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5" r:id="rId8"/>
    <p:sldId id="263" r:id="rId9"/>
    <p:sldId id="267" r:id="rId10"/>
    <p:sldId id="268" r:id="rId11"/>
    <p:sldId id="269" r:id="rId12"/>
    <p:sldId id="259" r:id="rId13"/>
    <p:sldId id="266" r:id="rId1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72" d="100"/>
          <a:sy n="72" d="100"/>
        </p:scale>
        <p:origin x="53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CO"/>
          </a:p>
        </p:txBody>
      </p:sp>
      <p:sp>
        <p:nvSpPr>
          <p:cNvPr id="4" name="Marcador de fecha 3"/>
          <p:cNvSpPr>
            <a:spLocks noGrp="1"/>
          </p:cNvSpPr>
          <p:nvPr>
            <p:ph type="dt" sz="half" idx="10"/>
          </p:nvPr>
        </p:nvSpPr>
        <p:spPr/>
        <p:txBody>
          <a:bodyPr/>
          <a:lstStyle/>
          <a:p>
            <a:fld id="{ED8D7F0C-B5AD-4756-AD42-8296D42941C6}" type="datetimeFigureOut">
              <a:rPr lang="es-CO" smtClean="0"/>
              <a:t>21/02/2020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806830C7-9D0F-492D-A35C-E8BA545B10DE}" type="slidenum">
              <a:rPr lang="es-CO" smtClean="0"/>
              <a:t>‹Nº›</a:t>
            </a:fld>
            <a:endParaRPr lang="es-CO"/>
          </a:p>
        </p:txBody>
      </p:sp>
    </p:spTree>
    <p:extLst>
      <p:ext uri="{BB962C8B-B14F-4D97-AF65-F5344CB8AC3E}">
        <p14:creationId xmlns:p14="http://schemas.microsoft.com/office/powerpoint/2010/main" val="2774828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ED8D7F0C-B5AD-4756-AD42-8296D42941C6}" type="datetimeFigureOut">
              <a:rPr lang="es-CO" smtClean="0"/>
              <a:t>21/02/2020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806830C7-9D0F-492D-A35C-E8BA545B10DE}" type="slidenum">
              <a:rPr lang="es-CO" smtClean="0"/>
              <a:t>‹Nº›</a:t>
            </a:fld>
            <a:endParaRPr lang="es-CO"/>
          </a:p>
        </p:txBody>
      </p:sp>
    </p:spTree>
    <p:extLst>
      <p:ext uri="{BB962C8B-B14F-4D97-AF65-F5344CB8AC3E}">
        <p14:creationId xmlns:p14="http://schemas.microsoft.com/office/powerpoint/2010/main" val="3580265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ED8D7F0C-B5AD-4756-AD42-8296D42941C6}" type="datetimeFigureOut">
              <a:rPr lang="es-CO" smtClean="0"/>
              <a:t>21/02/2020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806830C7-9D0F-492D-A35C-E8BA545B10DE}" type="slidenum">
              <a:rPr lang="es-CO" smtClean="0"/>
              <a:t>‹Nº›</a:t>
            </a:fld>
            <a:endParaRPr lang="es-CO"/>
          </a:p>
        </p:txBody>
      </p:sp>
    </p:spTree>
    <p:extLst>
      <p:ext uri="{BB962C8B-B14F-4D97-AF65-F5344CB8AC3E}">
        <p14:creationId xmlns:p14="http://schemas.microsoft.com/office/powerpoint/2010/main" val="3658259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ED8D7F0C-B5AD-4756-AD42-8296D42941C6}" type="datetimeFigureOut">
              <a:rPr lang="es-CO" smtClean="0"/>
              <a:t>21/02/2020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806830C7-9D0F-492D-A35C-E8BA545B10DE}" type="slidenum">
              <a:rPr lang="es-CO" smtClean="0"/>
              <a:t>‹Nº›</a:t>
            </a:fld>
            <a:endParaRPr lang="es-CO"/>
          </a:p>
        </p:txBody>
      </p:sp>
    </p:spTree>
    <p:extLst>
      <p:ext uri="{BB962C8B-B14F-4D97-AF65-F5344CB8AC3E}">
        <p14:creationId xmlns:p14="http://schemas.microsoft.com/office/powerpoint/2010/main" val="2702107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ED8D7F0C-B5AD-4756-AD42-8296D42941C6}" type="datetimeFigureOut">
              <a:rPr lang="es-CO" smtClean="0"/>
              <a:t>21/02/2020</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806830C7-9D0F-492D-A35C-E8BA545B10DE}" type="slidenum">
              <a:rPr lang="es-CO" smtClean="0"/>
              <a:t>‹Nº›</a:t>
            </a:fld>
            <a:endParaRPr lang="es-CO"/>
          </a:p>
        </p:txBody>
      </p:sp>
    </p:spTree>
    <p:extLst>
      <p:ext uri="{BB962C8B-B14F-4D97-AF65-F5344CB8AC3E}">
        <p14:creationId xmlns:p14="http://schemas.microsoft.com/office/powerpoint/2010/main" val="3811673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ED8D7F0C-B5AD-4756-AD42-8296D42941C6}" type="datetimeFigureOut">
              <a:rPr lang="es-CO" smtClean="0"/>
              <a:t>21/02/2020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806830C7-9D0F-492D-A35C-E8BA545B10DE}" type="slidenum">
              <a:rPr lang="es-CO" smtClean="0"/>
              <a:t>‹Nº›</a:t>
            </a:fld>
            <a:endParaRPr lang="es-CO"/>
          </a:p>
        </p:txBody>
      </p:sp>
    </p:spTree>
    <p:extLst>
      <p:ext uri="{BB962C8B-B14F-4D97-AF65-F5344CB8AC3E}">
        <p14:creationId xmlns:p14="http://schemas.microsoft.com/office/powerpoint/2010/main" val="2939004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ED8D7F0C-B5AD-4756-AD42-8296D42941C6}" type="datetimeFigureOut">
              <a:rPr lang="es-CO" smtClean="0"/>
              <a:t>21/02/2020</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806830C7-9D0F-492D-A35C-E8BA545B10DE}" type="slidenum">
              <a:rPr lang="es-CO" smtClean="0"/>
              <a:t>‹Nº›</a:t>
            </a:fld>
            <a:endParaRPr lang="es-CO"/>
          </a:p>
        </p:txBody>
      </p:sp>
    </p:spTree>
    <p:extLst>
      <p:ext uri="{BB962C8B-B14F-4D97-AF65-F5344CB8AC3E}">
        <p14:creationId xmlns:p14="http://schemas.microsoft.com/office/powerpoint/2010/main" val="2510214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ED8D7F0C-B5AD-4756-AD42-8296D42941C6}" type="datetimeFigureOut">
              <a:rPr lang="es-CO" smtClean="0"/>
              <a:t>21/02/2020</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806830C7-9D0F-492D-A35C-E8BA545B10DE}" type="slidenum">
              <a:rPr lang="es-CO" smtClean="0"/>
              <a:t>‹Nº›</a:t>
            </a:fld>
            <a:endParaRPr lang="es-CO"/>
          </a:p>
        </p:txBody>
      </p:sp>
    </p:spTree>
    <p:extLst>
      <p:ext uri="{BB962C8B-B14F-4D97-AF65-F5344CB8AC3E}">
        <p14:creationId xmlns:p14="http://schemas.microsoft.com/office/powerpoint/2010/main" val="3747339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ED8D7F0C-B5AD-4756-AD42-8296D42941C6}" type="datetimeFigureOut">
              <a:rPr lang="es-CO" smtClean="0"/>
              <a:t>21/02/2020</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806830C7-9D0F-492D-A35C-E8BA545B10DE}" type="slidenum">
              <a:rPr lang="es-CO" smtClean="0"/>
              <a:t>‹Nº›</a:t>
            </a:fld>
            <a:endParaRPr lang="es-CO"/>
          </a:p>
        </p:txBody>
      </p:sp>
    </p:spTree>
    <p:extLst>
      <p:ext uri="{BB962C8B-B14F-4D97-AF65-F5344CB8AC3E}">
        <p14:creationId xmlns:p14="http://schemas.microsoft.com/office/powerpoint/2010/main" val="1754684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ED8D7F0C-B5AD-4756-AD42-8296D42941C6}" type="datetimeFigureOut">
              <a:rPr lang="es-CO" smtClean="0"/>
              <a:t>21/02/2020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806830C7-9D0F-492D-A35C-E8BA545B10DE}" type="slidenum">
              <a:rPr lang="es-CO" smtClean="0"/>
              <a:t>‹Nº›</a:t>
            </a:fld>
            <a:endParaRPr lang="es-CO"/>
          </a:p>
        </p:txBody>
      </p:sp>
    </p:spTree>
    <p:extLst>
      <p:ext uri="{BB962C8B-B14F-4D97-AF65-F5344CB8AC3E}">
        <p14:creationId xmlns:p14="http://schemas.microsoft.com/office/powerpoint/2010/main" val="4019940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ED8D7F0C-B5AD-4756-AD42-8296D42941C6}" type="datetimeFigureOut">
              <a:rPr lang="es-CO" smtClean="0"/>
              <a:t>21/02/2020</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806830C7-9D0F-492D-A35C-E8BA545B10DE}" type="slidenum">
              <a:rPr lang="es-CO" smtClean="0"/>
              <a:t>‹Nº›</a:t>
            </a:fld>
            <a:endParaRPr lang="es-CO"/>
          </a:p>
        </p:txBody>
      </p:sp>
    </p:spTree>
    <p:extLst>
      <p:ext uri="{BB962C8B-B14F-4D97-AF65-F5344CB8AC3E}">
        <p14:creationId xmlns:p14="http://schemas.microsoft.com/office/powerpoint/2010/main" val="34547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8D7F0C-B5AD-4756-AD42-8296D42941C6}" type="datetimeFigureOut">
              <a:rPr lang="es-CO" smtClean="0"/>
              <a:t>21/02/2020</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6830C7-9D0F-492D-A35C-E8BA545B10DE}" type="slidenum">
              <a:rPr lang="es-CO" smtClean="0"/>
              <a:t>‹Nº›</a:t>
            </a:fld>
            <a:endParaRPr lang="es-CO"/>
          </a:p>
        </p:txBody>
      </p:sp>
    </p:spTree>
    <p:extLst>
      <p:ext uri="{BB962C8B-B14F-4D97-AF65-F5344CB8AC3E}">
        <p14:creationId xmlns:p14="http://schemas.microsoft.com/office/powerpoint/2010/main" val="2791712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51284" y="1435768"/>
            <a:ext cx="9144000" cy="1440531"/>
          </a:xfrm>
        </p:spPr>
        <p:txBody>
          <a:bodyPr/>
          <a:lstStyle/>
          <a:p>
            <a:r>
              <a:rPr lang="es-MX" b="1" dirty="0"/>
              <a:t>Metodología Kanban</a:t>
            </a:r>
            <a:endParaRPr lang="es-CO" b="1" dirty="0"/>
          </a:p>
        </p:txBody>
      </p:sp>
      <p:sp>
        <p:nvSpPr>
          <p:cNvPr id="3" name="Subtítulo 2"/>
          <p:cNvSpPr>
            <a:spLocks noGrp="1"/>
          </p:cNvSpPr>
          <p:nvPr>
            <p:ph type="subTitle" idx="1"/>
          </p:nvPr>
        </p:nvSpPr>
        <p:spPr>
          <a:xfrm>
            <a:off x="2919663" y="3786522"/>
            <a:ext cx="5807242" cy="2413752"/>
          </a:xfrm>
        </p:spPr>
        <p:txBody>
          <a:bodyPr>
            <a:normAutofit fontScale="92500" lnSpcReduction="20000"/>
          </a:bodyPr>
          <a:lstStyle/>
          <a:p>
            <a:pPr marL="342900" indent="-342900">
              <a:buFont typeface="Arial" panose="020B0604020202020204" pitchFamily="34" charset="0"/>
              <a:buChar char="•"/>
            </a:pPr>
            <a:r>
              <a:rPr lang="es-MX" dirty="0"/>
              <a:t>Julián Murillo Silva.</a:t>
            </a:r>
          </a:p>
          <a:p>
            <a:pPr marL="342900" indent="-342900">
              <a:buFont typeface="Arial" panose="020B0604020202020204" pitchFamily="34" charset="0"/>
              <a:buChar char="•"/>
            </a:pPr>
            <a:r>
              <a:rPr lang="es-MX" dirty="0"/>
              <a:t>Luis Enrique Rojas Alvarado.</a:t>
            </a:r>
          </a:p>
          <a:p>
            <a:pPr marL="342900" indent="-342900">
              <a:buFont typeface="Arial" panose="020B0604020202020204" pitchFamily="34" charset="0"/>
              <a:buChar char="•"/>
            </a:pPr>
            <a:endParaRPr lang="es-MX" dirty="0"/>
          </a:p>
          <a:p>
            <a:pPr marL="342900" indent="-342900">
              <a:buFont typeface="Arial" panose="020B0604020202020204" pitchFamily="34" charset="0"/>
              <a:buChar char="•"/>
            </a:pPr>
            <a:endParaRPr lang="es-MX" dirty="0"/>
          </a:p>
          <a:p>
            <a:r>
              <a:rPr lang="es-MX" b="1" dirty="0"/>
              <a:t>Calidad de Software</a:t>
            </a:r>
          </a:p>
          <a:p>
            <a:r>
              <a:rPr lang="es-MX" sz="1800" dirty="0"/>
              <a:t>Profesor: Leonel </a:t>
            </a:r>
            <a:r>
              <a:rPr lang="es-MX" sz="1800" dirty="0" err="1"/>
              <a:t>Nossa</a:t>
            </a:r>
            <a:r>
              <a:rPr lang="es-MX" sz="1800" dirty="0"/>
              <a:t> Ortiz. </a:t>
            </a:r>
          </a:p>
          <a:p>
            <a:r>
              <a:rPr lang="es-MX" sz="1800" dirty="0"/>
              <a:t>Febrero 24 del 2020.</a:t>
            </a:r>
          </a:p>
        </p:txBody>
      </p:sp>
    </p:spTree>
    <p:extLst>
      <p:ext uri="{BB962C8B-B14F-4D97-AF65-F5344CB8AC3E}">
        <p14:creationId xmlns:p14="http://schemas.microsoft.com/office/powerpoint/2010/main" val="3488122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a:extLst>
              <a:ext uri="{FF2B5EF4-FFF2-40B4-BE49-F238E27FC236}">
                <a16:creationId xmlns:a16="http://schemas.microsoft.com/office/drawing/2014/main" id="{0AEC5F1D-5C48-4B23-B5DE-FC55D944B051}"/>
              </a:ext>
            </a:extLst>
          </p:cNvPr>
          <p:cNvSpPr txBox="1">
            <a:spLocks/>
          </p:cNvSpPr>
          <p:nvPr/>
        </p:nvSpPr>
        <p:spPr>
          <a:xfrm>
            <a:off x="677778" y="1175920"/>
            <a:ext cx="10676021"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dirty="0"/>
          </a:p>
          <a:p>
            <a:endParaRPr lang="es-CO" dirty="0"/>
          </a:p>
          <a:p>
            <a:r>
              <a:rPr lang="es-CO" dirty="0"/>
              <a:t>Plazo establecido demasiado grande.</a:t>
            </a:r>
          </a:p>
          <a:p>
            <a:r>
              <a:rPr lang="es-CO" dirty="0"/>
              <a:t>Sin anticipación a fluctuaciones y cambios repentinos al proyecto.</a:t>
            </a:r>
          </a:p>
          <a:p>
            <a:r>
              <a:rPr lang="es-CO" dirty="0"/>
              <a:t>Aplicaciones limitadas.</a:t>
            </a:r>
          </a:p>
          <a:p>
            <a:r>
              <a:rPr lang="es-CO" dirty="0"/>
              <a:t>Solamente una producción continua y repetitiva.</a:t>
            </a:r>
          </a:p>
          <a:p>
            <a:endParaRPr lang="es-CO" dirty="0"/>
          </a:p>
          <a:p>
            <a:pPr marL="0" indent="0" algn="just">
              <a:buFont typeface="Arial" panose="020B0604020202020204" pitchFamily="34" charset="0"/>
              <a:buNone/>
            </a:pPr>
            <a:endParaRPr lang="es-CO" dirty="0"/>
          </a:p>
        </p:txBody>
      </p:sp>
      <p:sp>
        <p:nvSpPr>
          <p:cNvPr id="4" name="Título 1">
            <a:extLst>
              <a:ext uri="{FF2B5EF4-FFF2-40B4-BE49-F238E27FC236}">
                <a16:creationId xmlns:a16="http://schemas.microsoft.com/office/drawing/2014/main" id="{3F0A1238-9E3F-4D6D-BCEA-87A91FABEF07}"/>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b="1" dirty="0"/>
              <a:t>Desventajas</a:t>
            </a:r>
            <a:endParaRPr lang="es-CO" b="1" dirty="0"/>
          </a:p>
        </p:txBody>
      </p:sp>
    </p:spTree>
    <p:extLst>
      <p:ext uri="{BB962C8B-B14F-4D97-AF65-F5344CB8AC3E}">
        <p14:creationId xmlns:p14="http://schemas.microsoft.com/office/powerpoint/2010/main" val="3738835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03F016-DE4E-4982-B9A2-79221C400A10}"/>
              </a:ext>
            </a:extLst>
          </p:cNvPr>
          <p:cNvSpPr>
            <a:spLocks noGrp="1"/>
          </p:cNvSpPr>
          <p:nvPr>
            <p:ph type="title"/>
          </p:nvPr>
        </p:nvSpPr>
        <p:spPr>
          <a:xfrm>
            <a:off x="838200" y="2472220"/>
            <a:ext cx="10515600" cy="1325563"/>
          </a:xfrm>
        </p:spPr>
        <p:txBody>
          <a:bodyPr/>
          <a:lstStyle/>
          <a:p>
            <a:pPr algn="ctr"/>
            <a:r>
              <a:rPr lang="es-MX" dirty="0"/>
              <a:t>EJEMPLO</a:t>
            </a:r>
          </a:p>
        </p:txBody>
      </p:sp>
    </p:spTree>
    <p:extLst>
      <p:ext uri="{BB962C8B-B14F-4D97-AF65-F5344CB8AC3E}">
        <p14:creationId xmlns:p14="http://schemas.microsoft.com/office/powerpoint/2010/main" val="393958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CO" b="1" dirty="0"/>
              <a:t>Resumen</a:t>
            </a:r>
          </a:p>
        </p:txBody>
      </p:sp>
      <p:sp>
        <p:nvSpPr>
          <p:cNvPr id="3" name="Marcador de contenido 2"/>
          <p:cNvSpPr>
            <a:spLocks noGrp="1"/>
          </p:cNvSpPr>
          <p:nvPr>
            <p:ph idx="1"/>
          </p:nvPr>
        </p:nvSpPr>
        <p:spPr/>
        <p:txBody>
          <a:bodyPr/>
          <a:lstStyle/>
          <a:p>
            <a:r>
              <a:rPr lang="es-CO" dirty="0"/>
              <a:t>Kanban utiliza tarjetas para crear el flujo visual de las tareas.</a:t>
            </a:r>
          </a:p>
          <a:p>
            <a:endParaRPr lang="es-CO" dirty="0"/>
          </a:p>
          <a:p>
            <a:r>
              <a:rPr lang="es-CO" dirty="0"/>
              <a:t>Las tareas se organizan en una tabla de tres columnas, “Pendientes”, “En proceso”, “Terminadas”.</a:t>
            </a:r>
          </a:p>
          <a:p>
            <a:endParaRPr lang="es-CO" dirty="0"/>
          </a:p>
          <a:p>
            <a:r>
              <a:rPr lang="es-CO" dirty="0"/>
              <a:t>Evita la acumulación de trabajo y organización a la hora de desarrollar un proyecto.</a:t>
            </a:r>
          </a:p>
        </p:txBody>
      </p:sp>
    </p:spTree>
    <p:extLst>
      <p:ext uri="{BB962C8B-B14F-4D97-AF65-F5344CB8AC3E}">
        <p14:creationId xmlns:p14="http://schemas.microsoft.com/office/powerpoint/2010/main" val="2600611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b="1" dirty="0"/>
              <a:t>Preguntas</a:t>
            </a:r>
            <a:endParaRPr lang="es-CO" b="1" dirty="0"/>
          </a:p>
        </p:txBody>
      </p:sp>
      <p:pic>
        <p:nvPicPr>
          <p:cNvPr id="5122" name="Picture 2" descr="Resultado de imagen para pregunta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40864" y="1825625"/>
            <a:ext cx="651027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866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7158789" cy="1367422"/>
          </a:xfrm>
        </p:spPr>
        <p:txBody>
          <a:bodyPr/>
          <a:lstStyle/>
          <a:p>
            <a:pPr algn="ctr"/>
            <a:r>
              <a:rPr lang="es-MX" b="1" dirty="0"/>
              <a:t>¿Qué es Kanban?</a:t>
            </a:r>
            <a:endParaRPr lang="es-CO" b="1" dirty="0"/>
          </a:p>
        </p:txBody>
      </p:sp>
      <p:sp>
        <p:nvSpPr>
          <p:cNvPr id="3" name="Marcador de contenido 2"/>
          <p:cNvSpPr>
            <a:spLocks noGrp="1"/>
          </p:cNvSpPr>
          <p:nvPr>
            <p:ph idx="1"/>
          </p:nvPr>
        </p:nvSpPr>
        <p:spPr/>
        <p:txBody>
          <a:bodyPr>
            <a:normAutofit fontScale="92500"/>
          </a:bodyPr>
          <a:lstStyle/>
          <a:p>
            <a:endParaRPr lang="es-CO" dirty="0"/>
          </a:p>
          <a:p>
            <a:r>
              <a:rPr lang="es-CO" dirty="0"/>
              <a:t> Kanban es una de dichas metodologías ágiles que buscan gestionar de manera generalizada cómo se van completando las tareas. </a:t>
            </a:r>
          </a:p>
          <a:p>
            <a:endParaRPr lang="es-MX" dirty="0"/>
          </a:p>
          <a:p>
            <a:pPr algn="just"/>
            <a:r>
              <a:rPr lang="es-MX" dirty="0"/>
              <a:t>El modelo Kanban es un método para gestionar el trabajo individual con énfasis en la entrega justo a tiempo (Just in time).</a:t>
            </a:r>
          </a:p>
          <a:p>
            <a:pPr algn="just"/>
            <a:endParaRPr lang="es-MX" dirty="0"/>
          </a:p>
          <a:p>
            <a:pPr algn="just"/>
            <a:r>
              <a:rPr lang="es-MX" dirty="0"/>
              <a:t>El método kanban es un método de administración de tareas y flujo de trabajo, este método para tener el control de las tareas que se deben realizar y para que los miembros del equipo no se sobrecarguen de tareas.</a:t>
            </a:r>
          </a:p>
          <a:p>
            <a:pPr algn="just"/>
            <a:endParaRPr lang="es-MX" dirty="0"/>
          </a:p>
          <a:p>
            <a:pPr algn="just"/>
            <a:endParaRPr lang="es-CO" dirty="0"/>
          </a:p>
        </p:txBody>
      </p:sp>
      <p:pic>
        <p:nvPicPr>
          <p:cNvPr id="8" name="Picture 2" descr="Resultado de imagen para just in ti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248" y="188495"/>
            <a:ext cx="3638383" cy="1926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664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sultado de imagen para taiichi oh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5115" y="56147"/>
            <a:ext cx="3248527" cy="1702009"/>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p:cNvSpPr>
            <a:spLocks noGrp="1"/>
          </p:cNvSpPr>
          <p:nvPr>
            <p:ph type="title"/>
          </p:nvPr>
        </p:nvSpPr>
        <p:spPr/>
        <p:txBody>
          <a:bodyPr/>
          <a:lstStyle/>
          <a:p>
            <a:r>
              <a:rPr lang="es-CO" b="1" dirty="0"/>
              <a:t>Procedencia</a:t>
            </a:r>
          </a:p>
        </p:txBody>
      </p:sp>
      <p:sp>
        <p:nvSpPr>
          <p:cNvPr id="3" name="Marcador de contenido 2"/>
          <p:cNvSpPr>
            <a:spLocks noGrp="1"/>
          </p:cNvSpPr>
          <p:nvPr>
            <p:ph idx="1"/>
          </p:nvPr>
        </p:nvSpPr>
        <p:spPr/>
        <p:txBody>
          <a:bodyPr>
            <a:normAutofit fontScale="92500" lnSpcReduction="20000"/>
          </a:bodyPr>
          <a:lstStyle/>
          <a:p>
            <a:r>
              <a:rPr lang="es-CO" dirty="0"/>
              <a:t>La palabra Kanban, es un palabra japonesa que significa</a:t>
            </a:r>
          </a:p>
          <a:p>
            <a:endParaRPr lang="es-CO" dirty="0"/>
          </a:p>
          <a:p>
            <a:r>
              <a:rPr lang="es-CO" dirty="0"/>
              <a:t>“KAN”: Visual</a:t>
            </a:r>
          </a:p>
          <a:p>
            <a:r>
              <a:rPr lang="es-CO" dirty="0"/>
              <a:t>“BAN”: Tarjeta</a:t>
            </a:r>
          </a:p>
          <a:p>
            <a:endParaRPr lang="es-CO" dirty="0"/>
          </a:p>
          <a:p>
            <a:r>
              <a:rPr lang="es-CO" dirty="0"/>
              <a:t>También a la metodología Kanban se le conoce como tablero visual o tarjeta visual</a:t>
            </a:r>
          </a:p>
          <a:p>
            <a:endParaRPr lang="es-CO" dirty="0"/>
          </a:p>
          <a:p>
            <a:r>
              <a:rPr lang="es-CO" dirty="0"/>
              <a:t>Fue desarrollada por </a:t>
            </a:r>
            <a:r>
              <a:rPr lang="es-CO" b="1" dirty="0"/>
              <a:t>Taiichi Ohno </a:t>
            </a:r>
            <a:r>
              <a:rPr lang="es-CO" dirty="0"/>
              <a:t>en </a:t>
            </a:r>
            <a:r>
              <a:rPr lang="es-CO" b="1" dirty="0"/>
              <a:t>Toyota Motor Corporation </a:t>
            </a:r>
            <a:r>
              <a:rPr lang="es-CO" dirty="0"/>
              <a:t>en  </a:t>
            </a:r>
            <a:r>
              <a:rPr lang="es-CO" b="1" dirty="0"/>
              <a:t>1947</a:t>
            </a:r>
            <a:r>
              <a:rPr lang="es-CO" dirty="0"/>
              <a:t>, con el objetivo de aumentar la productividad y la eficiencia en el propósito de tener mas ventajas frente a los competidores</a:t>
            </a:r>
          </a:p>
          <a:p>
            <a:endParaRPr lang="es-CO" dirty="0"/>
          </a:p>
        </p:txBody>
      </p:sp>
    </p:spTree>
    <p:extLst>
      <p:ext uri="{BB962C8B-B14F-4D97-AF65-F5344CB8AC3E}">
        <p14:creationId xmlns:p14="http://schemas.microsoft.com/office/powerpoint/2010/main" val="1423200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0179" y="365125"/>
            <a:ext cx="10515600" cy="1325563"/>
          </a:xfrm>
        </p:spPr>
        <p:txBody>
          <a:bodyPr/>
          <a:lstStyle/>
          <a:p>
            <a:pPr algn="ctr"/>
            <a:r>
              <a:rPr lang="es-CO" b="1" dirty="0"/>
              <a:t>¿Como Funciona el método Kanban?</a:t>
            </a:r>
          </a:p>
        </p:txBody>
      </p:sp>
      <p:sp>
        <p:nvSpPr>
          <p:cNvPr id="3" name="Marcador de contenido 2"/>
          <p:cNvSpPr>
            <a:spLocks noGrp="1"/>
          </p:cNvSpPr>
          <p:nvPr>
            <p:ph idx="1"/>
          </p:nvPr>
        </p:nvSpPr>
        <p:spPr/>
        <p:txBody>
          <a:bodyPr/>
          <a:lstStyle/>
          <a:p>
            <a:r>
              <a:rPr lang="es-MX" dirty="0"/>
              <a:t>Kanban utiliza un tablero visual de tres columnas, que contienen las tarjetas con las tareas a realizar en un determinado estado.</a:t>
            </a:r>
          </a:p>
          <a:p>
            <a:endParaRPr lang="es-MX" dirty="0"/>
          </a:p>
          <a:p>
            <a:pPr marL="514350" indent="-514350">
              <a:buFont typeface="+mj-lt"/>
              <a:buAutoNum type="arabicPeriod"/>
            </a:pPr>
            <a:r>
              <a:rPr lang="es-MX" dirty="0"/>
              <a:t>Pendiente</a:t>
            </a:r>
          </a:p>
          <a:p>
            <a:pPr marL="514350" indent="-514350">
              <a:buFont typeface="+mj-lt"/>
              <a:buAutoNum type="arabicPeriod"/>
            </a:pPr>
            <a:r>
              <a:rPr lang="es-MX" dirty="0"/>
              <a:t>En proceso (in progress) </a:t>
            </a:r>
          </a:p>
          <a:p>
            <a:pPr marL="514350" indent="-514350">
              <a:buFont typeface="+mj-lt"/>
              <a:buAutoNum type="arabicPeriod"/>
            </a:pPr>
            <a:r>
              <a:rPr lang="es-MX" dirty="0"/>
              <a:t>Terminadas</a:t>
            </a:r>
          </a:p>
          <a:p>
            <a:pPr marL="0" indent="0">
              <a:buNone/>
            </a:pPr>
            <a:endParaRPr lang="es-CO" dirty="0"/>
          </a:p>
        </p:txBody>
      </p:sp>
    </p:spTree>
    <p:extLst>
      <p:ext uri="{BB962C8B-B14F-4D97-AF65-F5344CB8AC3E}">
        <p14:creationId xmlns:p14="http://schemas.microsoft.com/office/powerpoint/2010/main" val="3528356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n-US" dirty="0"/>
              <a:t>Tabla Visual Kanban</a:t>
            </a:r>
            <a:endParaRPr lang="es-CO" dirty="0"/>
          </a:p>
        </p:txBody>
      </p:sp>
      <p:pic>
        <p:nvPicPr>
          <p:cNvPr id="3076" name="Picture 4" descr="Resultado de imagen para tabla visual kanba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8316" y="1546308"/>
            <a:ext cx="7726363" cy="4605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2402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MX" b="1" dirty="0"/>
              <a:t>Principios de la metodología Kanban</a:t>
            </a:r>
            <a:endParaRPr lang="es-CO" b="1" dirty="0"/>
          </a:p>
        </p:txBody>
      </p:sp>
      <p:sp>
        <p:nvSpPr>
          <p:cNvPr id="3" name="Marcador de contenido 2"/>
          <p:cNvSpPr>
            <a:spLocks noGrp="1"/>
          </p:cNvSpPr>
          <p:nvPr>
            <p:ph idx="1"/>
          </p:nvPr>
        </p:nvSpPr>
        <p:spPr/>
        <p:txBody>
          <a:bodyPr/>
          <a:lstStyle/>
          <a:p>
            <a:pPr algn="just"/>
            <a:r>
              <a:rPr lang="es-MX" b="1" dirty="0" err="1"/>
              <a:t>Pull</a:t>
            </a:r>
            <a:r>
              <a:rPr lang="es-MX" b="1" dirty="0"/>
              <a:t> </a:t>
            </a:r>
            <a:r>
              <a:rPr lang="es-MX" b="1" dirty="0" err="1"/>
              <a:t>principle</a:t>
            </a:r>
            <a:r>
              <a:rPr lang="es-MX" b="1" dirty="0"/>
              <a:t> (Principio de extracción): </a:t>
            </a:r>
            <a:r>
              <a:rPr lang="es-CO" dirty="0"/>
              <a:t>El método Kanban se inicia con las funciones y procesos que ya se tienen y estimula cambios continuos, incrementales y evolutivos a su sistema. </a:t>
            </a:r>
          </a:p>
          <a:p>
            <a:pPr algn="just"/>
            <a:r>
              <a:rPr lang="es-MX" b="1" dirty="0"/>
              <a:t>WIP-</a:t>
            </a:r>
            <a:r>
              <a:rPr lang="es-MX" b="1" dirty="0" err="1"/>
              <a:t>Limit</a:t>
            </a:r>
            <a:r>
              <a:rPr lang="es-MX" b="1" dirty="0"/>
              <a:t> (</a:t>
            </a:r>
            <a:r>
              <a:rPr lang="es-MX" b="1" dirty="0" err="1"/>
              <a:t>Work</a:t>
            </a:r>
            <a:r>
              <a:rPr lang="es-MX" b="1" dirty="0"/>
              <a:t> in progress): </a:t>
            </a:r>
            <a:r>
              <a:rPr lang="es-MX" dirty="0"/>
              <a:t>Trabajo en proceso, esta regla establece que el numero de tareas que se ejecutan simultáneamente en una columna tiene un numero limitado, este marcador del número de tareas se coloca encima de la columna correspondiente en el tablero.</a:t>
            </a:r>
          </a:p>
          <a:p>
            <a:pPr algn="just"/>
            <a:r>
              <a:rPr lang="es-MX" b="1" dirty="0" err="1"/>
              <a:t>One</a:t>
            </a:r>
            <a:r>
              <a:rPr lang="es-MX" b="1" dirty="0"/>
              <a:t> </a:t>
            </a:r>
            <a:r>
              <a:rPr lang="es-MX" b="1" dirty="0" err="1"/>
              <a:t>Piece</a:t>
            </a:r>
            <a:r>
              <a:rPr lang="es-MX" b="1" dirty="0"/>
              <a:t> </a:t>
            </a:r>
            <a:r>
              <a:rPr lang="es-MX" b="1" dirty="0" err="1"/>
              <a:t>Flow</a:t>
            </a:r>
            <a:r>
              <a:rPr lang="es-MX" b="1" dirty="0"/>
              <a:t> (flujo de una pieza):</a:t>
            </a:r>
            <a:r>
              <a:rPr lang="es-MX" dirty="0"/>
              <a:t> el objetivo de esta regla es que, idealmente se realice una tarea tras otra sin interrupciones.</a:t>
            </a:r>
          </a:p>
          <a:p>
            <a:endParaRPr lang="es-CO" dirty="0"/>
          </a:p>
        </p:txBody>
      </p:sp>
    </p:spTree>
    <p:extLst>
      <p:ext uri="{BB962C8B-B14F-4D97-AF65-F5344CB8AC3E}">
        <p14:creationId xmlns:p14="http://schemas.microsoft.com/office/powerpoint/2010/main" val="2350422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77779" y="1175920"/>
            <a:ext cx="10515600" cy="4351338"/>
          </a:xfrm>
        </p:spPr>
        <p:txBody>
          <a:bodyPr>
            <a:normAutofit fontScale="92500"/>
          </a:bodyPr>
          <a:lstStyle/>
          <a:p>
            <a:pPr algn="just"/>
            <a:r>
              <a:rPr lang="es-CO" b="1" dirty="0" err="1"/>
              <a:t>First</a:t>
            </a:r>
            <a:r>
              <a:rPr lang="es-CO" b="1" dirty="0"/>
              <a:t> </a:t>
            </a:r>
            <a:r>
              <a:rPr lang="es-CO" b="1" dirty="0" err="1"/>
              <a:t>things</a:t>
            </a:r>
            <a:r>
              <a:rPr lang="es-CO" b="1" dirty="0"/>
              <a:t> </a:t>
            </a:r>
            <a:r>
              <a:rPr lang="es-CO" b="1" dirty="0" err="1"/>
              <a:t>first</a:t>
            </a:r>
            <a:r>
              <a:rPr lang="es-CO" b="1" dirty="0"/>
              <a:t> (Lo primero es lo primero): </a:t>
            </a:r>
            <a:r>
              <a:rPr lang="es-CO" dirty="0"/>
              <a:t>Las tareas mas importantes deben de ser las primeras en realizarse y tener una mayor prioridad.</a:t>
            </a:r>
          </a:p>
          <a:p>
            <a:pPr algn="just"/>
            <a:endParaRPr lang="en-US" dirty="0"/>
          </a:p>
          <a:p>
            <a:r>
              <a:rPr lang="es-CO" dirty="0"/>
              <a:t>Los tableros kanban también están disponibles para conectar varios miembro del equipo entre si, para esto podemos, por ejemplo dividir la columna “En progreso” en dos subcolumnas como “desarrollar y “probar”.</a:t>
            </a:r>
          </a:p>
          <a:p>
            <a:endParaRPr lang="es-CO" dirty="0"/>
          </a:p>
          <a:p>
            <a:r>
              <a:rPr lang="es-CO" dirty="0"/>
              <a:t>Para estar dos nuevas columnas se puede definir nuevamente una limitación de WIP (</a:t>
            </a:r>
            <a:r>
              <a:rPr lang="es-CO" dirty="0" err="1"/>
              <a:t>work</a:t>
            </a:r>
            <a:r>
              <a:rPr lang="es-CO" dirty="0"/>
              <a:t> in </a:t>
            </a:r>
            <a:r>
              <a:rPr lang="es-CO" dirty="0" err="1"/>
              <a:t>progress</a:t>
            </a:r>
            <a:r>
              <a:rPr lang="es-CO" dirty="0"/>
              <a:t>)</a:t>
            </a:r>
          </a:p>
          <a:p>
            <a:pPr marL="0" indent="0" algn="just">
              <a:buNone/>
            </a:pPr>
            <a:endParaRPr lang="es-CO" dirty="0"/>
          </a:p>
        </p:txBody>
      </p:sp>
    </p:spTree>
    <p:extLst>
      <p:ext uri="{BB962C8B-B14F-4D97-AF65-F5344CB8AC3E}">
        <p14:creationId xmlns:p14="http://schemas.microsoft.com/office/powerpoint/2010/main" val="247809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Resultado de imagen para kanban tabler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3632" y="1825625"/>
            <a:ext cx="924473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520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2">
            <a:extLst>
              <a:ext uri="{FF2B5EF4-FFF2-40B4-BE49-F238E27FC236}">
                <a16:creationId xmlns:a16="http://schemas.microsoft.com/office/drawing/2014/main" id="{0AEC5F1D-5C48-4B23-B5DE-FC55D944B051}"/>
              </a:ext>
            </a:extLst>
          </p:cNvPr>
          <p:cNvSpPr txBox="1">
            <a:spLocks/>
          </p:cNvSpPr>
          <p:nvPr/>
        </p:nvSpPr>
        <p:spPr>
          <a:xfrm>
            <a:off x="677778" y="1175920"/>
            <a:ext cx="10676021"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dirty="0"/>
          </a:p>
          <a:p>
            <a:endParaRPr lang="es-CO" dirty="0"/>
          </a:p>
          <a:p>
            <a:r>
              <a:rPr lang="es-CO" dirty="0"/>
              <a:t>Se puede incorporar a cualquier tipo de sistema. </a:t>
            </a:r>
          </a:p>
          <a:p>
            <a:r>
              <a:rPr lang="es-CO" dirty="0"/>
              <a:t>Nivela la demanda con el flujo de producción.</a:t>
            </a:r>
          </a:p>
          <a:p>
            <a:r>
              <a:rPr lang="es-CO" dirty="0"/>
              <a:t>Mejora el nivel de servicio con relación al cumplimiento con el cliente.</a:t>
            </a:r>
          </a:p>
          <a:p>
            <a:r>
              <a:rPr lang="es-CO" dirty="0"/>
              <a:t>Priorizar la producción.</a:t>
            </a:r>
          </a:p>
          <a:p>
            <a:r>
              <a:rPr lang="es-CO" dirty="0"/>
              <a:t>Prevenir trabajo y documentación innecesaria.</a:t>
            </a:r>
          </a:p>
          <a:p>
            <a:pPr marL="0" indent="0" algn="just">
              <a:buFont typeface="Arial" panose="020B0604020202020204" pitchFamily="34" charset="0"/>
              <a:buNone/>
            </a:pPr>
            <a:endParaRPr lang="es-CO" dirty="0"/>
          </a:p>
        </p:txBody>
      </p:sp>
      <p:sp>
        <p:nvSpPr>
          <p:cNvPr id="4" name="Título 1">
            <a:extLst>
              <a:ext uri="{FF2B5EF4-FFF2-40B4-BE49-F238E27FC236}">
                <a16:creationId xmlns:a16="http://schemas.microsoft.com/office/drawing/2014/main" id="{3F0A1238-9E3F-4D6D-BCEA-87A91FABEF07}"/>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MX" b="1" dirty="0"/>
              <a:t>Ventajas</a:t>
            </a:r>
            <a:endParaRPr lang="es-CO" b="1" dirty="0"/>
          </a:p>
        </p:txBody>
      </p:sp>
    </p:spTree>
    <p:extLst>
      <p:ext uri="{BB962C8B-B14F-4D97-AF65-F5344CB8AC3E}">
        <p14:creationId xmlns:p14="http://schemas.microsoft.com/office/powerpoint/2010/main" val="128528054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TotalTime>
  <Words>537</Words>
  <Application>Microsoft Office PowerPoint</Application>
  <PresentationFormat>Panorámica</PresentationFormat>
  <Paragraphs>63</Paragraphs>
  <Slides>13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13</vt:i4>
      </vt:variant>
    </vt:vector>
  </HeadingPairs>
  <TitlesOfParts>
    <vt:vector size="17" baseType="lpstr">
      <vt:lpstr>Arial</vt:lpstr>
      <vt:lpstr>Calibri</vt:lpstr>
      <vt:lpstr>Calibri Light</vt:lpstr>
      <vt:lpstr>Tema de Office</vt:lpstr>
      <vt:lpstr>Metodología Kanban</vt:lpstr>
      <vt:lpstr>¿Qué es Kanban?</vt:lpstr>
      <vt:lpstr>Procedencia</vt:lpstr>
      <vt:lpstr>¿Como Funciona el método Kanban?</vt:lpstr>
      <vt:lpstr>Tabla Visual Kanban</vt:lpstr>
      <vt:lpstr>Principios de la metodología Kanban</vt:lpstr>
      <vt:lpstr>Presentación de PowerPoint</vt:lpstr>
      <vt:lpstr>Presentación de PowerPoint</vt:lpstr>
      <vt:lpstr>Presentación de PowerPoint</vt:lpstr>
      <vt:lpstr>Presentación de PowerPoint</vt:lpstr>
      <vt:lpstr>EJEMPLO</vt:lpstr>
      <vt:lpstr>Resumen</vt:lpstr>
      <vt:lpstr>Preguntas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Metodología Kanban</dc:title>
  <dc:creator>angel fabian murillo silva</dc:creator>
  <cp:lastModifiedBy>Luis Rojas</cp:lastModifiedBy>
  <cp:revision>26</cp:revision>
  <dcterms:created xsi:type="dcterms:W3CDTF">2020-02-20T21:22:52Z</dcterms:created>
  <dcterms:modified xsi:type="dcterms:W3CDTF">2020-02-21T21:59:34Z</dcterms:modified>
</cp:coreProperties>
</file>