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6" r:id="rId8"/>
    <p:sldId id="265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70" d="100"/>
          <a:sy n="70" d="100"/>
        </p:scale>
        <p:origin x="-702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EBC-EBBB-4B2E-BE72-ACD250D38817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330F-FC7B-4760-BF16-C0C773553DA7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EBC-EBBB-4B2E-BE72-ACD250D38817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330F-FC7B-4760-BF16-C0C773553DA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EBC-EBBB-4B2E-BE72-ACD250D38817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330F-FC7B-4760-BF16-C0C773553DA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EBC-EBBB-4B2E-BE72-ACD250D38817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330F-FC7B-4760-BF16-C0C773553DA7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EBC-EBBB-4B2E-BE72-ACD250D38817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330F-FC7B-4760-BF16-C0C773553DA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EBC-EBBB-4B2E-BE72-ACD250D38817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330F-FC7B-4760-BF16-C0C773553DA7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EBC-EBBB-4B2E-BE72-ACD250D38817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330F-FC7B-4760-BF16-C0C773553DA7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EBC-EBBB-4B2E-BE72-ACD250D38817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330F-FC7B-4760-BF16-C0C773553DA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EBC-EBBB-4B2E-BE72-ACD250D38817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330F-FC7B-4760-BF16-C0C773553DA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EBC-EBBB-4B2E-BE72-ACD250D38817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330F-FC7B-4760-BF16-C0C773553DA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EBC-EBBB-4B2E-BE72-ACD250D38817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330F-FC7B-4760-BF16-C0C773553DA7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D43CEBC-EBBB-4B2E-BE72-ACD250D38817}" type="datetimeFigureOut">
              <a:rPr lang="es-MX" smtClean="0"/>
              <a:t>10/09/2017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387330F-FC7B-4760-BF16-C0C773553DA7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berespractico.com/biografias-resumidas/quien-fue-nicolas-copernico-que-hizo-resumen/" TargetMode="External"/><Relationship Id="rId2" Type="http://schemas.openxmlformats.org/officeDocument/2006/relationships/hyperlink" Target="https://www.biografiasyvidas.com/biografia/c/copernico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stromia.com/biografias/copernico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1960865" y="5467999"/>
            <a:ext cx="8458200" cy="122237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dirty="0" smtClean="0"/>
              <a:t>Nicolás Copérnico</a:t>
            </a:r>
            <a:endParaRPr lang="es-MX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914400" y="329353"/>
            <a:ext cx="9988254" cy="5348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b="1" dirty="0" smtClean="0"/>
              <a:t>Instituto Politécnico Nacional</a:t>
            </a:r>
          </a:p>
          <a:p>
            <a:pPr algn="ctr"/>
            <a:endParaRPr lang="es-MX" b="1" dirty="0" smtClean="0"/>
          </a:p>
          <a:p>
            <a:pPr algn="ctr"/>
            <a:r>
              <a:rPr lang="es-MX" i="1" dirty="0" smtClean="0"/>
              <a:t>Escuela Superior de Cómputo</a:t>
            </a:r>
          </a:p>
          <a:p>
            <a:pPr algn="ctr"/>
            <a:r>
              <a:rPr lang="es-MX" dirty="0" smtClean="0"/>
              <a:t> </a:t>
            </a:r>
          </a:p>
          <a:p>
            <a:pPr algn="ctr"/>
            <a:r>
              <a:rPr lang="es-MX" dirty="0" smtClean="0"/>
              <a:t>Ing. Sistemas computacionales</a:t>
            </a:r>
          </a:p>
          <a:p>
            <a:pPr algn="ctr"/>
            <a:endParaRPr lang="es-MX" dirty="0" smtClean="0"/>
          </a:p>
          <a:p>
            <a:pPr algn="ctr"/>
            <a:r>
              <a:rPr lang="es-MX" dirty="0" smtClean="0"/>
              <a:t>Ingeniería Ética y Sociedad</a:t>
            </a:r>
          </a:p>
          <a:p>
            <a:pPr algn="ctr"/>
            <a:endParaRPr lang="es-MX" dirty="0" smtClean="0"/>
          </a:p>
          <a:p>
            <a:pPr algn="ctr"/>
            <a:r>
              <a:rPr lang="es-MX" b="1" u="sng" dirty="0" err="1" smtClean="0"/>
              <a:t>Profa</a:t>
            </a:r>
            <a:r>
              <a:rPr lang="es-MX" b="1" u="sng" dirty="0" smtClean="0"/>
              <a:t>: </a:t>
            </a:r>
            <a:r>
              <a:rPr lang="es-MX" dirty="0" err="1" smtClean="0"/>
              <a:t>Winfield</a:t>
            </a:r>
            <a:r>
              <a:rPr lang="es-MX" dirty="0" smtClean="0"/>
              <a:t> Reyes Ana María</a:t>
            </a:r>
          </a:p>
          <a:p>
            <a:pPr algn="ctr"/>
            <a:endParaRPr lang="es-MX" dirty="0" smtClean="0"/>
          </a:p>
          <a:p>
            <a:pPr algn="ctr"/>
            <a:r>
              <a:rPr lang="es-MX" b="1" u="sng" dirty="0" err="1" smtClean="0"/>
              <a:t>Alummnos</a:t>
            </a:r>
            <a:r>
              <a:rPr lang="es-MX" b="1" u="sng" dirty="0" smtClean="0"/>
              <a:t>: </a:t>
            </a:r>
            <a:r>
              <a:rPr lang="es-MX" dirty="0" smtClean="0"/>
              <a:t>Rojas Alvarado Luis Enrique</a:t>
            </a:r>
          </a:p>
          <a:p>
            <a:pPr algn="ctr"/>
            <a:r>
              <a:rPr lang="es-MX" dirty="0" smtClean="0"/>
              <a:t>                     Noroña </a:t>
            </a:r>
            <a:r>
              <a:rPr lang="es-MX" dirty="0"/>
              <a:t>C</a:t>
            </a:r>
            <a:r>
              <a:rPr lang="es-MX" dirty="0" smtClean="0"/>
              <a:t>abeza Karla Patricia</a:t>
            </a:r>
          </a:p>
          <a:p>
            <a:pPr algn="ctr"/>
            <a:r>
              <a:rPr lang="es-MX" dirty="0" smtClean="0"/>
              <a:t>                         Caamal </a:t>
            </a:r>
            <a:r>
              <a:rPr lang="es-MX" dirty="0"/>
              <a:t>Briseño Diego </a:t>
            </a:r>
            <a:r>
              <a:rPr lang="es-MX" dirty="0" smtClean="0"/>
              <a:t>Alejandro</a:t>
            </a:r>
          </a:p>
          <a:p>
            <a:pPr algn="ctr"/>
            <a:r>
              <a:rPr lang="es-MX" dirty="0" smtClean="0"/>
              <a:t>                     </a:t>
            </a:r>
            <a:r>
              <a:rPr lang="es-MX" dirty="0" err="1" smtClean="0"/>
              <a:t>Lagunes</a:t>
            </a:r>
            <a:r>
              <a:rPr lang="es-MX" dirty="0" smtClean="0"/>
              <a:t> </a:t>
            </a:r>
            <a:r>
              <a:rPr lang="es-MX" dirty="0" err="1"/>
              <a:t>Marin</a:t>
            </a:r>
            <a:r>
              <a:rPr lang="es-MX" dirty="0"/>
              <a:t> Nelson </a:t>
            </a:r>
            <a:r>
              <a:rPr lang="es-MX" dirty="0" smtClean="0"/>
              <a:t>Alberto</a:t>
            </a:r>
          </a:p>
          <a:p>
            <a:pPr algn="ctr"/>
            <a:r>
              <a:rPr lang="es-MX" dirty="0" smtClean="0"/>
              <a:t>         Morales </a:t>
            </a:r>
            <a:r>
              <a:rPr lang="es-MX" dirty="0"/>
              <a:t>Angulo </a:t>
            </a:r>
            <a:r>
              <a:rPr lang="es-MX" dirty="0" smtClean="0"/>
              <a:t>David</a:t>
            </a:r>
          </a:p>
          <a:p>
            <a:pPr algn="ctr"/>
            <a:r>
              <a:rPr lang="es-MX" dirty="0" smtClean="0"/>
              <a:t>                      Castro </a:t>
            </a:r>
            <a:r>
              <a:rPr lang="es-MX" dirty="0" err="1"/>
              <a:t>Santamaria</a:t>
            </a:r>
            <a:r>
              <a:rPr lang="es-MX" dirty="0"/>
              <a:t> </a:t>
            </a:r>
            <a:r>
              <a:rPr lang="es-MX" dirty="0" err="1"/>
              <a:t>Aaron</a:t>
            </a:r>
            <a:r>
              <a:rPr lang="es-MX"/>
              <a:t> </a:t>
            </a:r>
            <a:r>
              <a:rPr lang="es-MX" smtClean="0"/>
              <a:t>Pedro</a:t>
            </a:r>
            <a:endParaRPr lang="es-MX" dirty="0"/>
          </a:p>
        </p:txBody>
      </p:sp>
      <p:pic>
        <p:nvPicPr>
          <p:cNvPr id="6" name="Picture 2" descr="Resultado de imagen para logotipo es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226" y="329355"/>
            <a:ext cx="2438577" cy="170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para logotipo ip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20" y="329355"/>
            <a:ext cx="1440160" cy="247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55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6219730" cy="5682928"/>
          </a:xfrm>
        </p:spPr>
        <p:txBody>
          <a:bodyPr/>
          <a:lstStyle/>
          <a:p>
            <a:pPr algn="just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Nicolás </a:t>
            </a:r>
            <a:r>
              <a:rPr lang="es-MX" b="1" dirty="0" smtClean="0">
                <a:latin typeface="Arial" panose="020B0604020202020204" pitchFamily="34" charset="0"/>
                <a:cs typeface="Arial" panose="020B0604020202020204" pitchFamily="34" charset="0"/>
              </a:rPr>
              <a:t>Copérnico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fue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 astrónomo polaco del siglo XV y XVI (nació el 19 de febrero de 1473 y falleció el 24 de mayo de 1543, a los 70 años de edad) conocido principalmente por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Desarrollar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la teoría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heliocéntrica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Descubrir que la Tierra rotaba completamente sobre sí misma cada 24 horas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Demostrar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que la Tierra daba una vuelta completa al Sol en ciclos de un año.</a:t>
            </a:r>
          </a:p>
          <a:p>
            <a:endParaRPr lang="es-MX" dirty="0"/>
          </a:p>
        </p:txBody>
      </p:sp>
      <p:pic>
        <p:nvPicPr>
          <p:cNvPr id="1026" name="Picture 2" descr="Copér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151" y="1206641"/>
            <a:ext cx="3461082" cy="40337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91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753233" y="351667"/>
            <a:ext cx="10515600" cy="2216986"/>
          </a:xfrm>
        </p:spPr>
        <p:txBody>
          <a:bodyPr/>
          <a:lstStyle/>
          <a:p>
            <a:pPr algn="just"/>
            <a:r>
              <a:rPr lang="es-MX" dirty="0"/>
              <a:t>Copérnico fue, ante todo, el iniciador de la revolución científica que acompañó al Renacimiento europeo y que, pasando por Galileo, llevaría un siglo después, por obra de Newton, a la sistematización de la física y a un profundo cambio en las convicciones filosóficas y religiosas. </a:t>
            </a:r>
            <a:r>
              <a:rPr lang="es-MX" dirty="0" smtClean="0"/>
              <a:t>(Siglos XVI y XVII)</a:t>
            </a:r>
            <a:endParaRPr lang="es-MX" dirty="0"/>
          </a:p>
        </p:txBody>
      </p:sp>
      <p:pic>
        <p:nvPicPr>
          <p:cNvPr id="2050" name="Picture 2" descr="Resultado de imagen para revolución científ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61" y="1815153"/>
            <a:ext cx="5942367" cy="445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02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4782403" y="1485827"/>
            <a:ext cx="6777251" cy="3263593"/>
          </a:xfrm>
        </p:spPr>
        <p:txBody>
          <a:bodyPr/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1491 Copérnico ingresó en la Universidad de Cracovia, siguiendo las indicaciones de su tío y tutor. En 1496 pasó a Italia para completar su formación en Bolonia, donde cursó derecho canónico y recibió la influencia del humanismo italiano; el estudio de los clásicos, revivido por este movimiento cultural, resultó más tarde decisivo en la elaboración de la obra astronómica de Copérnico.</a:t>
            </a:r>
          </a:p>
        </p:txBody>
      </p:sp>
      <p:sp>
        <p:nvSpPr>
          <p:cNvPr id="2" name="AutoShape 2" descr="Resultado de imagen para astronomía con copérn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" name="AutoShape 4" descr="Resultado de imagen para astronomía con copérnic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078" name="Picture 6" descr="Nicolás Copérnic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78906" y="1240168"/>
            <a:ext cx="3106240" cy="39759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36607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1503, después de más de una década en Italia, regresó a Polonia. Allí se instaló en una de las torres de la </a:t>
            </a:r>
            <a:r>
              <a:rPr lang="es-MX" i="1" dirty="0">
                <a:latin typeface="Arial" panose="020B0604020202020204" pitchFamily="34" charset="0"/>
                <a:cs typeface="Arial" panose="020B0604020202020204" pitchFamily="34" charset="0"/>
              </a:rPr>
              <a:t>catedral de </a:t>
            </a:r>
            <a:r>
              <a:rPr lang="es-MX" i="1" dirty="0" err="1">
                <a:latin typeface="Arial" panose="020B0604020202020204" pitchFamily="34" charset="0"/>
                <a:cs typeface="Arial" panose="020B0604020202020204" pitchFamily="34" charset="0"/>
              </a:rPr>
              <a:t>Frombork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 para poder observar mejor el cielo nocturno. Tras una exhaustiva observación del movimiento de los cuerpos terrestres, Copérnico llegó a la conclusión de que </a:t>
            </a:r>
            <a:r>
              <a:rPr lang="es-MX" b="1" u="sng" dirty="0">
                <a:latin typeface="Arial" panose="020B0604020202020204" pitchFamily="34" charset="0"/>
                <a:cs typeface="Arial" panose="020B0604020202020204" pitchFamily="34" charset="0"/>
              </a:rPr>
              <a:t>la Tierra giraba sobre su eje y que esta y el resto de planetas debían girar alrededor del Sol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098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" t="5436" r="5091" b="35037"/>
          <a:stretch/>
        </p:blipFill>
        <p:spPr bwMode="auto">
          <a:xfrm>
            <a:off x="3111689" y="3575713"/>
            <a:ext cx="5349922" cy="271590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61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1574952"/>
          </a:xfrm>
        </p:spPr>
        <p:txBody>
          <a:bodyPr/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teoría Heliocéntrica que había sido descrita ya por 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Aristarco de Samos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según la cual el Sol se encontraba en el centro del Universo y la Tierra, que giraba una vez al día sobre su eje, completaba cada año una vuelta alrededor de él.</a:t>
            </a:r>
          </a:p>
        </p:txBody>
      </p:sp>
      <p:pic>
        <p:nvPicPr>
          <p:cNvPr id="5122" name="Picture 2" descr="Planisferio de Copér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443" y="2366749"/>
            <a:ext cx="47625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/>
          <p:cNvSpPr txBox="1">
            <a:spLocks/>
          </p:cNvSpPr>
          <p:nvPr/>
        </p:nvSpPr>
        <p:spPr>
          <a:xfrm>
            <a:off x="7607489" y="2794615"/>
            <a:ext cx="3624618" cy="253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La obra de Copérnico sirvió de base para que, más tarde, Galileo,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Brahe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y Kepler pusieran los cimientos de la astronomía moderna.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7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941697" y="635986"/>
            <a:ext cx="5622876" cy="5259847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Esta teoría sin embargo también requería de complicados mecanismos para la explicación de los movimientos de los planetas, debido a la perfección de la esfera. Estimulado por algunos amigos, Copérnico publica entonces un resumen en manuscrito. En sus comentarios establece su teoría en 6 axiomas, reservando la parte matemática para el trabajo principal, que se publicaría bajo el título </a:t>
            </a:r>
            <a:r>
              <a:rPr lang="es-MX" i="1" dirty="0">
                <a:latin typeface="Arial" panose="020B0604020202020204" pitchFamily="34" charset="0"/>
                <a:cs typeface="Arial" panose="020B0604020202020204" pitchFamily="34" charset="0"/>
              </a:rPr>
              <a:t>"Sobre las revoluciones de las esferas celestes"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146" name="Picture 2" descr="Obras de Copérn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0" y="748896"/>
            <a:ext cx="2983409" cy="4806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23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1649103" y="2154982"/>
            <a:ext cx="8534400" cy="2007586"/>
          </a:xfrm>
        </p:spPr>
        <p:txBody>
          <a:bodyPr/>
          <a:lstStyle/>
          <a:p>
            <a:r>
              <a:rPr lang="es-MX" dirty="0" smtClean="0">
                <a:hlinkClick r:id="rId2"/>
              </a:rPr>
              <a:t>https://www.biografiasyvidas.com/biografia/c/copernico.htm</a:t>
            </a:r>
            <a:endParaRPr lang="es-MX" dirty="0" smtClean="0"/>
          </a:p>
          <a:p>
            <a:r>
              <a:rPr lang="es-MX" dirty="0" smtClean="0">
                <a:hlinkClick r:id="rId3"/>
              </a:rPr>
              <a:t>https://www.saberespractico.com/biografias-resumidas/quien-fue-nicolas-copernico-que-hizo-resumen/</a:t>
            </a:r>
            <a:endParaRPr lang="es-MX" dirty="0" smtClean="0"/>
          </a:p>
          <a:p>
            <a:r>
              <a:rPr lang="es-MX" dirty="0" smtClean="0">
                <a:hlinkClick r:id="rId4"/>
              </a:rPr>
              <a:t>http://www.astromia.com/biografias/copernico.htm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1 CuadroTexto"/>
          <p:cNvSpPr txBox="1"/>
          <p:nvPr/>
        </p:nvSpPr>
        <p:spPr>
          <a:xfrm>
            <a:off x="2210936" y="1009934"/>
            <a:ext cx="7410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/>
              <a:t>BIBLIOGRAFÍA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85958487"/>
      </p:ext>
    </p:extLst>
  </p:cSld>
  <p:clrMapOvr>
    <a:masterClrMapping/>
  </p:clrMapOvr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67</TotalTime>
  <Words>316</Words>
  <Application>Microsoft Office PowerPoint</Application>
  <PresentationFormat>Personalizado</PresentationFormat>
  <Paragraphs>34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Transmisión de listas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SR. Zorox</dc:creator>
  <cp:lastModifiedBy>User1</cp:lastModifiedBy>
  <cp:revision>9</cp:revision>
  <dcterms:created xsi:type="dcterms:W3CDTF">2017-09-07T15:56:31Z</dcterms:created>
  <dcterms:modified xsi:type="dcterms:W3CDTF">2017-09-11T01:58:24Z</dcterms:modified>
</cp:coreProperties>
</file>