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45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6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71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99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09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1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77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3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3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0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4D50-4A42-40DA-9B55-E6951D5E20D5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0032-322A-4437-813F-0136EB6CE6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49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SEGURIDAD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Rojas Alvarado Luis Enrique</a:t>
            </a:r>
          </a:p>
          <a:p>
            <a:r>
              <a:rPr lang="es-MX" dirty="0" smtClean="0"/>
              <a:t>Miranda Sandoval Mario</a:t>
            </a:r>
          </a:p>
          <a:p>
            <a:r>
              <a:rPr lang="es-MX" dirty="0" smtClean="0"/>
              <a:t>Lara Delgado Alexis</a:t>
            </a:r>
          </a:p>
          <a:p>
            <a:r>
              <a:rPr lang="es-MX" dirty="0" smtClean="0"/>
              <a:t>Arista Romero Daniel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29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Intrusos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0070" y="1690688"/>
            <a:ext cx="11071860" cy="21520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/>
              <a:t>Los intrusos actúan en dos formas distintas. </a:t>
            </a:r>
            <a:endParaRPr lang="es-MX" dirty="0" smtClean="0"/>
          </a:p>
          <a:p>
            <a:pPr algn="just"/>
            <a:r>
              <a:rPr lang="es-MX" dirty="0" smtClean="0"/>
              <a:t>Los intrusos </a:t>
            </a:r>
            <a:r>
              <a:rPr lang="es-MX" dirty="0"/>
              <a:t>pasivos sólo quieren leer archivos para los cuales no tienen autorización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Los </a:t>
            </a:r>
            <a:r>
              <a:rPr lang="es-MX" dirty="0"/>
              <a:t>intrusos </a:t>
            </a:r>
            <a:r>
              <a:rPr lang="es-MX" dirty="0" smtClean="0"/>
              <a:t>activos son </a:t>
            </a:r>
            <a:r>
              <a:rPr lang="es-MX" dirty="0"/>
              <a:t>más maliciosos; desean realizar modificaciones no autorizadas a los datos.</a:t>
            </a:r>
          </a:p>
        </p:txBody>
      </p:sp>
      <p:pic>
        <p:nvPicPr>
          <p:cNvPr id="8194" name="Picture 2" descr="Resultado de imagen para intrusos informat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3739516"/>
            <a:ext cx="7000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6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Criptografía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715"/>
          </a:xfrm>
        </p:spPr>
        <p:txBody>
          <a:bodyPr/>
          <a:lstStyle/>
          <a:p>
            <a:pPr algn="just"/>
            <a:r>
              <a:rPr lang="es-MX" dirty="0"/>
              <a:t>El propósito de la criptografía es tomar un mensaje o archivo, conocido como texto simple, </a:t>
            </a:r>
            <a:r>
              <a:rPr lang="es-MX" dirty="0" smtClean="0"/>
              <a:t>y convertirlo </a:t>
            </a:r>
            <a:r>
              <a:rPr lang="es-MX" dirty="0"/>
              <a:t>en texto cifrado de tal forma que sólo las personas autorizadas sepan cómo </a:t>
            </a:r>
            <a:r>
              <a:rPr lang="es-MX" dirty="0" smtClean="0"/>
              <a:t>convertirlo nuevamente </a:t>
            </a:r>
            <a:r>
              <a:rPr lang="es-MX" dirty="0"/>
              <a:t>en texto simple. Para todos los demás, el texto cifrado es sólo una sucesión </a:t>
            </a:r>
            <a:r>
              <a:rPr lang="es-MX" dirty="0" smtClean="0"/>
              <a:t>incomprensible de </a:t>
            </a:r>
            <a:r>
              <a:rPr lang="es-MX" dirty="0"/>
              <a:t>bits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AutoShape 2" descr="Resultado de imagen para cifr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220" name="Picture 4" descr="Resultado de imagen para cifr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47" y="3998277"/>
            <a:ext cx="3684905" cy="245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4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Ataques desde el interior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5836920" cy="4666615"/>
          </a:xfrm>
        </p:spPr>
        <p:txBody>
          <a:bodyPr/>
          <a:lstStyle/>
          <a:p>
            <a:pPr algn="just"/>
            <a:r>
              <a:rPr lang="es-MX" dirty="0"/>
              <a:t>Estos ataques son distintos de los externos, debido a que los usuarios internos </a:t>
            </a:r>
            <a:r>
              <a:rPr lang="es-MX" dirty="0" smtClean="0"/>
              <a:t>tienen conocimiento </a:t>
            </a:r>
            <a:r>
              <a:rPr lang="es-MX" dirty="0"/>
              <a:t>y acceso especializados que los externos no tienen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Los programadores y otros empleados de la empresa que operan </a:t>
            </a:r>
            <a:r>
              <a:rPr lang="es-MX" dirty="0" smtClean="0"/>
              <a:t>la computadora </a:t>
            </a:r>
            <a:r>
              <a:rPr lang="es-MX" dirty="0"/>
              <a:t>que se debe proteger, o que crean software crítico, son los que ejecutan estos </a:t>
            </a:r>
            <a:r>
              <a:rPr lang="es-MX" dirty="0" smtClean="0"/>
              <a:t>tipos de </a:t>
            </a:r>
            <a:r>
              <a:rPr lang="es-MX" dirty="0"/>
              <a:t>trabajos.</a:t>
            </a:r>
          </a:p>
        </p:txBody>
      </p:sp>
      <p:pic>
        <p:nvPicPr>
          <p:cNvPr id="10242" name="Picture 2" descr="Resultado de imagen para intrusos informat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55" y="1690688"/>
            <a:ext cx="3942590" cy="395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3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Bombas lógicas o Bombas de tiempo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6720" y="1690688"/>
            <a:ext cx="7299960" cy="473519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Este dispositivo es una pieza de código escrita por uno de los programadores </a:t>
            </a:r>
            <a:r>
              <a:rPr lang="es-MX" dirty="0" smtClean="0"/>
              <a:t>de una </a:t>
            </a:r>
            <a:r>
              <a:rPr lang="es-MX" dirty="0"/>
              <a:t>empresa (que en ese momento son empleados), y se inserta de manera secreta en el </a:t>
            </a:r>
            <a:r>
              <a:rPr lang="es-MX" dirty="0" smtClean="0"/>
              <a:t>sistema de </a:t>
            </a:r>
            <a:r>
              <a:rPr lang="es-MX" dirty="0"/>
              <a:t>producción. Mientras que el programador le proporcione su contraseña diaria, no hará nada. </a:t>
            </a:r>
            <a:r>
              <a:rPr lang="es-MX" dirty="0" smtClean="0"/>
              <a:t>No obstante, si el programador es despedido de manera repentina y se le desaloja físicamente de las instalaciones sin advertirle, el siguiente día (o la siguiente semana) la bomba lógica no recibirá su contraseña diaria</a:t>
            </a:r>
            <a:r>
              <a:rPr lang="es-MX" dirty="0"/>
              <a:t>, por lo que se activará.</a:t>
            </a:r>
          </a:p>
        </p:txBody>
      </p:sp>
      <p:pic>
        <p:nvPicPr>
          <p:cNvPr id="11266" name="Picture 2" descr="Resultado de imagen para bombas log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580" y="2289810"/>
            <a:ext cx="3627120" cy="283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Trampas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260" y="1690688"/>
            <a:ext cx="6865620" cy="4575175"/>
          </a:xfrm>
        </p:spPr>
        <p:txBody>
          <a:bodyPr/>
          <a:lstStyle/>
          <a:p>
            <a:pPr algn="just"/>
            <a:r>
              <a:rPr lang="es-MX" dirty="0"/>
              <a:t>Este problema se </a:t>
            </a:r>
            <a:r>
              <a:rPr lang="es-MX" dirty="0" smtClean="0"/>
              <a:t>crea mediante </a:t>
            </a:r>
            <a:r>
              <a:rPr lang="es-MX" dirty="0"/>
              <a:t>el código que inserta un programador </a:t>
            </a:r>
            <a:r>
              <a:rPr lang="es-MX" dirty="0" smtClean="0"/>
              <a:t>de sistemas para evitar cierto chequeo de rutina.</a:t>
            </a:r>
          </a:p>
          <a:p>
            <a:pPr algn="just"/>
            <a:r>
              <a:rPr lang="es-MX" dirty="0"/>
              <a:t>Por ejemplo, un programador podría agregar código al programa de inicio de sesión para </a:t>
            </a:r>
            <a:r>
              <a:rPr lang="es-MX" dirty="0" smtClean="0"/>
              <a:t>permitir que </a:t>
            </a:r>
            <a:r>
              <a:rPr lang="es-MX" dirty="0"/>
              <a:t>cualquiera pueda iniciar sesión con el nombre “</a:t>
            </a:r>
            <a:r>
              <a:rPr lang="es-MX" dirty="0" err="1"/>
              <a:t>zzzzz</a:t>
            </a:r>
            <a:r>
              <a:rPr lang="es-MX" dirty="0"/>
              <a:t>”, sin importar qué haya en el </a:t>
            </a:r>
            <a:r>
              <a:rPr lang="es-MX" dirty="0" smtClean="0"/>
              <a:t>archivo de </a:t>
            </a:r>
            <a:r>
              <a:rPr lang="es-MX" dirty="0"/>
              <a:t>contraseñas. El código normal en el programa de inicio de sesión podría ser como el de la </a:t>
            </a:r>
            <a:r>
              <a:rPr lang="es-MX" dirty="0" smtClean="0"/>
              <a:t>figura 9-22(a</a:t>
            </a:r>
            <a:r>
              <a:rPr lang="es-MX" dirty="0"/>
              <a:t>). La trampa sería el cambio en la figura 9-22(b).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39" t="53785" r="76953" b="19281"/>
          <a:stretch/>
        </p:blipFill>
        <p:spPr>
          <a:xfrm>
            <a:off x="7598943" y="526415"/>
            <a:ext cx="3754857" cy="27197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047" t="53785" r="57764" b="19618"/>
          <a:stretch/>
        </p:blipFill>
        <p:spPr>
          <a:xfrm>
            <a:off x="7886700" y="3407410"/>
            <a:ext cx="3291840" cy="25654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436" t="81056" r="62372" b="14229"/>
          <a:stretch/>
        </p:blipFill>
        <p:spPr>
          <a:xfrm>
            <a:off x="7886700" y="6134133"/>
            <a:ext cx="3542668" cy="2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 smtClean="0"/>
              <a:t>Suplantación de identidad en el inicio de sesión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1443355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En este ataque interno, el perpetrador es un usuario legítimo que trata de recolectar las </a:t>
            </a:r>
            <a:r>
              <a:rPr lang="es-MX" dirty="0" smtClean="0"/>
              <a:t>contraseñas de </a:t>
            </a:r>
            <a:r>
              <a:rPr lang="es-MX" dirty="0"/>
              <a:t>otras personas por medio de una técnica conocida como </a:t>
            </a:r>
            <a:r>
              <a:rPr lang="es-MX" b="1" dirty="0"/>
              <a:t>suplantación de identidad en el </a:t>
            </a:r>
            <a:r>
              <a:rPr lang="es-MX" b="1" dirty="0" smtClean="0"/>
              <a:t>inicio de </a:t>
            </a:r>
            <a:r>
              <a:rPr lang="es-MX" b="1" dirty="0"/>
              <a:t>sesión</a:t>
            </a:r>
            <a:r>
              <a:rPr lang="es-MX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898" t="22862" r="59797" b="57364"/>
          <a:stretch/>
        </p:blipFill>
        <p:spPr>
          <a:xfrm>
            <a:off x="1363979" y="4001294"/>
            <a:ext cx="5605437" cy="18165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757160" y="3403917"/>
            <a:ext cx="3398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</a:rPr>
              <a:t>Si un usuario se sienta en una computadora y escribe primero</a:t>
            </a:r>
          </a:p>
          <a:p>
            <a:pPr algn="just"/>
            <a:r>
              <a:rPr lang="es-MX" sz="2000" dirty="0">
                <a:latin typeface="Times New Roman" panose="02020603050405020304" pitchFamily="18" charset="0"/>
              </a:rPr>
              <a:t>CTRL-ALT-SUPR, el usuario actual se desconecta y se inicia el programa de inicio de sesión </a:t>
            </a:r>
            <a:r>
              <a:rPr lang="es-MX" sz="2000" dirty="0" smtClean="0">
                <a:latin typeface="Times New Roman" panose="02020603050405020304" pitchFamily="18" charset="0"/>
              </a:rPr>
              <a:t>del sistema</a:t>
            </a:r>
            <a:r>
              <a:rPr lang="es-MX" sz="2000" dirty="0">
                <a:latin typeface="Times New Roman" panose="02020603050405020304" pitchFamily="18" charset="0"/>
              </a:rPr>
              <a:t>. No hay forma de evadir este mecanismo.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711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Antes que nada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140835"/>
          </a:xfrm>
        </p:spPr>
        <p:txBody>
          <a:bodyPr/>
          <a:lstStyle/>
          <a:p>
            <a:pPr algn="just"/>
            <a:r>
              <a:rPr lang="es-MX" dirty="0" smtClean="0"/>
              <a:t>Algunas personas utilizan los términos de seguridad y protección indistintamente. Sin embargo, es útil distinguir los problemas involucrados en el proceso de evitar que personas no autorizadas lean o modifiquen los archivos y por otra parte los mecanismos específicos para brindar seguridad por parte del sistema operativo.</a:t>
            </a:r>
            <a:endParaRPr lang="es-MX" dirty="0"/>
          </a:p>
        </p:txBody>
      </p:sp>
      <p:pic>
        <p:nvPicPr>
          <p:cNvPr id="1026" name="Picture 2" descr="Resultado de imagen para seguridad en sistemas operat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595" y="365125"/>
            <a:ext cx="3799205" cy="25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eguridad en sistemas operativ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595" y="3148806"/>
            <a:ext cx="3941039" cy="297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8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56860" cy="3957955"/>
          </a:xfrm>
        </p:spPr>
        <p:txBody>
          <a:bodyPr/>
          <a:lstStyle/>
          <a:p>
            <a:pPr algn="just"/>
            <a:r>
              <a:rPr lang="es-MX" dirty="0" smtClean="0"/>
              <a:t>Por esto es se usan los términos de seguridad para hacer referencia a los problemas generales y mecanismo de protección para referirse a los mecanismos específicos del sistema operativo que se utiliza para salvaguardar la  información en la computadora.</a:t>
            </a:r>
            <a:endParaRPr lang="es-MX" dirty="0"/>
          </a:p>
        </p:txBody>
      </p:sp>
      <p:pic>
        <p:nvPicPr>
          <p:cNvPr id="2050" name="Picture 2" descr="Resultado de imagen para seguridad en sistemas operat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2102802"/>
            <a:ext cx="3429366" cy="297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Amenazas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122" t="65312" r="61231" b="20000"/>
          <a:stretch/>
        </p:blipFill>
        <p:spPr>
          <a:xfrm>
            <a:off x="2043214" y="2331720"/>
            <a:ext cx="8289506" cy="23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Confidencialidad de los 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7048500" cy="4666615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Implica </a:t>
            </a:r>
            <a:r>
              <a:rPr lang="es-MX" dirty="0"/>
              <a:t>hacer que los datos secretos </a:t>
            </a:r>
            <a:r>
              <a:rPr lang="es-MX" dirty="0" smtClean="0"/>
              <a:t>permanezcan así</a:t>
            </a:r>
            <a:r>
              <a:rPr lang="es-MX" dirty="0"/>
              <a:t>. Por ejemplo, si el propietario de ciertos datos ha decidido que éstos pueden estar disponibles </a:t>
            </a:r>
            <a:r>
              <a:rPr lang="es-MX" dirty="0" smtClean="0"/>
              <a:t>sólo para </a:t>
            </a:r>
            <a:r>
              <a:rPr lang="es-MX" dirty="0"/>
              <a:t>ciertas personas, el sistema debe garantizar que las personas no autorizadas nunca </a:t>
            </a:r>
            <a:r>
              <a:rPr lang="es-MX" dirty="0" smtClean="0"/>
              <a:t>tengan acceso </a:t>
            </a:r>
            <a:r>
              <a:rPr lang="es-MX" dirty="0"/>
              <a:t>a esos datos. Como un mínimo absoluto, el propietario debe ser capaz de especificar </a:t>
            </a:r>
            <a:r>
              <a:rPr lang="es-MX" dirty="0" smtClean="0"/>
              <a:t>quién puede </a:t>
            </a:r>
            <a:r>
              <a:rPr lang="es-MX" dirty="0"/>
              <a:t>ver qué cosa, y el sistema debe cumplir con estas especificaciones, que en teoría se </a:t>
            </a:r>
            <a:r>
              <a:rPr lang="es-MX" dirty="0" smtClean="0"/>
              <a:t>deben aplicar </a:t>
            </a:r>
            <a:r>
              <a:rPr lang="es-MX" dirty="0"/>
              <a:t>a cada archivo en forma individual.</a:t>
            </a:r>
          </a:p>
        </p:txBody>
      </p:sp>
      <p:pic>
        <p:nvPicPr>
          <p:cNvPr id="3074" name="Picture 2" descr="Resultado de imagen para seguridad en sistemas operativ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46" y="2149475"/>
            <a:ext cx="3503294" cy="302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Integridad de 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8980" cy="1580516"/>
          </a:xfrm>
        </p:spPr>
        <p:txBody>
          <a:bodyPr/>
          <a:lstStyle/>
          <a:p>
            <a:pPr algn="just"/>
            <a:r>
              <a:rPr lang="es-MX" dirty="0"/>
              <a:t>significa que los usuarios sin </a:t>
            </a:r>
            <a:r>
              <a:rPr lang="es-MX" dirty="0" smtClean="0"/>
              <a:t>autorización no </a:t>
            </a:r>
            <a:r>
              <a:rPr lang="es-MX" dirty="0"/>
              <a:t>deben ser capaces de modificar datos sin el permiso del propietario.</a:t>
            </a:r>
          </a:p>
        </p:txBody>
      </p:sp>
      <p:pic>
        <p:nvPicPr>
          <p:cNvPr id="4098" name="Picture 2" descr="Resultado de imagen para seguridad en sistemas operat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35" y="2890202"/>
            <a:ext cx="4833196" cy="362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8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Disponibilidad del sistema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271260" cy="4232275"/>
          </a:xfrm>
        </p:spPr>
        <p:txBody>
          <a:bodyPr/>
          <a:lstStyle/>
          <a:p>
            <a:pPr algn="just"/>
            <a:r>
              <a:rPr lang="es-MX" dirty="0"/>
              <a:t>significa que nadie puede </a:t>
            </a:r>
            <a:r>
              <a:rPr lang="es-MX" dirty="0" smtClean="0"/>
              <a:t>perturbar el </a:t>
            </a:r>
            <a:r>
              <a:rPr lang="es-MX" dirty="0"/>
              <a:t>sistema para hacerlo inutilizable</a:t>
            </a:r>
            <a:r>
              <a:rPr lang="es-MX" dirty="0" smtClean="0"/>
              <a:t>. </a:t>
            </a:r>
            <a:r>
              <a:rPr lang="es-MX" dirty="0"/>
              <a:t>Dichos ataques de </a:t>
            </a:r>
            <a:r>
              <a:rPr lang="es-MX" b="1" dirty="0"/>
              <a:t>negación del servicio </a:t>
            </a:r>
            <a:r>
              <a:rPr lang="es-MX" dirty="0"/>
              <a:t>son cada </a:t>
            </a:r>
            <a:r>
              <a:rPr lang="es-MX" dirty="0" smtClean="0"/>
              <a:t>vez más </a:t>
            </a:r>
            <a:r>
              <a:rPr lang="es-MX" dirty="0"/>
              <a:t>comunes. Por ejemplo, si una computadora es un servidor de Internet y alguien le envía </a:t>
            </a:r>
            <a:r>
              <a:rPr lang="es-MX" dirty="0" smtClean="0"/>
              <a:t>una avalancha </a:t>
            </a:r>
            <a:r>
              <a:rPr lang="es-MX" dirty="0"/>
              <a:t>de peticiones, puede dejarlo inhabilitado al ocupar todo el tiempo de su CPU con tan </a:t>
            </a:r>
            <a:r>
              <a:rPr lang="es-MX" dirty="0" smtClean="0"/>
              <a:t>sólo tener </a:t>
            </a:r>
            <a:r>
              <a:rPr lang="es-MX" dirty="0"/>
              <a:t>que examinar y descartar las peticiones entrantes.</a:t>
            </a:r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45" y="2506660"/>
            <a:ext cx="3790699" cy="25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7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Virus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28260" cy="4003675"/>
          </a:xfrm>
        </p:spPr>
        <p:txBody>
          <a:bodyPr/>
          <a:lstStyle/>
          <a:p>
            <a:pPr algn="just"/>
            <a:r>
              <a:rPr lang="es-MX" dirty="0" smtClean="0"/>
              <a:t>Dónde usuarios externos pueden tomar el control de las computadoras del hogar de otras personas. Esto mediante un virus y otros medios para convertirlos en </a:t>
            </a:r>
            <a:r>
              <a:rPr lang="es-MX" dirty="0" err="1" smtClean="0"/>
              <a:t>zombies</a:t>
            </a:r>
            <a:r>
              <a:rPr lang="es-MX" dirty="0" smtClean="0"/>
              <a:t> que simplemente cumplen con las peticiones del usuario exterior.</a:t>
            </a:r>
            <a:endParaRPr lang="es-MX" dirty="0"/>
          </a:p>
        </p:txBody>
      </p:sp>
      <p:pic>
        <p:nvPicPr>
          <p:cNvPr id="6148" name="Picture 4" descr="Resultado de imagen para seguridad en sistemas operativ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68" y="1825625"/>
            <a:ext cx="4229732" cy="31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01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Privacidad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3355"/>
          </a:xfrm>
        </p:spPr>
        <p:txBody>
          <a:bodyPr/>
          <a:lstStyle/>
          <a:p>
            <a:pPr algn="just"/>
            <a:r>
              <a:rPr lang="es-MX" dirty="0" smtClean="0"/>
              <a:t>Proteger </a:t>
            </a:r>
            <a:r>
              <a:rPr lang="es-MX" dirty="0"/>
              <a:t>a los individuos contra </a:t>
            </a:r>
            <a:r>
              <a:rPr lang="es-MX" dirty="0" smtClean="0"/>
              <a:t>el mal </a:t>
            </a:r>
            <a:r>
              <a:rPr lang="es-MX" dirty="0"/>
              <a:t>uso de la información sobre ellos. Esto está generando muchos problemas legales y morales</a:t>
            </a:r>
            <a:r>
              <a:rPr lang="es-MX" dirty="0" smtClean="0"/>
              <a:t>. (Buscar y encontrar datos de alguna persona)</a:t>
            </a:r>
            <a:endParaRPr lang="es-MX" dirty="0"/>
          </a:p>
        </p:txBody>
      </p:sp>
      <p:pic>
        <p:nvPicPr>
          <p:cNvPr id="7170" name="Picture 2" descr="Resultado de imagen para privacidad sistemas operat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5" y="3860482"/>
            <a:ext cx="3960616" cy="219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39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786</Words>
  <Application>Microsoft Office PowerPoint</Application>
  <PresentationFormat>Panorámica</PresentationFormat>
  <Paragraphs>37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de Office</vt:lpstr>
      <vt:lpstr>SEGURIDAD</vt:lpstr>
      <vt:lpstr>Antes que nada</vt:lpstr>
      <vt:lpstr>Presentación de PowerPoint</vt:lpstr>
      <vt:lpstr>Amenazas</vt:lpstr>
      <vt:lpstr>Confidencialidad de los datos</vt:lpstr>
      <vt:lpstr>Integridad de datos</vt:lpstr>
      <vt:lpstr>Disponibilidad del sistema</vt:lpstr>
      <vt:lpstr>Virus</vt:lpstr>
      <vt:lpstr>Privacidad</vt:lpstr>
      <vt:lpstr>Intrusos </vt:lpstr>
      <vt:lpstr>Criptografía</vt:lpstr>
      <vt:lpstr>Ataques desde el interior</vt:lpstr>
      <vt:lpstr>Bombas lógicas o Bombas de tiempo</vt:lpstr>
      <vt:lpstr>Trampas</vt:lpstr>
      <vt:lpstr>Suplantación de identidad en el inicio de sesión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</dc:title>
  <dc:creator>Toño Rojas Alvarado</dc:creator>
  <cp:lastModifiedBy>Toño Rojas Alvarado</cp:lastModifiedBy>
  <cp:revision>10</cp:revision>
  <dcterms:created xsi:type="dcterms:W3CDTF">2018-11-30T00:29:20Z</dcterms:created>
  <dcterms:modified xsi:type="dcterms:W3CDTF">2018-11-30T02:25:25Z</dcterms:modified>
</cp:coreProperties>
</file>