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alexis\Desktop\Escala%20de%20tiempo%20con%20hito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399339658514423E-2"/>
          <c:y val="3.9426523297491037E-2"/>
          <c:w val="0.90168900306906352"/>
          <c:h val="0.92114695340501795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'Escala de tiempo del proyecto'!$D$19</c:f>
              <c:strCache>
                <c:ptCount val="1"/>
                <c:pt idx="0">
                  <c:v>CARGO</c:v>
                </c:pt>
              </c:strCache>
            </c:strRef>
          </c:tx>
          <c:spPr>
            <a:noFill/>
          </c:spPr>
          <c:invertIfNegative val="0"/>
          <c:dLbls>
            <c:dLbl>
              <c:idx val="0"/>
              <c:layout>
                <c:manualLayout>
                  <c:x val="-1.2346319353737729E-17"/>
                  <c:y val="-4.1068820671032238E-18"/>
                </c:manualLayout>
              </c:layout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DEA0-46CD-8054-999200ED3F0E}"/>
                </c:ext>
              </c:extLst>
            </c:dLbl>
            <c:dLbl>
              <c:idx val="1"/>
              <c:layout>
                <c:manualLayout>
                  <c:x val="-2.1949012184422629E-17"/>
                  <c:y val="-4.1068820671032238E-18"/>
                </c:manualLayout>
              </c:layout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DEA0-46CD-8054-999200ED3F0E}"/>
                </c:ext>
              </c:extLst>
            </c:dLbl>
            <c:dLbl>
              <c:idx val="2"/>
              <c:layout>
                <c:manualLayout>
                  <c:x val="-2.1949012184422629E-17"/>
                  <c:y val="4.1068820671032238E-18"/>
                </c:manualLayout>
              </c:layout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DEA0-46CD-8054-999200ED3F0E}"/>
                </c:ext>
              </c:extLst>
            </c:dLbl>
            <c:dLbl>
              <c:idx val="3"/>
              <c:layout>
                <c:manualLayout>
                  <c:x val="-1.0974506092211315E-17"/>
                  <c:y val="-4.1068820671032238E-18"/>
                </c:manualLayout>
              </c:layout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DEA0-46CD-8054-999200ED3F0E}"/>
                </c:ext>
              </c:extLst>
            </c:dLbl>
            <c:dLbl>
              <c:idx val="4"/>
              <c:layout>
                <c:manualLayout>
                  <c:x val="-1.0974506092211315E-17"/>
                  <c:y val="4.1068820671032238E-18"/>
                </c:manualLayout>
              </c:layout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DEA0-46CD-8054-999200ED3F0E}"/>
                </c:ext>
              </c:extLst>
            </c:dLbl>
            <c:dLbl>
              <c:idx val="5"/>
              <c:layout>
                <c:manualLayout>
                  <c:x val="-1.0974506092211315E-17"/>
                  <c:y val="-4.1068820671032238E-18"/>
                </c:manualLayout>
              </c:layout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DEA0-46CD-8054-999200ED3F0E}"/>
                </c:ext>
              </c:extLst>
            </c:dLbl>
            <c:dLbl>
              <c:idx val="6"/>
              <c:layout>
                <c:manualLayout>
                  <c:x val="-1.0974506092211315E-17"/>
                  <c:y val="4.1068820671032238E-18"/>
                </c:manualLayout>
              </c:layout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DEA0-46CD-8054-999200ED3F0E}"/>
                </c:ext>
              </c:extLst>
            </c:dLbl>
            <c:dLbl>
              <c:idx val="7"/>
              <c:layout>
                <c:manualLayout>
                  <c:x val="-1.0974506092211315E-17"/>
                  <c:y val="-4.1068820671032238E-18"/>
                </c:manualLayout>
              </c:layout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DEA0-46CD-8054-999200ED3F0E}"/>
                </c:ext>
              </c:extLst>
            </c:dLbl>
            <c:dLbl>
              <c:idx val="8"/>
              <c:layout>
                <c:manualLayout>
                  <c:x val="-1.0974506092211315E-17"/>
                  <c:y val="4.1068820671032238E-18"/>
                </c:manualLayout>
              </c:layout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DEA0-46CD-8054-999200ED3F0E}"/>
                </c:ext>
              </c:extLst>
            </c:dLbl>
            <c:dLbl>
              <c:idx val="9"/>
              <c:layout>
                <c:manualLayout>
                  <c:x val="-1.0974506092211315E-17"/>
                  <c:y val="-4.1068820671032238E-18"/>
                </c:manualLayout>
              </c:layout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DEA0-46CD-8054-999200ED3F0E}"/>
                </c:ext>
              </c:extLst>
            </c:dLbl>
            <c:dLbl>
              <c:idx val="10"/>
              <c:layout>
                <c:manualLayout>
                  <c:x val="-1.8656660356759235E-16"/>
                  <c:y val="4.1068820671032238E-18"/>
                </c:manualLayout>
              </c:layout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DEA0-46CD-8054-999200ED3F0E}"/>
                </c:ext>
              </c:extLst>
            </c:dLbl>
            <c:dLbl>
              <c:idx val="11"/>
              <c:layout>
                <c:manualLayout>
                  <c:x val="-1.0974506092211315E-17"/>
                  <c:y val="-4.1068820671032238E-18"/>
                </c:manualLayout>
              </c:layout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DEA0-46CD-8054-999200ED3F0E}"/>
                </c:ext>
              </c:extLst>
            </c:dLbl>
            <c:spPr>
              <a:solidFill>
                <a:schemeClr val="bg2"/>
              </a:solidFill>
              <a:ln>
                <a:noFill/>
              </a:ln>
              <a:effectLst/>
            </c:spPr>
            <c:txPr>
              <a:bodyPr vertOverflow="overflow" horzOverflow="overflow" wrap="square" lIns="38100" tIns="19050" rIns="38100" bIns="19050" anchor="ctr">
                <a:noAutofit/>
              </a:bodyPr>
              <a:lstStyle/>
              <a:p>
                <a:pPr>
                  <a:defRPr sz="900" cap="all" spc="10" baseline="0">
                    <a:solidFill>
                      <a:schemeClr val="accent2"/>
                    </a:solidFill>
                  </a:defRPr>
                </a:pPr>
                <a:endParaRPr lang="es-MX"/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layout/>
                <c15:showLeaderLines val="0"/>
              </c:ext>
            </c:extLst>
          </c:dLbls>
          <c:errBars>
            <c:errBarType val="minus"/>
            <c:errValType val="percentage"/>
            <c:noEndCap val="0"/>
            <c:val val="100"/>
            <c:spPr>
              <a:ln>
                <a:solidFill>
                  <a:schemeClr val="bg1">
                    <a:lumMod val="75000"/>
                  </a:schemeClr>
                </a:solidFill>
              </a:ln>
            </c:spPr>
          </c:errBars>
          <c:cat>
            <c:strRef>
              <c:f>'Escala de tiempo del proyecto'!$C$20:$C$34</c:f>
              <c:strCache>
                <c:ptCount val="13"/>
                <c:pt idx="0">
                  <c:v>MULTICS</c:v>
                </c:pt>
                <c:pt idx="1">
                  <c:v>UNIX</c:v>
                </c:pt>
                <c:pt idx="2">
                  <c:v>Alto OS</c:v>
                </c:pt>
                <c:pt idx="3">
                  <c:v>Apple DOS</c:v>
                </c:pt>
                <c:pt idx="4">
                  <c:v>MS DOS</c:v>
                </c:pt>
                <c:pt idx="5">
                  <c:v>Apple LISA</c:v>
                </c:pt>
                <c:pt idx="6">
                  <c:v>IRIX</c:v>
                </c:pt>
                <c:pt idx="7">
                  <c:v>BeOs</c:v>
                </c:pt>
                <c:pt idx="8">
                  <c:v>LINUX</c:v>
                </c:pt>
                <c:pt idx="9">
                  <c:v>WINDOWS 95</c:v>
                </c:pt>
                <c:pt idx="10">
                  <c:v>WINDOWS 98</c:v>
                </c:pt>
                <c:pt idx="11">
                  <c:v>WINDOWS XP</c:v>
                </c:pt>
                <c:pt idx="12">
                  <c:v>MAC OS</c:v>
                </c:pt>
              </c:strCache>
              <c:extLst/>
            </c:strRef>
          </c:cat>
          <c:val>
            <c:numRef>
              <c:f>'Escala de tiempo del proyecto'!$D$20:$D$34</c:f>
              <c:numCache>
                <c:formatCode>General</c:formatCode>
                <c:ptCount val="14"/>
                <c:pt idx="0">
                  <c:v>25</c:v>
                </c:pt>
                <c:pt idx="1">
                  <c:v>10</c:v>
                </c:pt>
                <c:pt idx="2">
                  <c:v>-10</c:v>
                </c:pt>
                <c:pt idx="3">
                  <c:v>15</c:v>
                </c:pt>
                <c:pt idx="4">
                  <c:v>-15</c:v>
                </c:pt>
                <c:pt idx="5">
                  <c:v>15</c:v>
                </c:pt>
                <c:pt idx="6">
                  <c:v>-15</c:v>
                </c:pt>
                <c:pt idx="7">
                  <c:v>15</c:v>
                </c:pt>
                <c:pt idx="8">
                  <c:v>-20</c:v>
                </c:pt>
                <c:pt idx="9">
                  <c:v>20</c:v>
                </c:pt>
                <c:pt idx="10">
                  <c:v>-15</c:v>
                </c:pt>
                <c:pt idx="11">
                  <c:v>25</c:v>
                </c:pt>
                <c:pt idx="12">
                  <c:v>-25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C-DEA0-46CD-8054-999200ED3F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0438136"/>
        <c:axId val="220436176"/>
      </c:barChart>
      <c:lineChart>
        <c:grouping val="standard"/>
        <c:varyColors val="0"/>
        <c:ser>
          <c:idx val="0"/>
          <c:order val="0"/>
          <c:tx>
            <c:strRef>
              <c:f>'Escala de tiempo del proyecto'!$B$19</c:f>
              <c:strCache>
                <c:ptCount val="1"/>
                <c:pt idx="0">
                  <c:v>FECHA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4"/>
            <c:spPr>
              <a:solidFill>
                <a:schemeClr val="accent1"/>
              </a:solidFill>
              <a:ln w="60325">
                <a:solidFill>
                  <a:schemeClr val="accent1"/>
                </a:solidFill>
              </a:ln>
            </c:spPr>
          </c:marker>
          <c:errBars>
            <c:errDir val="y"/>
            <c:errBarType val="both"/>
            <c:errValType val="percentage"/>
            <c:noEndCap val="0"/>
            <c:val val="5"/>
          </c:errBars>
          <c:cat>
            <c:strRef>
              <c:f>'Escala de tiempo del proyecto'!$B$20:$B$34</c:f>
              <c:strCache>
                <c:ptCount val="13"/>
                <c:pt idx="0">
                  <c:v>1965-1970</c:v>
                </c:pt>
                <c:pt idx="1">
                  <c:v>1970-1971</c:v>
                </c:pt>
                <c:pt idx="2">
                  <c:v>1973-</c:v>
                </c:pt>
                <c:pt idx="3">
                  <c:v>1978-</c:v>
                </c:pt>
                <c:pt idx="4">
                  <c:v>1981-</c:v>
                </c:pt>
                <c:pt idx="5">
                  <c:v>1983-</c:v>
                </c:pt>
                <c:pt idx="6">
                  <c:v>1987-</c:v>
                </c:pt>
                <c:pt idx="7">
                  <c:v>1990-</c:v>
                </c:pt>
                <c:pt idx="8">
                  <c:v>1991-</c:v>
                </c:pt>
                <c:pt idx="9">
                  <c:v>1995-</c:v>
                </c:pt>
                <c:pt idx="10">
                  <c:v>1998-</c:v>
                </c:pt>
                <c:pt idx="11">
                  <c:v>2001-</c:v>
                </c:pt>
                <c:pt idx="12">
                  <c:v>2002-</c:v>
                </c:pt>
              </c:strCache>
              <c:extLst/>
            </c:strRef>
          </c:cat>
          <c:val>
            <c:numRef>
              <c:f>'Escala de tiempo del proyecto'!$E$20:$E$34</c:f>
              <c:numCache>
                <c:formatCode>General</c:formatCode>
                <c:ptCount val="1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</c:numCache>
              <c:extLst/>
            </c:numRef>
          </c:val>
          <c:smooth val="1"/>
          <c:extLst>
            <c:ext xmlns:c16="http://schemas.microsoft.com/office/drawing/2014/chart" uri="{C3380CC4-5D6E-409C-BE32-E72D297353CC}">
              <c16:uniqueId val="{0000000D-DEA0-46CD-8054-999200ED3F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0439312"/>
        <c:axId val="220437744"/>
      </c:lineChart>
      <c:dateAx>
        <c:axId val="220439312"/>
        <c:scaling>
          <c:orientation val="minMax"/>
        </c:scaling>
        <c:delete val="0"/>
        <c:axPos val="b"/>
        <c:numFmt formatCode="[$-C0A]d\-mmm;@" sourceLinked="0"/>
        <c:majorTickMark val="cross"/>
        <c:minorTickMark val="in"/>
        <c:tickLblPos val="nextTo"/>
        <c:spPr>
          <a:solidFill>
            <a:schemeClr val="bg2"/>
          </a:solidFill>
          <a:ln w="9525">
            <a:solidFill>
              <a:schemeClr val="bg1">
                <a:lumMod val="65000"/>
              </a:schemeClr>
            </a:solidFill>
            <a:prstDash val="solid"/>
          </a:ln>
        </c:spPr>
        <c:txPr>
          <a:bodyPr/>
          <a:lstStyle/>
          <a:p>
            <a:pPr>
              <a:defRPr sz="800" b="1">
                <a:solidFill>
                  <a:schemeClr val="bg1">
                    <a:lumMod val="65000"/>
                  </a:schemeClr>
                </a:solidFill>
                <a:latin typeface="+mn-lt"/>
              </a:defRPr>
            </a:pPr>
            <a:endParaRPr lang="es-MX"/>
          </a:p>
        </c:txPr>
        <c:crossAx val="220437744"/>
        <c:crosses val="autoZero"/>
        <c:auto val="1"/>
        <c:lblOffset val="100"/>
        <c:baseTimeUnit val="days"/>
        <c:majorUnit val="1"/>
        <c:majorTimeUnit val="months"/>
        <c:minorUnit val="7"/>
        <c:minorTimeUnit val="days"/>
      </c:dateAx>
      <c:valAx>
        <c:axId val="22043774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20439312"/>
        <c:crosses val="autoZero"/>
        <c:crossBetween val="midCat"/>
      </c:valAx>
      <c:valAx>
        <c:axId val="220436176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220438136"/>
        <c:crosses val="max"/>
        <c:crossBetween val="between"/>
      </c:valAx>
      <c:catAx>
        <c:axId val="2204381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20436176"/>
        <c:crosses val="autoZero"/>
        <c:auto val="1"/>
        <c:lblAlgn val="ctr"/>
        <c:lblOffset val="100"/>
        <c:noMultiLvlLbl val="0"/>
      </c:catAx>
      <c:spPr>
        <a:noFill/>
      </c:spPr>
    </c:plotArea>
    <c:plotVisOnly val="0"/>
    <c:dispBlanksAs val="gap"/>
    <c:showDLblsOverMax val="0"/>
  </c:chart>
  <c:spPr>
    <a:solidFill>
      <a:schemeClr val="bg2"/>
    </a:solidFill>
    <a:ln>
      <a:noFill/>
    </a:ln>
  </c:spPr>
  <c:externalData r:id="rId1">
    <c:autoUpdate val="0"/>
  </c:externalData>
  <c:userShapes r:id="rId2"/>
</c:chartSpace>
</file>

<file path=ppt/drawing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0.03322</cdr:x>
      <cdr:y>0.21237</cdr:y>
    </cdr:from>
    <cdr:to>
      <cdr:x>0.09126</cdr:x>
      <cdr:y>0.37903</cdr:y>
    </cdr:to>
    <cdr:pic>
      <cdr:nvPicPr>
        <cdr:cNvPr id="4" name="chart">
          <a:extLst xmlns:a="http://schemas.openxmlformats.org/drawingml/2006/main">
            <a:ext uri="{FF2B5EF4-FFF2-40B4-BE49-F238E27FC236}">
              <a16:creationId xmlns:a16="http://schemas.microsoft.com/office/drawing/2014/main" id="{836FD5D9-625A-4BAA-B9E2-C6B314883B71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352426" y="752476"/>
          <a:ext cx="615680" cy="590550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0.09877</cdr:x>
      <cdr:y>0.55914</cdr:y>
    </cdr:from>
    <cdr:to>
      <cdr:x>0.16219</cdr:x>
      <cdr:y>0.68548</cdr:y>
    </cdr:to>
    <cdr:pic>
      <cdr:nvPicPr>
        <cdr:cNvPr id="5" name="chart">
          <a:extLst xmlns:a="http://schemas.openxmlformats.org/drawingml/2006/main">
            <a:ext uri="{FF2B5EF4-FFF2-40B4-BE49-F238E27FC236}">
              <a16:creationId xmlns:a16="http://schemas.microsoft.com/office/drawing/2014/main" id="{AF513A25-52AB-4E19-823C-E0646EB6BF88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1047750" y="1981200"/>
          <a:ext cx="672736" cy="447675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0.14008</cdr:x>
      <cdr:y>0.12097</cdr:y>
    </cdr:from>
    <cdr:to>
      <cdr:x>0.23077</cdr:x>
      <cdr:y>0.30645</cdr:y>
    </cdr:to>
    <cdr:pic>
      <cdr:nvPicPr>
        <cdr:cNvPr id="6" name="chart">
          <a:extLst xmlns:a="http://schemas.openxmlformats.org/drawingml/2006/main">
            <a:ext uri="{FF2B5EF4-FFF2-40B4-BE49-F238E27FC236}">
              <a16:creationId xmlns:a16="http://schemas.microsoft.com/office/drawing/2014/main" id="{4E5F0887-1CC4-497D-9AD3-26C463D387D3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3"/>
        <a:stretch xmlns:a="http://schemas.openxmlformats.org/drawingml/2006/main">
          <a:fillRect/>
        </a:stretch>
      </cdr:blipFill>
      <cdr:spPr>
        <a:xfrm xmlns:a="http://schemas.openxmlformats.org/drawingml/2006/main">
          <a:off x="1485900" y="428625"/>
          <a:ext cx="962025" cy="657225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0.22179</cdr:x>
      <cdr:y>0.55645</cdr:y>
    </cdr:from>
    <cdr:to>
      <cdr:x>0.30813</cdr:x>
      <cdr:y>0.72312</cdr:y>
    </cdr:to>
    <cdr:pic>
      <cdr:nvPicPr>
        <cdr:cNvPr id="7" name="chart">
          <a:extLst xmlns:a="http://schemas.openxmlformats.org/drawingml/2006/main">
            <a:ext uri="{FF2B5EF4-FFF2-40B4-BE49-F238E27FC236}">
              <a16:creationId xmlns:a16="http://schemas.microsoft.com/office/drawing/2014/main" id="{AC9B404D-A3D9-4372-AB3D-ED42AA337BC1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4"/>
        <a:stretch xmlns:a="http://schemas.openxmlformats.org/drawingml/2006/main">
          <a:fillRect/>
        </a:stretch>
      </cdr:blipFill>
      <cdr:spPr>
        <a:xfrm xmlns:a="http://schemas.openxmlformats.org/drawingml/2006/main">
          <a:off x="2352675" y="1971675"/>
          <a:ext cx="915873" cy="590550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0.28554</cdr:x>
      <cdr:y>0.32258</cdr:y>
    </cdr:from>
    <cdr:to>
      <cdr:x>0.3697</cdr:x>
      <cdr:y>0.46237</cdr:y>
    </cdr:to>
    <cdr:pic>
      <cdr:nvPicPr>
        <cdr:cNvPr id="8" name="chart">
          <a:extLst xmlns:a="http://schemas.openxmlformats.org/drawingml/2006/main">
            <a:ext uri="{FF2B5EF4-FFF2-40B4-BE49-F238E27FC236}">
              <a16:creationId xmlns:a16="http://schemas.microsoft.com/office/drawing/2014/main" id="{0E9A9A31-BF3A-4A81-B726-142EDF096289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5"/>
        <a:stretch xmlns:a="http://schemas.openxmlformats.org/drawingml/2006/main">
          <a:fillRect/>
        </a:stretch>
      </cdr:blipFill>
      <cdr:spPr>
        <a:xfrm xmlns:a="http://schemas.openxmlformats.org/drawingml/2006/main">
          <a:off x="3028950" y="1143000"/>
          <a:ext cx="892727" cy="495300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0.35917</cdr:x>
      <cdr:y>0.55914</cdr:y>
    </cdr:from>
    <cdr:to>
      <cdr:x>0.44627</cdr:x>
      <cdr:y>0.75445</cdr:y>
    </cdr:to>
    <cdr:pic>
      <cdr:nvPicPr>
        <cdr:cNvPr id="9" name="chart">
          <a:extLst xmlns:a="http://schemas.openxmlformats.org/drawingml/2006/main">
            <a:ext uri="{FF2B5EF4-FFF2-40B4-BE49-F238E27FC236}">
              <a16:creationId xmlns:a16="http://schemas.microsoft.com/office/drawing/2014/main" id="{76C1AC0F-A47D-48E1-9D0B-B711E630B291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6"/>
        <a:stretch xmlns:a="http://schemas.openxmlformats.org/drawingml/2006/main">
          <a:fillRect/>
        </a:stretch>
      </cdr:blipFill>
      <cdr:spPr>
        <a:xfrm xmlns:a="http://schemas.openxmlformats.org/drawingml/2006/main">
          <a:off x="3810001" y="1981200"/>
          <a:ext cx="923924" cy="692051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0.42831</cdr:x>
      <cdr:y>0.27151</cdr:y>
    </cdr:from>
    <cdr:to>
      <cdr:x>0.51266</cdr:x>
      <cdr:y>0.46237</cdr:y>
    </cdr:to>
    <cdr:pic>
      <cdr:nvPicPr>
        <cdr:cNvPr id="10" name="chart">
          <a:extLst xmlns:a="http://schemas.openxmlformats.org/drawingml/2006/main">
            <a:ext uri="{FF2B5EF4-FFF2-40B4-BE49-F238E27FC236}">
              <a16:creationId xmlns:a16="http://schemas.microsoft.com/office/drawing/2014/main" id="{40B573D5-98A0-4B6F-81C5-540DCCA67AAE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7"/>
        <a:stretch xmlns:a="http://schemas.openxmlformats.org/drawingml/2006/main">
          <a:fillRect/>
        </a:stretch>
      </cdr:blipFill>
      <cdr:spPr>
        <a:xfrm xmlns:a="http://schemas.openxmlformats.org/drawingml/2006/main">
          <a:off x="4543426" y="962025"/>
          <a:ext cx="894764" cy="676275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0.48937</cdr:x>
      <cdr:y>0.56989</cdr:y>
    </cdr:from>
    <cdr:to>
      <cdr:x>0.57737</cdr:x>
      <cdr:y>0.76774</cdr:y>
    </cdr:to>
    <cdr:pic>
      <cdr:nvPicPr>
        <cdr:cNvPr id="11" name="chart">
          <a:extLst xmlns:a="http://schemas.openxmlformats.org/drawingml/2006/main">
            <a:ext uri="{FF2B5EF4-FFF2-40B4-BE49-F238E27FC236}">
              <a16:creationId xmlns:a16="http://schemas.microsoft.com/office/drawing/2014/main" id="{2E0B69BD-9E61-4185-A4F9-6CB5B2E1D768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8"/>
        <a:stretch xmlns:a="http://schemas.openxmlformats.org/drawingml/2006/main">
          <a:fillRect/>
        </a:stretch>
      </cdr:blipFill>
      <cdr:spPr>
        <a:xfrm xmlns:a="http://schemas.openxmlformats.org/drawingml/2006/main">
          <a:off x="5191126" y="2019301"/>
          <a:ext cx="933450" cy="701040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0.56839</cdr:x>
      <cdr:y>0.23656</cdr:y>
    </cdr:from>
    <cdr:to>
      <cdr:x>0.62226</cdr:x>
      <cdr:y>0.43011</cdr:y>
    </cdr:to>
    <cdr:pic>
      <cdr:nvPicPr>
        <cdr:cNvPr id="12" name="chart">
          <a:extLst xmlns:a="http://schemas.openxmlformats.org/drawingml/2006/main">
            <a:ext uri="{FF2B5EF4-FFF2-40B4-BE49-F238E27FC236}">
              <a16:creationId xmlns:a16="http://schemas.microsoft.com/office/drawing/2014/main" id="{E5FA4E6E-435A-464B-A9C6-09F4D60EC703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9"/>
        <a:stretch xmlns:a="http://schemas.openxmlformats.org/drawingml/2006/main">
          <a:fillRect/>
        </a:stretch>
      </cdr:blipFill>
      <cdr:spPr>
        <a:xfrm xmlns:a="http://schemas.openxmlformats.org/drawingml/2006/main">
          <a:off x="6029326" y="838201"/>
          <a:ext cx="571500" cy="685800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0.63573</cdr:x>
      <cdr:y>0.55914</cdr:y>
    </cdr:from>
    <cdr:to>
      <cdr:x>0.70045</cdr:x>
      <cdr:y>0.73118</cdr:y>
    </cdr:to>
    <cdr:pic>
      <cdr:nvPicPr>
        <cdr:cNvPr id="13" name="chart">
          <a:extLst xmlns:a="http://schemas.openxmlformats.org/drawingml/2006/main">
            <a:ext uri="{FF2B5EF4-FFF2-40B4-BE49-F238E27FC236}">
              <a16:creationId xmlns:a16="http://schemas.microsoft.com/office/drawing/2014/main" id="{54C2FC20-81FD-48F7-A69D-697E59CDC4D6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0"/>
        <a:stretch xmlns:a="http://schemas.openxmlformats.org/drawingml/2006/main">
          <a:fillRect/>
        </a:stretch>
      </cdr:blipFill>
      <cdr:spPr>
        <a:xfrm xmlns:a="http://schemas.openxmlformats.org/drawingml/2006/main">
          <a:off x="6743700" y="1981200"/>
          <a:ext cx="686486" cy="609600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0.70487</cdr:x>
      <cdr:y>0.29032</cdr:y>
    </cdr:from>
    <cdr:to>
      <cdr:x>0.76773</cdr:x>
      <cdr:y>0.46505</cdr:y>
    </cdr:to>
    <cdr:pic>
      <cdr:nvPicPr>
        <cdr:cNvPr id="15" name="chart">
          <a:extLst xmlns:a="http://schemas.openxmlformats.org/drawingml/2006/main">
            <a:ext uri="{FF2B5EF4-FFF2-40B4-BE49-F238E27FC236}">
              <a16:creationId xmlns:a16="http://schemas.microsoft.com/office/drawing/2014/main" id="{82A78233-006C-4FE3-B3FB-AE993724B34F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1"/>
        <a:stretch xmlns:a="http://schemas.openxmlformats.org/drawingml/2006/main">
          <a:fillRect/>
        </a:stretch>
      </cdr:blipFill>
      <cdr:spPr>
        <a:xfrm xmlns:a="http://schemas.openxmlformats.org/drawingml/2006/main">
          <a:off x="7477125" y="1028699"/>
          <a:ext cx="666750" cy="619125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0.75605</cdr:x>
      <cdr:y>0.78226</cdr:y>
    </cdr:from>
    <cdr:to>
      <cdr:x>0.84136</cdr:x>
      <cdr:y>0.97312</cdr:y>
    </cdr:to>
    <cdr:pic>
      <cdr:nvPicPr>
        <cdr:cNvPr id="17" name="chart">
          <a:extLst xmlns:a="http://schemas.openxmlformats.org/drawingml/2006/main">
            <a:ext uri="{FF2B5EF4-FFF2-40B4-BE49-F238E27FC236}">
              <a16:creationId xmlns:a16="http://schemas.microsoft.com/office/drawing/2014/main" id="{E011F803-9DF0-425A-BADE-D0246FF2307E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2"/>
        <a:stretch xmlns:a="http://schemas.openxmlformats.org/drawingml/2006/main">
          <a:fillRect/>
        </a:stretch>
      </cdr:blipFill>
      <cdr:spPr>
        <a:xfrm xmlns:a="http://schemas.openxmlformats.org/drawingml/2006/main">
          <a:off x="8020050" y="2771775"/>
          <a:ext cx="904875" cy="676275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0.83956</cdr:x>
      <cdr:y>0.20699</cdr:y>
    </cdr:from>
    <cdr:to>
      <cdr:x>0.94298</cdr:x>
      <cdr:y>0.45161</cdr:y>
    </cdr:to>
    <cdr:pic>
      <cdr:nvPicPr>
        <cdr:cNvPr id="18" name="chart">
          <a:extLst xmlns:a="http://schemas.openxmlformats.org/drawingml/2006/main">
            <a:ext uri="{FF2B5EF4-FFF2-40B4-BE49-F238E27FC236}">
              <a16:creationId xmlns:a16="http://schemas.microsoft.com/office/drawing/2014/main" id="{7DD17253-7C85-4966-B8B3-68200B427573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3"/>
        <a:stretch xmlns:a="http://schemas.openxmlformats.org/drawingml/2006/main">
          <a:fillRect/>
        </a:stretch>
      </cdr:blipFill>
      <cdr:spPr>
        <a:xfrm xmlns:a="http://schemas.openxmlformats.org/drawingml/2006/main">
          <a:off x="8905875" y="733425"/>
          <a:ext cx="1097107" cy="866775"/>
        </a:xfrm>
        <a:prstGeom xmlns:a="http://schemas.openxmlformats.org/drawingml/2006/main" prst="rect">
          <a:avLst/>
        </a:prstGeom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sz="4000" dirty="0" smtClean="0"/>
              <a:t>Sistemas de computador personal</a:t>
            </a:r>
            <a:endParaRPr lang="es-MX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Equipo 3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44644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GRACIAS POR SU ATENCION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MX" dirty="0" smtClean="0"/>
              <a:t>2CM9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73868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sistemas de computador perso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324" y="1327859"/>
            <a:ext cx="5238750" cy="39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1146403" y="1525057"/>
            <a:ext cx="48332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s-MX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Origen.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s-MX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MX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Cambios.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s-MX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MX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Carencias.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s-MX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MX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Objetivos.</a:t>
            </a:r>
          </a:p>
        </p:txBody>
      </p:sp>
    </p:spTree>
    <p:extLst>
      <p:ext uri="{BB962C8B-B14F-4D97-AF65-F5344CB8AC3E}">
        <p14:creationId xmlns:p14="http://schemas.microsoft.com/office/powerpoint/2010/main" val="2869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/>
          <p:cNvSpPr txBox="1">
            <a:spLocks/>
          </p:cNvSpPr>
          <p:nvPr/>
        </p:nvSpPr>
        <p:spPr>
          <a:xfrm>
            <a:off x="0" y="520745"/>
            <a:ext cx="7651080" cy="29694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dirty="0"/>
              <a:t>Los sistemas operativos para </a:t>
            </a:r>
            <a:r>
              <a:rPr lang="es-MX" dirty="0" smtClean="0"/>
              <a:t>estos </a:t>
            </a:r>
            <a:r>
              <a:rPr lang="es-MX" dirty="0" err="1" smtClean="0"/>
              <a:t>coputadores</a:t>
            </a:r>
            <a:r>
              <a:rPr lang="es-MX" dirty="0" smtClean="0"/>
              <a:t> se han beneficiado con el desarrollo de sistemas </a:t>
            </a:r>
            <a:r>
              <a:rPr lang="es-MX" dirty="0" err="1" smtClean="0"/>
              <a:t>operativoso</a:t>
            </a:r>
            <a:r>
              <a:rPr lang="es-MX" dirty="0" smtClean="0"/>
              <a:t> para </a:t>
            </a:r>
            <a:r>
              <a:rPr lang="es-MX" dirty="0" err="1" smtClean="0"/>
              <a:t>macrocomputadores</a:t>
            </a:r>
            <a:r>
              <a:rPr lang="es-MX" dirty="0" smtClean="0"/>
              <a:t> de varias maneras. Los </a:t>
            </a:r>
            <a:r>
              <a:rPr lang="es-MX" dirty="0"/>
              <a:t>microcomputadores pudieron adoptar de inmediato la tecnología desarrollada </a:t>
            </a:r>
            <a:r>
              <a:rPr lang="es-MX" dirty="0" smtClean="0"/>
              <a:t>para sistemas operativos </a:t>
            </a:r>
            <a:r>
              <a:rPr lang="es-MX" dirty="0"/>
              <a:t>más grandes. Por un lado, los costos del hardware de microcomputador son lo bastante bajos como para que individuos utilicen </a:t>
            </a:r>
            <a:r>
              <a:rPr lang="es-MX" dirty="0" smtClean="0"/>
              <a:t>exclusivamente </a:t>
            </a:r>
            <a:r>
              <a:rPr lang="es-MX" dirty="0"/>
              <a:t>el computador, y el aprovechamiento de la CPU ha dejado de ser una preocupación central.</a:t>
            </a:r>
            <a:endParaRPr lang="es-MX" dirty="0"/>
          </a:p>
        </p:txBody>
      </p:sp>
      <p:pic>
        <p:nvPicPr>
          <p:cNvPr id="3074" name="Picture 2" descr="Resultado de imagen para cost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9569" y="520745"/>
            <a:ext cx="2703533" cy="250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contenido 2"/>
          <p:cNvSpPr txBox="1">
            <a:spLocks/>
          </p:cNvSpPr>
          <p:nvPr/>
        </p:nvSpPr>
        <p:spPr>
          <a:xfrm>
            <a:off x="0" y="3712559"/>
            <a:ext cx="7651080" cy="2969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dirty="0"/>
              <a:t>Por ello, algunas de las decisiones de diseño que se toman en los sistemas operativos para </a:t>
            </a:r>
            <a:r>
              <a:rPr lang="es-MX" dirty="0" err="1"/>
              <a:t>macrocomputadores</a:t>
            </a:r>
            <a:r>
              <a:rPr lang="es-MX" dirty="0"/>
              <a:t> podrían no ser apropiadas para sistemas más pequeños. Por ejemplo, la protección de archivos podría no ser </a:t>
            </a:r>
            <a:r>
              <a:rPr lang="es-MX" dirty="0" smtClean="0"/>
              <a:t>necesaria </a:t>
            </a:r>
            <a:r>
              <a:rPr lang="es-MX" dirty="0"/>
              <a:t>en una máquina personal. </a:t>
            </a:r>
            <a:endParaRPr lang="es-MX" dirty="0"/>
          </a:p>
        </p:txBody>
      </p:sp>
      <p:pic>
        <p:nvPicPr>
          <p:cNvPr id="3076" name="Picture 4" descr="Resultado de imagen para proteccion de archiv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9569" y="3712559"/>
            <a:ext cx="2703533" cy="210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26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27527" y="716701"/>
            <a:ext cx="712630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200" dirty="0" smtClean="0">
                <a:solidFill>
                  <a:srgbClr val="FFFFFF"/>
                </a:solidFill>
                <a:latin typeface="Helvetica" panose="020B0604020202020204" pitchFamily="34" charset="0"/>
                <a:ea typeface="Calibri" panose="020F0502020204030204" pitchFamily="34" charset="0"/>
              </a:rPr>
              <a:t>La </a:t>
            </a:r>
            <a:r>
              <a:rPr lang="es-MX" sz="2200" dirty="0">
                <a:solidFill>
                  <a:srgbClr val="FFFFFF"/>
                </a:solidFill>
                <a:latin typeface="Helvetica" panose="020B0604020202020204" pitchFamily="34" charset="0"/>
                <a:ea typeface="Calibri" panose="020F0502020204030204" pitchFamily="34" charset="0"/>
              </a:rPr>
              <a:t>reducción en los costos del hardware permitirá implementar conceptos de </a:t>
            </a:r>
            <a:r>
              <a:rPr lang="es-MX" sz="2200" dirty="0" smtClean="0">
                <a:solidFill>
                  <a:srgbClr val="FFFFFF"/>
                </a:solidFill>
                <a:latin typeface="Helvetica" panose="020B0604020202020204" pitchFamily="34" charset="0"/>
                <a:ea typeface="Calibri" panose="020F0502020204030204" pitchFamily="34" charset="0"/>
              </a:rPr>
              <a:t>sistemas </a:t>
            </a:r>
            <a:r>
              <a:rPr lang="es-MX" sz="2200" dirty="0">
                <a:solidFill>
                  <a:srgbClr val="FFFFFF"/>
                </a:solidFill>
                <a:latin typeface="Helvetica" panose="020B0604020202020204" pitchFamily="34" charset="0"/>
                <a:ea typeface="Calibri" panose="020F0502020204030204" pitchFamily="34" charset="0"/>
              </a:rPr>
              <a:t>operativos relativamente avanzados (como el tiempo compartido y la memoria virtual) en un número aún </a:t>
            </a:r>
            <a:r>
              <a:rPr lang="es-MX" sz="2200" dirty="0" smtClean="0">
                <a:solidFill>
                  <a:srgbClr val="FFFFFF"/>
                </a:solidFill>
                <a:latin typeface="Helvetica" panose="020B0604020202020204" pitchFamily="34" charset="0"/>
                <a:ea typeface="Calibri" panose="020F0502020204030204" pitchFamily="34" charset="0"/>
              </a:rPr>
              <a:t>mayor </a:t>
            </a:r>
            <a:r>
              <a:rPr lang="es-MX" sz="2200" dirty="0">
                <a:solidFill>
                  <a:srgbClr val="FFFFFF"/>
                </a:solidFill>
                <a:latin typeface="Helvetica" panose="020B0604020202020204" pitchFamily="34" charset="0"/>
                <a:ea typeface="Calibri" panose="020F0502020204030204" pitchFamily="34" charset="0"/>
              </a:rPr>
              <a:t>de sistemas. </a:t>
            </a:r>
            <a:endParaRPr lang="es-MX" sz="2200" dirty="0"/>
          </a:p>
        </p:txBody>
      </p:sp>
      <p:sp>
        <p:nvSpPr>
          <p:cNvPr id="3" name="Rectángulo 2"/>
          <p:cNvSpPr/>
          <p:nvPr/>
        </p:nvSpPr>
        <p:spPr>
          <a:xfrm>
            <a:off x="364901" y="4649274"/>
            <a:ext cx="685156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200" dirty="0"/>
              <a:t>Así, la disminución en el costo del hardware de computador, como los microprocesadores, hará que sea más </a:t>
            </a:r>
            <a:r>
              <a:rPr lang="es-MX" sz="2200" dirty="0" smtClean="0"/>
              <a:t>necesario </a:t>
            </a:r>
            <a:r>
              <a:rPr lang="es-MX" sz="2200" dirty="0"/>
              <a:t>entender los conceptos de sistemas operativos</a:t>
            </a:r>
          </a:p>
        </p:txBody>
      </p:sp>
      <p:pic>
        <p:nvPicPr>
          <p:cNvPr id="4098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716" y="553792"/>
            <a:ext cx="3927299" cy="324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n para sistemas operativ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871" y="4348174"/>
            <a:ext cx="3141416" cy="204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680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08F48-3731-4940-BD0D-AB2049E7F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654" y="1007561"/>
            <a:ext cx="9601200" cy="718930"/>
          </a:xfrm>
        </p:spPr>
        <p:txBody>
          <a:bodyPr/>
          <a:lstStyle/>
          <a:p>
            <a:r>
              <a:rPr lang="es-MX" dirty="0"/>
              <a:t>¿Seguridad innecesaria?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642F9D5-10DE-49AD-BDF0-364192F48ED7}"/>
              </a:ext>
            </a:extLst>
          </p:cNvPr>
          <p:cNvSpPr txBox="1">
            <a:spLocks/>
          </p:cNvSpPr>
          <p:nvPr/>
        </p:nvSpPr>
        <p:spPr>
          <a:xfrm>
            <a:off x="302654" y="2020115"/>
            <a:ext cx="5722978" cy="4566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dirty="0"/>
              <a:t>Como se mencionó, tras la reducción de costos de hardware en los microcomputadores llevó a pensar en qué cuestiones del diseño de un </a:t>
            </a:r>
            <a:r>
              <a:rPr lang="es-MX" dirty="0" err="1"/>
              <a:t>macrocomputador</a:t>
            </a:r>
            <a:r>
              <a:rPr lang="es-MX" dirty="0"/>
              <a:t> deberían ser llevados a los más recientes. </a:t>
            </a:r>
          </a:p>
          <a:p>
            <a:pPr algn="just"/>
            <a:r>
              <a:rPr lang="es-MX" dirty="0"/>
              <a:t>Entre las cosas que se pensó, tal vez podrían dejar de ser necesarias estaba la protección de archivos. </a:t>
            </a:r>
          </a:p>
          <a:p>
            <a:pPr algn="just"/>
            <a:r>
              <a:rPr lang="es-MX" dirty="0"/>
              <a:t>Sin embargo, el hecho de que los computadores se vinculen con otros a través de líneas telefónicas o redes de área local provocó un replanteamiento de las ideas.  </a:t>
            </a:r>
          </a:p>
        </p:txBody>
      </p:sp>
      <p:pic>
        <p:nvPicPr>
          <p:cNvPr id="1026" name="Picture 2" descr="https://i.pinimg.com/originals/c9/67/57/c96757164df4d8ca62f17b22e8b1b2c9.jpg">
            <a:extLst>
              <a:ext uri="{FF2B5EF4-FFF2-40B4-BE49-F238E27FC236}">
                <a16:creationId xmlns:a16="http://schemas.microsoft.com/office/drawing/2014/main" id="{AAEDD249-44DB-4DBD-A8E4-C917580AC5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02" b="19362"/>
          <a:stretch/>
        </p:blipFill>
        <p:spPr bwMode="auto">
          <a:xfrm>
            <a:off x="6643818" y="2780901"/>
            <a:ext cx="4794768" cy="304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878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DBBC2-1CED-46FF-A0EA-806644524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062" y="1997765"/>
            <a:ext cx="11861442" cy="240195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MX" dirty="0"/>
              <a:t>Si otros computadores y otros usuarios pueden acceder a los archivos de un computador personal, la protección de archivos vuelve a ser una función necesaria de un sistema operativo.</a:t>
            </a:r>
          </a:p>
          <a:p>
            <a:pPr algn="just"/>
            <a:r>
              <a:rPr lang="es-MX" dirty="0"/>
              <a:t>La carencia de protección, por ejemplo, ha facilitado la destrucción de datos en sistemas como MS-DOS o </a:t>
            </a:r>
            <a:r>
              <a:rPr lang="es-MX" dirty="0" err="1"/>
              <a:t>Machintosh</a:t>
            </a:r>
            <a:r>
              <a:rPr lang="es-MX" dirty="0"/>
              <a:t>. </a:t>
            </a:r>
          </a:p>
          <a:p>
            <a:pPr algn="just"/>
            <a:r>
              <a:rPr lang="es-MX" dirty="0"/>
              <a:t>En cambio, hoy en día una de las cuestiones que comienzan a tomar mucho terreno al momento de diseñar un sistema operativo es la seguridad del mismo.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FB41F3C-F699-4CB3-A4D0-10B058F90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214" y="776909"/>
            <a:ext cx="9601200" cy="718930"/>
          </a:xfrm>
        </p:spPr>
        <p:txBody>
          <a:bodyPr/>
          <a:lstStyle/>
          <a:p>
            <a:r>
              <a:rPr lang="es-MX" dirty="0"/>
              <a:t>¿Seguridad innecesaria? </a:t>
            </a:r>
          </a:p>
        </p:txBody>
      </p:sp>
      <p:pic>
        <p:nvPicPr>
          <p:cNvPr id="2050" name="Picture 2" descr="http://www.ebankingnews.com/wp-content/uploads/2011/06/mala_seguridad.jpg">
            <a:extLst>
              <a:ext uri="{FF2B5EF4-FFF2-40B4-BE49-F238E27FC236}">
                <a16:creationId xmlns:a16="http://schemas.microsoft.com/office/drawing/2014/main" id="{31DFE3E6-4090-4663-83DA-0EFA19A97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432" y="4399722"/>
            <a:ext cx="2821158" cy="1729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E2361CBF-B9D2-43FF-848E-983379DE03F2}"/>
              </a:ext>
            </a:extLst>
          </p:cNvPr>
          <p:cNvSpPr/>
          <p:nvPr/>
        </p:nvSpPr>
        <p:spPr>
          <a:xfrm>
            <a:off x="5076330" y="4802886"/>
            <a:ext cx="2014330" cy="861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058" name="Picture 10" descr="http://www.estrategiaynegocios.net/csp/mediapool/sites/dt.common.streams.StreamServer.cls?STREAMOID=ZG_uregp4A4g2e9iluK5Nc$daE2N3K4ZzOUsqbU5sYtjDBT0WyX_0Oaj$5P9AG$vWCsjLu883Ygn4B49Lvm9bPe2QeMKQdVeZmXF$9l$4uCZ8QDXhaHEp3rvzXRJFdy0KqPHLoMevcTLo3h8xh70Y6N_U_CryOsw6FTOdKL_jpQ-&amp;CONTENTTYPE=image/jpeg">
            <a:extLst>
              <a:ext uri="{FF2B5EF4-FFF2-40B4-BE49-F238E27FC236}">
                <a16:creationId xmlns:a16="http://schemas.microsoft.com/office/drawing/2014/main" id="{FCBC29F4-7569-47BB-A5FE-D4CD95E11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227" y="4283812"/>
            <a:ext cx="2582246" cy="1936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373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A23D91-CE61-4D65-BFAA-3A8C3997504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7477" y="1525882"/>
            <a:ext cx="5383369" cy="4415954"/>
          </a:xfrm>
        </p:spPr>
        <p:txBody>
          <a:bodyPr>
            <a:normAutofit/>
          </a:bodyPr>
          <a:lstStyle/>
          <a:p>
            <a:pPr algn="just"/>
            <a:r>
              <a:rPr lang="es-US" dirty="0"/>
              <a:t>Si se analiza a las macro y microcomputadoras, se a podido notar que con el paso del tiempo las funciones que antes se tenían en exclusiva para las macrocomputadoras se han ido portando a las </a:t>
            </a:r>
            <a:r>
              <a:rPr lang="es-US" dirty="0" smtClean="0"/>
              <a:t>microcomputadoras</a:t>
            </a:r>
          </a:p>
          <a:p>
            <a:pPr algn="just"/>
            <a:endParaRPr lang="es-US" dirty="0"/>
          </a:p>
          <a:p>
            <a:pPr algn="just"/>
            <a:r>
              <a:rPr lang="es-US" dirty="0"/>
              <a:t>Estos conceptos han sido adaptados para las distintas computadoras que son las macro, mini y micro</a:t>
            </a:r>
          </a:p>
        </p:txBody>
      </p:sp>
      <p:pic>
        <p:nvPicPr>
          <p:cNvPr id="1030" name="Picture 6" descr="Resultado de imagen para macrocomputadoras">
            <a:extLst>
              <a:ext uri="{FF2B5EF4-FFF2-40B4-BE49-F238E27FC236}">
                <a16:creationId xmlns:a16="http://schemas.microsoft.com/office/drawing/2014/main" id="{6734C07D-1E6C-43A1-AF65-A7099E519F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75" r="38078"/>
          <a:stretch/>
        </p:blipFill>
        <p:spPr bwMode="auto">
          <a:xfrm>
            <a:off x="5580846" y="1731565"/>
            <a:ext cx="2096630" cy="3598789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n para microcomputadoras">
            <a:extLst>
              <a:ext uri="{FF2B5EF4-FFF2-40B4-BE49-F238E27FC236}">
                <a16:creationId xmlns:a16="http://schemas.microsoft.com/office/drawing/2014/main" id="{6F41DC07-F883-4DB8-8474-AD30493B13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16" r="18970"/>
          <a:stretch/>
        </p:blipFill>
        <p:spPr bwMode="auto">
          <a:xfrm>
            <a:off x="8449155" y="1731565"/>
            <a:ext cx="2096630" cy="1718959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minicomputadoras">
            <a:extLst>
              <a:ext uri="{FF2B5EF4-FFF2-40B4-BE49-F238E27FC236}">
                <a16:creationId xmlns:a16="http://schemas.microsoft.com/office/drawing/2014/main" id="{DD7E5D32-32C6-43A5-B4DC-4F245AF307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1" r="5373" b="-1"/>
          <a:stretch/>
        </p:blipFill>
        <p:spPr bwMode="auto">
          <a:xfrm>
            <a:off x="8449155" y="4022725"/>
            <a:ext cx="2096630" cy="1718959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049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EAB067-3693-4C50-B3B3-8A4FD6B97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LINEA DE TIEMPO S.O.</a:t>
            </a:r>
            <a:endParaRPr lang="es-MX" dirty="0"/>
          </a:p>
        </p:txBody>
      </p:sp>
      <p:graphicFrame>
        <p:nvGraphicFramePr>
          <p:cNvPr id="4" name="Escala de tiempo del proyecto" descr="Gráfico de líneas que traza cada proyecto en el período de tiempo correspondiente." title="Escala de tiempo del proyecto">
            <a:extLst>
              <a:ext uri="{FF2B5EF4-FFF2-40B4-BE49-F238E27FC236}">
                <a16:creationId xmlns:a16="http://schemas.microsoft.com/office/drawing/2014/main" id="{00000000-0008-0000-0000-00000B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1549310"/>
              </p:ext>
            </p:extLst>
          </p:nvPr>
        </p:nvGraphicFramePr>
        <p:xfrm>
          <a:off x="-90152" y="1983346"/>
          <a:ext cx="12282152" cy="48746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81208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182451" y="500331"/>
            <a:ext cx="10515600" cy="4351337"/>
          </a:xfrm>
        </p:spPr>
        <p:txBody>
          <a:bodyPr/>
          <a:lstStyle/>
          <a:p>
            <a:pPr marL="0" indent="0" algn="just">
              <a:buNone/>
            </a:pPr>
            <a:r>
              <a:rPr lang="es-MX" dirty="0"/>
              <a:t>Conforme transcurría el tiempo:</a:t>
            </a:r>
          </a:p>
          <a:p>
            <a:pPr algn="just"/>
            <a:r>
              <a:rPr lang="es-MX" dirty="0"/>
              <a:t>Se reducían las características de los sistemas operativos grandes para que se ajustara a los computadores personales.</a:t>
            </a:r>
          </a:p>
          <a:p>
            <a:pPr algn="just"/>
            <a:r>
              <a:rPr lang="es-MX" dirty="0"/>
              <a:t>El hardware que se desarrollaba era mas potente rápido y complejo.</a:t>
            </a:r>
          </a:p>
          <a:p>
            <a:pPr marL="0" indent="0" algn="just">
              <a:buNone/>
            </a:pPr>
            <a:r>
              <a:rPr lang="es-MX" dirty="0"/>
              <a:t>Con este avance por ambas partes la línea que divide las dos categorías se ha ido desvaneciendo.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627" y="3341770"/>
            <a:ext cx="2941609" cy="256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14459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331</TotalTime>
  <Words>491</Words>
  <Application>Microsoft Office PowerPoint</Application>
  <PresentationFormat>Panorámica</PresentationFormat>
  <Paragraphs>43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8" baseType="lpstr">
      <vt:lpstr>Arial</vt:lpstr>
      <vt:lpstr>Calibri</vt:lpstr>
      <vt:lpstr>Franklin Gothic Book</vt:lpstr>
      <vt:lpstr>Helvetica</vt:lpstr>
      <vt:lpstr>Times New Roman</vt:lpstr>
      <vt:lpstr>Trebuchet MS</vt:lpstr>
      <vt:lpstr>Wingdings</vt:lpstr>
      <vt:lpstr>Berlín</vt:lpstr>
      <vt:lpstr>Sistemas de computador personal</vt:lpstr>
      <vt:lpstr>Presentación de PowerPoint</vt:lpstr>
      <vt:lpstr>Presentación de PowerPoint</vt:lpstr>
      <vt:lpstr>Presentación de PowerPoint</vt:lpstr>
      <vt:lpstr>¿Seguridad innecesaria? </vt:lpstr>
      <vt:lpstr>¿Seguridad innecesaria? </vt:lpstr>
      <vt:lpstr>Presentación de PowerPoint</vt:lpstr>
      <vt:lpstr>LINEA DE TIEMPO S.O.</vt:lpstr>
      <vt:lpstr>Presentación de PowerPoint</vt:lpstr>
      <vt:lpstr>GRACIAS POR SU ATENCION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computador personal</dc:title>
  <dc:creator>Toño Rojas Alvarado</dc:creator>
  <cp:lastModifiedBy>Toño Rojas Alvarado</cp:lastModifiedBy>
  <cp:revision>10</cp:revision>
  <dcterms:created xsi:type="dcterms:W3CDTF">2018-08-14T22:23:51Z</dcterms:created>
  <dcterms:modified xsi:type="dcterms:W3CDTF">2018-08-15T03:55:01Z</dcterms:modified>
</cp:coreProperties>
</file>