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notesMasterIdLst>
    <p:notesMasterId r:id="rId10"/>
  </p:notesMasterIdLst>
  <p:sldIdLst>
    <p:sldId id="256" r:id="rId2"/>
    <p:sldId id="260" r:id="rId3"/>
    <p:sldId id="261" r:id="rId4"/>
    <p:sldId id="262" r:id="rId5"/>
    <p:sldId id="264" r:id="rId6"/>
    <p:sldId id="267" r:id="rId7"/>
    <p:sldId id="268"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7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8BEE1-5F2A-41E0-8923-52E4EC0BA098}" type="datetimeFigureOut">
              <a:rPr lang="es-MX" smtClean="0"/>
              <a:t>12/09/2018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EE5EA-7688-4FF4-8156-51D6FC958315}" type="slidenum">
              <a:rPr lang="es-MX" smtClean="0"/>
              <a:t>‹Nº›</a:t>
            </a:fld>
            <a:endParaRPr lang="es-MX"/>
          </a:p>
        </p:txBody>
      </p:sp>
    </p:spTree>
    <p:extLst>
      <p:ext uri="{BB962C8B-B14F-4D97-AF65-F5344CB8AC3E}">
        <p14:creationId xmlns:p14="http://schemas.microsoft.com/office/powerpoint/2010/main" val="79353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bwMode="auto">
          <a:xfrm>
            <a:off x="912813"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63" tIns="47625" rIns="93663" bIns="47625"/>
          <a:lstStyle/>
          <a:p>
            <a:endParaRPr lang="es-MX" altLang="es-MX"/>
          </a:p>
        </p:txBody>
      </p:sp>
      <p:sp>
        <p:nvSpPr>
          <p:cNvPr id="93187" name="Rectangle 3"/>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864905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78DCCF8-705D-477D-AC9D-670563F06A67}" type="datetimeFigureOut">
              <a:rPr lang="es-MX" smtClean="0"/>
              <a:t>12/09/2018</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155456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78DCCF8-705D-477D-AC9D-670563F06A67}" type="datetimeFigureOut">
              <a:rPr lang="es-MX" smtClean="0"/>
              <a:t>12/09/2018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422575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8DCCF8-705D-477D-AC9D-670563F06A67}" type="datetimeFigureOut">
              <a:rPr lang="es-MX" smtClean="0"/>
              <a:t>12/09/2018</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366028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8DCCF8-705D-477D-AC9D-670563F06A67}" type="datetimeFigureOut">
              <a:rPr lang="es-MX" smtClean="0"/>
              <a:t>12/09/2018</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0E302483-F25A-4C31-9C11-988A96FD36EB}"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606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78DCCF8-705D-477D-AC9D-670563F06A67}" type="datetimeFigureOut">
              <a:rPr lang="es-MX" smtClean="0"/>
              <a:t>12/09/2018</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3007564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878DCCF8-705D-477D-AC9D-670563F06A67}" type="datetimeFigureOut">
              <a:rPr lang="es-MX" smtClean="0"/>
              <a:t>12/09/2018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2762739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878DCCF8-705D-477D-AC9D-670563F06A67}" type="datetimeFigureOut">
              <a:rPr lang="es-MX" smtClean="0"/>
              <a:t>12/09/2018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92844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8DCCF8-705D-477D-AC9D-670563F06A67}" type="datetimeFigureOut">
              <a:rPr lang="es-MX" smtClean="0"/>
              <a:t>12/09/2018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3207856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78DCCF8-705D-477D-AC9D-670563F06A67}" type="datetimeFigureOut">
              <a:rPr lang="es-MX" smtClean="0"/>
              <a:t>12/09/2018</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222541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8DCCF8-705D-477D-AC9D-670563F06A67}" type="datetimeFigureOut">
              <a:rPr lang="es-MX" smtClean="0"/>
              <a:t>12/09/2018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192448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78DCCF8-705D-477D-AC9D-670563F06A67}" type="datetimeFigureOut">
              <a:rPr lang="es-MX" smtClean="0"/>
              <a:t>12/09/2018</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323702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8DCCF8-705D-477D-AC9D-670563F06A67}" type="datetimeFigureOut">
              <a:rPr lang="es-MX" smtClean="0"/>
              <a:t>12/09/2018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119977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8DCCF8-705D-477D-AC9D-670563F06A67}" type="datetimeFigureOut">
              <a:rPr lang="es-MX" smtClean="0"/>
              <a:t>12/09/2018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19740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8DCCF8-705D-477D-AC9D-670563F06A67}" type="datetimeFigureOut">
              <a:rPr lang="es-MX" smtClean="0"/>
              <a:t>12/09/2018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40230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DCCF8-705D-477D-AC9D-670563F06A67}" type="datetimeFigureOut">
              <a:rPr lang="es-MX" smtClean="0"/>
              <a:t>12/09/2018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304627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78DCCF8-705D-477D-AC9D-670563F06A67}" type="datetimeFigureOut">
              <a:rPr lang="es-MX" smtClean="0"/>
              <a:t>12/09/2018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27309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78DCCF8-705D-477D-AC9D-670563F06A67}" type="datetimeFigureOut">
              <a:rPr lang="es-MX" smtClean="0"/>
              <a:t>12/09/2018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E302483-F25A-4C31-9C11-988A96FD36EB}" type="slidenum">
              <a:rPr lang="es-MX" smtClean="0"/>
              <a:t>‹Nº›</a:t>
            </a:fld>
            <a:endParaRPr lang="es-MX"/>
          </a:p>
        </p:txBody>
      </p:sp>
    </p:spTree>
    <p:extLst>
      <p:ext uri="{BB962C8B-B14F-4D97-AF65-F5344CB8AC3E}">
        <p14:creationId xmlns:p14="http://schemas.microsoft.com/office/powerpoint/2010/main" val="94804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8DCCF8-705D-477D-AC9D-670563F06A67}" type="datetimeFigureOut">
              <a:rPr lang="es-MX" smtClean="0"/>
              <a:t>12/09/2018</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302483-F25A-4C31-9C11-988A96FD36EB}" type="slidenum">
              <a:rPr lang="es-MX" smtClean="0"/>
              <a:t>‹Nº›</a:t>
            </a:fld>
            <a:endParaRPr lang="es-MX"/>
          </a:p>
        </p:txBody>
      </p:sp>
    </p:spTree>
    <p:extLst>
      <p:ext uri="{BB962C8B-B14F-4D97-AF65-F5344CB8AC3E}">
        <p14:creationId xmlns:p14="http://schemas.microsoft.com/office/powerpoint/2010/main" val="2400613983"/>
      </p:ext>
    </p:extLst>
  </p:cSld>
  <p:clrMap bg1="dk1" tx1="lt1" bg2="dk2" tx2="lt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 id="21474839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868363"/>
            <a:ext cx="9144000" cy="2387600"/>
          </a:xfrm>
        </p:spPr>
        <p:txBody>
          <a:bodyPr/>
          <a:lstStyle/>
          <a:p>
            <a:r>
              <a:rPr lang="es-MX" dirty="0"/>
              <a:t>Sistemas Operativos en tiempo real</a:t>
            </a:r>
          </a:p>
        </p:txBody>
      </p:sp>
      <p:sp>
        <p:nvSpPr>
          <p:cNvPr id="3" name="Subtítulo 2"/>
          <p:cNvSpPr>
            <a:spLocks noGrp="1"/>
          </p:cNvSpPr>
          <p:nvPr>
            <p:ph type="subTitle" idx="1"/>
          </p:nvPr>
        </p:nvSpPr>
        <p:spPr>
          <a:xfrm>
            <a:off x="1524000" y="3602037"/>
            <a:ext cx="9144000" cy="2639371"/>
          </a:xfrm>
        </p:spPr>
        <p:txBody>
          <a:bodyPr wrap="square">
            <a:normAutofit/>
          </a:bodyPr>
          <a:lstStyle/>
          <a:p>
            <a:pPr algn="l"/>
            <a:r>
              <a:rPr lang="es-MX" dirty="0"/>
              <a:t>Cajiga Gutiérrez Edgar Uriel</a:t>
            </a:r>
          </a:p>
          <a:p>
            <a:pPr algn="l"/>
            <a:r>
              <a:rPr lang="es-MX" dirty="0"/>
              <a:t>Carballo Pérez Isaac </a:t>
            </a:r>
          </a:p>
          <a:p>
            <a:pPr algn="l"/>
            <a:r>
              <a:rPr lang="es-MX" dirty="0"/>
              <a:t>Colin Heredia Luis Antonio</a:t>
            </a:r>
          </a:p>
          <a:p>
            <a:pPr algn="l"/>
            <a:r>
              <a:rPr lang="es-MX" dirty="0"/>
              <a:t>Jurado Macías Samuel Alejandro</a:t>
            </a:r>
          </a:p>
          <a:p>
            <a:pPr algn="l"/>
            <a:r>
              <a:rPr lang="es-MX" dirty="0"/>
              <a:t>Rosas Sánchez Paloma</a:t>
            </a:r>
          </a:p>
          <a:p>
            <a:pPr algn="l"/>
            <a:r>
              <a:rPr lang="es-MX" dirty="0"/>
              <a:t>Vargas García Francisco Iván</a:t>
            </a:r>
          </a:p>
        </p:txBody>
      </p:sp>
    </p:spTree>
    <p:extLst>
      <p:ext uri="{BB962C8B-B14F-4D97-AF65-F5344CB8AC3E}">
        <p14:creationId xmlns:p14="http://schemas.microsoft.com/office/powerpoint/2010/main" val="236991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20099" y="537870"/>
            <a:ext cx="8610600" cy="1293028"/>
          </a:xfrm>
        </p:spPr>
        <p:txBody>
          <a:bodyPr/>
          <a:lstStyle/>
          <a:p>
            <a:r>
              <a:rPr lang="es-MX" b="1" dirty="0"/>
              <a:t>Que es</a:t>
            </a:r>
          </a:p>
        </p:txBody>
      </p:sp>
      <p:sp>
        <p:nvSpPr>
          <p:cNvPr id="3" name="Marcador de contenido 2"/>
          <p:cNvSpPr>
            <a:spLocks noGrp="1"/>
          </p:cNvSpPr>
          <p:nvPr>
            <p:ph idx="1"/>
          </p:nvPr>
        </p:nvSpPr>
        <p:spPr>
          <a:xfrm>
            <a:off x="838200" y="1690688"/>
            <a:ext cx="10515600" cy="3131478"/>
          </a:xfrm>
        </p:spPr>
        <p:txBody>
          <a:bodyPr>
            <a:normAutofit/>
          </a:bodyPr>
          <a:lstStyle/>
          <a:p>
            <a:pPr marL="0" indent="0">
              <a:buNone/>
            </a:pPr>
            <a:r>
              <a:rPr lang="es-ES" dirty="0"/>
              <a:t>Los sistemas informáticos que interaccionan con el mundo real, estarán sometidos a las restricciones de tiempo que imponga su entorno. Puede ocurrir que después de haber obtenido unos resultado correctos a partir de los datos de entrada, estos ya no sean útiles porque se han obtenido demasiado tarde.</a:t>
            </a:r>
          </a:p>
          <a:p>
            <a:pPr marL="0" indent="0">
              <a:buNone/>
            </a:pPr>
            <a:r>
              <a:rPr lang="es-ES" dirty="0"/>
              <a:t>Un sistema de tiempo real es aquel en el que la precisión del sistema no sólo depende del resultado lógico sino que además depende del tiempo en el que el resultado se produjo (antes de un tiempo máximo determinado). </a:t>
            </a:r>
          </a:p>
        </p:txBody>
      </p:sp>
    </p:spTree>
    <p:extLst>
      <p:ext uri="{BB962C8B-B14F-4D97-AF65-F5344CB8AC3E}">
        <p14:creationId xmlns:p14="http://schemas.microsoft.com/office/powerpoint/2010/main" val="409165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8A274-38F7-4B08-87A2-7CB6818103C4}"/>
              </a:ext>
            </a:extLst>
          </p:cNvPr>
          <p:cNvSpPr>
            <a:spLocks noGrp="1"/>
          </p:cNvSpPr>
          <p:nvPr>
            <p:ph type="title"/>
          </p:nvPr>
        </p:nvSpPr>
        <p:spPr>
          <a:xfrm>
            <a:off x="1300295" y="513257"/>
            <a:ext cx="10172350" cy="1293028"/>
          </a:xfrm>
        </p:spPr>
        <p:txBody>
          <a:bodyPr>
            <a:normAutofit/>
          </a:bodyPr>
          <a:lstStyle/>
          <a:p>
            <a:r>
              <a:rPr lang="es-MX" b="1" dirty="0"/>
              <a:t>Arquitectura de un sistema operativo de tiempo real</a:t>
            </a:r>
            <a:endParaRPr lang="es-MX" dirty="0"/>
          </a:p>
        </p:txBody>
      </p:sp>
      <p:sp>
        <p:nvSpPr>
          <p:cNvPr id="3" name="Marcador de contenido 2">
            <a:extLst>
              <a:ext uri="{FF2B5EF4-FFF2-40B4-BE49-F238E27FC236}">
                <a16:creationId xmlns:a16="http://schemas.microsoft.com/office/drawing/2014/main" id="{2856D539-F328-432E-B2D9-441BB1385764}"/>
              </a:ext>
            </a:extLst>
          </p:cNvPr>
          <p:cNvSpPr>
            <a:spLocks noGrp="1"/>
          </p:cNvSpPr>
          <p:nvPr>
            <p:ph idx="1"/>
          </p:nvPr>
        </p:nvSpPr>
        <p:spPr>
          <a:xfrm>
            <a:off x="838200" y="1934682"/>
            <a:ext cx="10515600" cy="4351338"/>
          </a:xfrm>
        </p:spPr>
        <p:txBody>
          <a:bodyPr>
            <a:normAutofit fontScale="92500"/>
          </a:bodyPr>
          <a:lstStyle/>
          <a:p>
            <a:pPr marL="0" indent="0" algn="just">
              <a:buNone/>
            </a:pPr>
            <a:r>
              <a:rPr lang="es-MX" dirty="0"/>
              <a:t>Los RTOS tienen como objetivo principal reducir la latencia y el </a:t>
            </a:r>
            <a:r>
              <a:rPr lang="es-MX" dirty="0" err="1"/>
              <a:t>jitter</a:t>
            </a:r>
            <a:r>
              <a:rPr lang="es-MX" dirty="0"/>
              <a:t> en las interrupciones, tanto internas como externas, al orden de microsegundos.</a:t>
            </a:r>
          </a:p>
          <a:p>
            <a:pPr marL="0" indent="0" algn="just">
              <a:buNone/>
            </a:pPr>
            <a:r>
              <a:rPr lang="es-MX" dirty="0"/>
              <a:t>El procesamiento de interrupciones en el </a:t>
            </a:r>
            <a:r>
              <a:rPr lang="es-MX" dirty="0" err="1"/>
              <a:t>kernel</a:t>
            </a:r>
            <a:r>
              <a:rPr lang="es-MX" dirty="0"/>
              <a:t> estándar está divido en 2 tareas.</a:t>
            </a:r>
          </a:p>
          <a:p>
            <a:pPr algn="just"/>
            <a:r>
              <a:rPr lang="es-MX" dirty="0"/>
              <a:t>Una que se encarga de la lectura de los dispositivos físicos y escribir los datos a un buffer, esta tarea es conocida como administrador de interrupciones.</a:t>
            </a:r>
          </a:p>
          <a:p>
            <a:pPr algn="just"/>
            <a:r>
              <a:rPr lang="es-MX" dirty="0"/>
              <a:t>La otra tarea está encargada de la lectura de los datos del buffer a otro buffer con la finalidad de que sean accedidos desde el </a:t>
            </a:r>
            <a:r>
              <a:rPr lang="es-MX" dirty="0" err="1"/>
              <a:t>kernel</a:t>
            </a:r>
            <a:r>
              <a:rPr lang="es-MX" dirty="0"/>
              <a:t>.</a:t>
            </a:r>
          </a:p>
          <a:p>
            <a:pPr marL="0" indent="0">
              <a:buNone/>
            </a:pPr>
            <a:endParaRPr lang="es-MX" dirty="0"/>
          </a:p>
          <a:p>
            <a:pPr marL="0" indent="0">
              <a:buNone/>
            </a:pPr>
            <a:r>
              <a:rPr lang="es-MX" dirty="0"/>
              <a:t>Hoy en día se manejan dos tipos de diseño para manejar las interrupciones:</a:t>
            </a:r>
          </a:p>
          <a:p>
            <a:r>
              <a:rPr lang="es-MX" dirty="0"/>
              <a:t>Atención prioritaria en el </a:t>
            </a:r>
            <a:r>
              <a:rPr lang="es-MX" dirty="0" err="1"/>
              <a:t>kernel</a:t>
            </a:r>
            <a:r>
              <a:rPr lang="es-MX" dirty="0"/>
              <a:t> estándar (</a:t>
            </a:r>
            <a:r>
              <a:rPr lang="es-MX" dirty="0" err="1"/>
              <a:t>Preemptable</a:t>
            </a:r>
            <a:r>
              <a:rPr lang="es-MX" dirty="0"/>
              <a:t> </a:t>
            </a:r>
            <a:r>
              <a:rPr lang="es-MX" dirty="0" err="1"/>
              <a:t>kernel</a:t>
            </a:r>
            <a:r>
              <a:rPr lang="es-MX" dirty="0"/>
              <a:t>) </a:t>
            </a:r>
          </a:p>
          <a:p>
            <a:r>
              <a:rPr lang="es-MX" dirty="0"/>
              <a:t>Modificaciones sobre el </a:t>
            </a:r>
            <a:r>
              <a:rPr lang="es-MX" dirty="0" err="1"/>
              <a:t>kernel</a:t>
            </a:r>
            <a:r>
              <a:rPr lang="es-MX" dirty="0"/>
              <a:t> estándar (</a:t>
            </a:r>
            <a:r>
              <a:rPr lang="es-MX" dirty="0" err="1"/>
              <a:t>Patch</a:t>
            </a:r>
            <a:r>
              <a:rPr lang="es-MX" dirty="0"/>
              <a:t>)</a:t>
            </a:r>
          </a:p>
          <a:p>
            <a:endParaRPr lang="es-MX" dirty="0"/>
          </a:p>
        </p:txBody>
      </p:sp>
    </p:spTree>
    <p:extLst>
      <p:ext uri="{BB962C8B-B14F-4D97-AF65-F5344CB8AC3E}">
        <p14:creationId xmlns:p14="http://schemas.microsoft.com/office/powerpoint/2010/main" val="239896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E81936-5F33-44CC-8DF9-E43BCA7525DF}"/>
              </a:ext>
            </a:extLst>
          </p:cNvPr>
          <p:cNvSpPr>
            <a:spLocks noGrp="1"/>
          </p:cNvSpPr>
          <p:nvPr>
            <p:ph type="title"/>
          </p:nvPr>
        </p:nvSpPr>
        <p:spPr/>
        <p:txBody>
          <a:bodyPr/>
          <a:lstStyle/>
          <a:p>
            <a:r>
              <a:rPr lang="es-MX" b="1" dirty="0"/>
              <a:t>Estrategias de planificación.	</a:t>
            </a:r>
          </a:p>
        </p:txBody>
      </p:sp>
      <p:sp>
        <p:nvSpPr>
          <p:cNvPr id="3" name="Marcador de contenido 2">
            <a:extLst>
              <a:ext uri="{FF2B5EF4-FFF2-40B4-BE49-F238E27FC236}">
                <a16:creationId xmlns:a16="http://schemas.microsoft.com/office/drawing/2014/main" id="{B798BD68-01AF-4BA1-B34D-04F7A60593AE}"/>
              </a:ext>
            </a:extLst>
          </p:cNvPr>
          <p:cNvSpPr>
            <a:spLocks noGrp="1"/>
          </p:cNvSpPr>
          <p:nvPr>
            <p:ph idx="1"/>
          </p:nvPr>
        </p:nvSpPr>
        <p:spPr>
          <a:xfrm>
            <a:off x="685800" y="1971414"/>
            <a:ext cx="10820400" cy="4247272"/>
          </a:xfrm>
        </p:spPr>
        <p:txBody>
          <a:bodyPr>
            <a:normAutofit fontScale="92500" lnSpcReduction="10000"/>
          </a:bodyPr>
          <a:lstStyle/>
          <a:p>
            <a:pPr marL="0" indent="0" algn="just">
              <a:buNone/>
            </a:pPr>
            <a:r>
              <a:rPr lang="es-MX" dirty="0"/>
              <a:t>La función de un algoritmo de planificación en tiempo real es determinar, para un conjunto dado de tareas, la secuencia y periodos de tiempo en que se deben ejecutar las tareas tal que las necesidades temporales, de precedencia y de recursos se vean satisfechas. Considerando el uso de una única CPU hay dos estrategias básicas: </a:t>
            </a:r>
          </a:p>
          <a:p>
            <a:pPr>
              <a:lnSpc>
                <a:spcPct val="160000"/>
              </a:lnSpc>
            </a:pPr>
            <a:r>
              <a:rPr lang="es-MX" dirty="0"/>
              <a:t>Por lotes.</a:t>
            </a:r>
          </a:p>
          <a:p>
            <a:pPr marL="0" indent="0" algn="just">
              <a:buNone/>
            </a:pPr>
            <a:r>
              <a:rPr lang="es-MX" dirty="0"/>
              <a:t>Reparte el uso del CPU por turnos. Una tarea posee el uso de la CPU hasta que finalice el trabajo que esta realizando. Cuando deja de utilizarla puede asignarse el procesador a la siguiente tarea en la lista.</a:t>
            </a:r>
          </a:p>
          <a:p>
            <a:pPr>
              <a:lnSpc>
                <a:spcPct val="150000"/>
              </a:lnSpc>
            </a:pPr>
            <a:r>
              <a:rPr lang="es-MX" dirty="0"/>
              <a:t>Pre-</a:t>
            </a:r>
            <a:r>
              <a:rPr lang="es-MX" dirty="0" err="1"/>
              <a:t>emptive</a:t>
            </a:r>
            <a:r>
              <a:rPr lang="es-MX" dirty="0"/>
              <a:t>:</a:t>
            </a:r>
          </a:p>
          <a:p>
            <a:pPr marL="0" indent="0" algn="just">
              <a:buNone/>
            </a:pPr>
            <a:r>
              <a:rPr lang="es-MX" dirty="0"/>
              <a:t>Se considera que una tarea puede ser interrumpida y desasignarle el uso de la CPU antes de que haya finalizado. </a:t>
            </a:r>
          </a:p>
        </p:txBody>
      </p:sp>
    </p:spTree>
    <p:extLst>
      <p:ext uri="{BB962C8B-B14F-4D97-AF65-F5344CB8AC3E}">
        <p14:creationId xmlns:p14="http://schemas.microsoft.com/office/powerpoint/2010/main" val="370015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28BD8-A9E7-4CF9-85F6-C5BC7C685A17}"/>
              </a:ext>
            </a:extLst>
          </p:cNvPr>
          <p:cNvSpPr>
            <a:spLocks noGrp="1"/>
          </p:cNvSpPr>
          <p:nvPr>
            <p:ph type="title"/>
          </p:nvPr>
        </p:nvSpPr>
        <p:spPr/>
        <p:txBody>
          <a:bodyPr/>
          <a:lstStyle/>
          <a:p>
            <a:r>
              <a:rPr lang="es-MX" b="1" dirty="0"/>
              <a:t>Estructura de prioridades.</a:t>
            </a:r>
          </a:p>
        </p:txBody>
      </p:sp>
      <p:sp>
        <p:nvSpPr>
          <p:cNvPr id="3" name="Marcador de contenido 2">
            <a:extLst>
              <a:ext uri="{FF2B5EF4-FFF2-40B4-BE49-F238E27FC236}">
                <a16:creationId xmlns:a16="http://schemas.microsoft.com/office/drawing/2014/main" id="{868468F7-22AE-4ED5-8E57-1E0B9C0BDD24}"/>
              </a:ext>
            </a:extLst>
          </p:cNvPr>
          <p:cNvSpPr>
            <a:spLocks noGrp="1"/>
          </p:cNvSpPr>
          <p:nvPr>
            <p:ph idx="1"/>
          </p:nvPr>
        </p:nvSpPr>
        <p:spPr/>
        <p:txBody>
          <a:bodyPr>
            <a:normAutofit/>
          </a:bodyPr>
          <a:lstStyle/>
          <a:p>
            <a:pPr marL="0" indent="0" algn="just">
              <a:buNone/>
            </a:pPr>
            <a:r>
              <a:rPr lang="es-MX" dirty="0"/>
              <a:t>El diseñador debe asignar prioridades a las tareas, otorgando mayor prioridad  a las que tengan unas especificaciones de tiempo mas severas y las que resulten vitales para el correcto funcionamiento del sistema, las tareas se pueden dividir en tres niveles de prioridad.</a:t>
            </a:r>
          </a:p>
          <a:p>
            <a:pPr marL="0" indent="0" algn="just">
              <a:buNone/>
            </a:pPr>
            <a:r>
              <a:rPr lang="es-MX" dirty="0"/>
              <a:t>Interrupciones: Rutinas de servicio de interrupción para las tareas y dispositivos que precisan de gran rapidez en la respuesta.</a:t>
            </a:r>
          </a:p>
          <a:p>
            <a:pPr marL="0" indent="0" algn="just">
              <a:buNone/>
            </a:pPr>
            <a:r>
              <a:rPr lang="es-MX" dirty="0"/>
              <a:t>Reloj: 	Tareas que requieren un procesamiento repetitivo a intervalos de tiempo, como algoritmos de control que deben ejecutarse en cada periodo de muestreo.</a:t>
            </a:r>
          </a:p>
          <a:p>
            <a:pPr marL="0" indent="0" algn="just">
              <a:buNone/>
            </a:pPr>
            <a:r>
              <a:rPr lang="es-MX" dirty="0"/>
              <a:t>Base: Tareas de baja prioridad, tales como la interfaz con el usuario.</a:t>
            </a:r>
          </a:p>
        </p:txBody>
      </p:sp>
    </p:spTree>
    <p:extLst>
      <p:ext uri="{BB962C8B-B14F-4D97-AF65-F5344CB8AC3E}">
        <p14:creationId xmlns:p14="http://schemas.microsoft.com/office/powerpoint/2010/main" val="222615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Clasificación</a:t>
            </a:r>
            <a:endParaRPr lang="es-ES" b="1" dirty="0"/>
          </a:p>
        </p:txBody>
      </p:sp>
      <p:sp>
        <p:nvSpPr>
          <p:cNvPr id="3" name="Marcador de contenido 2"/>
          <p:cNvSpPr>
            <a:spLocks noGrp="1"/>
          </p:cNvSpPr>
          <p:nvPr>
            <p:ph idx="1"/>
          </p:nvPr>
        </p:nvSpPr>
        <p:spPr/>
        <p:txBody>
          <a:bodyPr>
            <a:normAutofit/>
          </a:bodyPr>
          <a:lstStyle/>
          <a:p>
            <a:pPr algn="just"/>
            <a:r>
              <a:rPr lang="es-ES" dirty="0"/>
              <a:t>Críticos: Son aquellos en los que el tiempo de respuesta debe garantizarse a toda costa. Una respuesta tardía puede tener consecuencias fatales. </a:t>
            </a:r>
            <a:r>
              <a:rPr lang="es-ES" dirty="0" err="1"/>
              <a:t>Ej</a:t>
            </a:r>
            <a:r>
              <a:rPr lang="es-ES" dirty="0"/>
              <a:t>: Sistema de navegación de un avión. </a:t>
            </a:r>
          </a:p>
          <a:p>
            <a:pPr algn="just"/>
            <a:r>
              <a:rPr lang="es-ES" dirty="0"/>
              <a:t>Esenciales: Son aquellos sistemas con restricciones de tiempo en las que una respuesta tardía no produce graves daños pero si un deterioro del funcionamiento global. </a:t>
            </a:r>
            <a:r>
              <a:rPr lang="es-ES" dirty="0" err="1"/>
              <a:t>Ej</a:t>
            </a:r>
            <a:r>
              <a:rPr lang="es-ES" dirty="0"/>
              <a:t>: Sistema de comunicaciones (Sistema de videoconferencia.)</a:t>
            </a:r>
          </a:p>
          <a:p>
            <a:pPr algn="just"/>
            <a:r>
              <a:rPr lang="es-ES" dirty="0"/>
              <a:t>Incrementales: La calidad de la respuesta obtenida depende del tiempo disponible para su cálculo. Si se les da más tiempo la respuesta mejora. </a:t>
            </a:r>
            <a:r>
              <a:rPr lang="es-ES" dirty="0" err="1"/>
              <a:t>Ej</a:t>
            </a:r>
            <a:r>
              <a:rPr lang="es-ES" dirty="0"/>
              <a:t>: Algoritmo de cálculo iterativo (Programa de ajedrez)</a:t>
            </a:r>
          </a:p>
          <a:p>
            <a:pPr algn="just"/>
            <a:r>
              <a:rPr lang="es-ES" dirty="0"/>
              <a:t> No esenciales: Corresponden con las tareas sin restricciones temporales.</a:t>
            </a:r>
          </a:p>
        </p:txBody>
      </p:sp>
    </p:spTree>
    <p:extLst>
      <p:ext uri="{BB962C8B-B14F-4D97-AF65-F5344CB8AC3E}">
        <p14:creationId xmlns:p14="http://schemas.microsoft.com/office/powerpoint/2010/main" val="35720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3FC3BC4-8F86-458C-9F9A-769EB47C64E0}"/>
              </a:ext>
            </a:extLst>
          </p:cNvPr>
          <p:cNvSpPr txBox="1"/>
          <p:nvPr/>
        </p:nvSpPr>
        <p:spPr>
          <a:xfrm>
            <a:off x="1031847" y="1515390"/>
            <a:ext cx="4907560" cy="4524315"/>
          </a:xfrm>
          <a:prstGeom prst="rect">
            <a:avLst/>
          </a:prstGeom>
          <a:noFill/>
        </p:spPr>
        <p:txBody>
          <a:bodyPr wrap="square" rtlCol="0">
            <a:spAutoFit/>
          </a:bodyPr>
          <a:lstStyle/>
          <a:p>
            <a:pPr marL="285750" indent="-285750">
              <a:buFont typeface="Arial" panose="020B0604020202020204" pitchFamily="34" charset="0"/>
              <a:buChar char="•"/>
            </a:pPr>
            <a:r>
              <a:rPr lang="es-MX" sz="2400" dirty="0"/>
              <a:t>Control de trenes.</a:t>
            </a:r>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r>
              <a:rPr lang="es-MX" sz="2400" dirty="0"/>
              <a:t>Telecomunicaciones.</a:t>
            </a:r>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r>
              <a:rPr lang="es-MX" sz="2400" dirty="0"/>
              <a:t>Sistemas de fabricación integrada. </a:t>
            </a:r>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r>
              <a:rPr lang="es-MX" sz="2400" dirty="0"/>
              <a:t>Producción y distribución de energía eléctrica.</a:t>
            </a:r>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r>
              <a:rPr lang="es-MX" sz="2400" dirty="0"/>
              <a:t>Control de edificios.</a:t>
            </a:r>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r>
              <a:rPr lang="es-MX" sz="2400" dirty="0"/>
              <a:t>Sistemas multimedia.</a:t>
            </a:r>
          </a:p>
        </p:txBody>
      </p:sp>
      <p:sp>
        <p:nvSpPr>
          <p:cNvPr id="6" name="CuadroTexto 5">
            <a:extLst>
              <a:ext uri="{FF2B5EF4-FFF2-40B4-BE49-F238E27FC236}">
                <a16:creationId xmlns:a16="http://schemas.microsoft.com/office/drawing/2014/main" id="{2A7A9996-ACC1-4C93-9F2A-14AC4E7D585E}"/>
              </a:ext>
            </a:extLst>
          </p:cNvPr>
          <p:cNvSpPr txBox="1"/>
          <p:nvPr/>
        </p:nvSpPr>
        <p:spPr>
          <a:xfrm>
            <a:off x="1705062" y="535689"/>
            <a:ext cx="3561130" cy="646331"/>
          </a:xfrm>
          <a:prstGeom prst="rect">
            <a:avLst/>
          </a:prstGeom>
          <a:noFill/>
        </p:spPr>
        <p:txBody>
          <a:bodyPr wrap="square" rtlCol="0">
            <a:spAutoFit/>
          </a:bodyPr>
          <a:lstStyle/>
          <a:p>
            <a:r>
              <a:rPr lang="es-419" sz="3600" b="1" dirty="0"/>
              <a:t>APLICACIONES</a:t>
            </a:r>
            <a:r>
              <a:rPr lang="es-419" dirty="0"/>
              <a:t> </a:t>
            </a:r>
            <a:endParaRPr lang="es-MX" dirty="0"/>
          </a:p>
        </p:txBody>
      </p:sp>
      <p:pic>
        <p:nvPicPr>
          <p:cNvPr id="7" name="Imagen 6">
            <a:extLst>
              <a:ext uri="{FF2B5EF4-FFF2-40B4-BE49-F238E27FC236}">
                <a16:creationId xmlns:a16="http://schemas.microsoft.com/office/drawing/2014/main" id="{F5532CD5-9640-4033-8A31-01E2E7A07609}"/>
              </a:ext>
            </a:extLst>
          </p:cNvPr>
          <p:cNvPicPr>
            <a:picLocks noChangeAspect="1"/>
          </p:cNvPicPr>
          <p:nvPr/>
        </p:nvPicPr>
        <p:blipFill rotWithShape="1">
          <a:blip r:embed="rId2"/>
          <a:srcRect t="19089"/>
          <a:stretch/>
        </p:blipFill>
        <p:spPr>
          <a:xfrm>
            <a:off x="6037277" y="2332375"/>
            <a:ext cx="3597718" cy="1941578"/>
          </a:xfrm>
          <a:prstGeom prst="rect">
            <a:avLst/>
          </a:prstGeom>
        </p:spPr>
      </p:pic>
      <p:pic>
        <p:nvPicPr>
          <p:cNvPr id="8" name="Imagen 7">
            <a:extLst>
              <a:ext uri="{FF2B5EF4-FFF2-40B4-BE49-F238E27FC236}">
                <a16:creationId xmlns:a16="http://schemas.microsoft.com/office/drawing/2014/main" id="{06802828-70FF-4B63-8BB1-153EA3FB8EE2}"/>
              </a:ext>
            </a:extLst>
          </p:cNvPr>
          <p:cNvPicPr>
            <a:picLocks noChangeAspect="1"/>
          </p:cNvPicPr>
          <p:nvPr/>
        </p:nvPicPr>
        <p:blipFill>
          <a:blip r:embed="rId3"/>
          <a:stretch>
            <a:fillRect/>
          </a:stretch>
        </p:blipFill>
        <p:spPr>
          <a:xfrm>
            <a:off x="8255759" y="4427992"/>
            <a:ext cx="3597718" cy="2024982"/>
          </a:xfrm>
          <a:prstGeom prst="rect">
            <a:avLst/>
          </a:prstGeom>
        </p:spPr>
      </p:pic>
      <p:pic>
        <p:nvPicPr>
          <p:cNvPr id="9" name="Imagen 8">
            <a:extLst>
              <a:ext uri="{FF2B5EF4-FFF2-40B4-BE49-F238E27FC236}">
                <a16:creationId xmlns:a16="http://schemas.microsoft.com/office/drawing/2014/main" id="{9C5A88F7-9204-4369-9895-5A2FC19E667C}"/>
              </a:ext>
            </a:extLst>
          </p:cNvPr>
          <p:cNvPicPr>
            <a:picLocks noChangeAspect="1"/>
          </p:cNvPicPr>
          <p:nvPr/>
        </p:nvPicPr>
        <p:blipFill>
          <a:blip r:embed="rId4"/>
          <a:stretch>
            <a:fillRect/>
          </a:stretch>
        </p:blipFill>
        <p:spPr>
          <a:xfrm>
            <a:off x="8014609" y="153354"/>
            <a:ext cx="3630446" cy="2024982"/>
          </a:xfrm>
          <a:prstGeom prst="rect">
            <a:avLst/>
          </a:prstGeom>
        </p:spPr>
      </p:pic>
    </p:spTree>
    <p:extLst>
      <p:ext uri="{BB962C8B-B14F-4D97-AF65-F5344CB8AC3E}">
        <p14:creationId xmlns:p14="http://schemas.microsoft.com/office/powerpoint/2010/main" val="223647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9216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92164" name="Rectangle 4"/>
          <p:cNvSpPr>
            <a:spLocks noGrp="1" noChangeArrowheads="1"/>
          </p:cNvSpPr>
          <p:nvPr>
            <p:ph type="title"/>
          </p:nvPr>
        </p:nvSpPr>
        <p:spPr>
          <a:noFill/>
          <a:ln/>
        </p:spPr>
        <p:txBody>
          <a:bodyPr/>
          <a:lstStyle/>
          <a:p>
            <a:r>
              <a:rPr lang="es-MX" altLang="es-MX" b="1" dirty="0">
                <a:latin typeface="Arial" panose="020B0604020202020204" pitchFamily="34" charset="0"/>
              </a:rPr>
              <a:t>Dificultades en el diseño</a:t>
            </a:r>
          </a:p>
        </p:txBody>
      </p:sp>
      <p:sp>
        <p:nvSpPr>
          <p:cNvPr id="92165" name="Rectangle 5"/>
          <p:cNvSpPr>
            <a:spLocks noGrp="1" noChangeArrowheads="1"/>
          </p:cNvSpPr>
          <p:nvPr>
            <p:ph idx="1"/>
          </p:nvPr>
        </p:nvSpPr>
        <p:spPr>
          <a:noFill/>
          <a:ln/>
        </p:spPr>
        <p:txBody>
          <a:bodyPr>
            <a:normAutofit/>
          </a:bodyPr>
          <a:lstStyle/>
          <a:p>
            <a:r>
              <a:rPr lang="es-MX" altLang="es-MX" sz="2400" dirty="0">
                <a:latin typeface="Arial" panose="020B0604020202020204" pitchFamily="34" charset="0"/>
              </a:rPr>
              <a:t>Diseño de la aplicación en tiempo real.</a:t>
            </a:r>
          </a:p>
          <a:p>
            <a:r>
              <a:rPr lang="es-MX" altLang="es-MX" sz="2400" dirty="0">
                <a:latin typeface="Arial" panose="020B0604020202020204" pitchFamily="34" charset="0"/>
              </a:rPr>
              <a:t>Control de la concurrencia de procesos.</a:t>
            </a:r>
          </a:p>
          <a:p>
            <a:r>
              <a:rPr lang="es-MX" altLang="es-MX" sz="2400" dirty="0">
                <a:latin typeface="Arial" panose="020B0604020202020204" pitchFamily="34" charset="0"/>
              </a:rPr>
              <a:t>Selección de la arquitectura de hardware que mejor responda a la aplicación.</a:t>
            </a:r>
          </a:p>
          <a:p>
            <a:pPr>
              <a:lnSpc>
                <a:spcPct val="150000"/>
              </a:lnSpc>
            </a:pPr>
            <a:r>
              <a:rPr lang="es-MX" altLang="es-MX" sz="2400" dirty="0">
                <a:latin typeface="Arial" panose="020B0604020202020204" pitchFamily="34" charset="0"/>
              </a:rPr>
              <a:t>Obtención de tiempos: </a:t>
            </a:r>
            <a:r>
              <a:rPr lang="es-MX" altLang="es-MX" sz="2400" i="1" dirty="0">
                <a:latin typeface="Arial" panose="020B0604020202020204" pitchFamily="34" charset="0"/>
              </a:rPr>
              <a:t>Caracterización </a:t>
            </a:r>
            <a:endParaRPr lang="es-MX" altLang="es-MX" sz="2400" dirty="0">
              <a:latin typeface="Arial" panose="020B0604020202020204" pitchFamily="34" charset="0"/>
            </a:endParaRPr>
          </a:p>
          <a:p>
            <a:pPr lvl="1"/>
            <a:r>
              <a:rPr lang="es-MX" altLang="es-MX" sz="2000" dirty="0">
                <a:latin typeface="Arial" panose="020B0604020202020204" pitchFamily="34" charset="0"/>
              </a:rPr>
              <a:t>especificar los tiempos a los que las acciones deben llevarse a cabo.</a:t>
            </a:r>
          </a:p>
          <a:p>
            <a:pPr lvl="1"/>
            <a:r>
              <a:rPr lang="es-MX" altLang="es-MX" sz="2000" dirty="0">
                <a:latin typeface="Arial" panose="020B0604020202020204" pitchFamily="34" charset="0"/>
              </a:rPr>
              <a:t>especificar en cuanto tiempo debe completarse cada acción.</a:t>
            </a:r>
          </a:p>
          <a:p>
            <a:pPr lvl="1"/>
            <a:r>
              <a:rPr lang="es-MX" altLang="es-MX" sz="2000" dirty="0">
                <a:latin typeface="Arial" panose="020B0604020202020204" pitchFamily="34" charset="0"/>
              </a:rPr>
              <a:t>responder a situaciones en las cuales no todos los tiempos se cumplen</a:t>
            </a:r>
          </a:p>
          <a:p>
            <a:pPr lvl="1"/>
            <a:r>
              <a:rPr lang="es-MX" altLang="es-MX" sz="2000" dirty="0">
                <a:latin typeface="Arial" panose="020B0604020202020204" pitchFamily="34" charset="0"/>
              </a:rPr>
              <a:t>responder a situaciones en las que los requisitos de tiempos cambian dinámicamente.</a:t>
            </a:r>
          </a:p>
        </p:txBody>
      </p:sp>
    </p:spTree>
    <p:extLst>
      <p:ext uri="{BB962C8B-B14F-4D97-AF65-F5344CB8AC3E}">
        <p14:creationId xmlns:p14="http://schemas.microsoft.com/office/powerpoint/2010/main" val="3470577730"/>
      </p:ext>
    </p:extLst>
  </p:cSld>
  <p:clrMapOvr>
    <a:masterClrMapping/>
  </p:clrMapOvr>
  <p:transition spd="slow"/>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47</TotalTime>
  <Words>683</Words>
  <Application>Microsoft Office PowerPoint</Application>
  <PresentationFormat>Panorámica</PresentationFormat>
  <Paragraphs>56</Paragraphs>
  <Slides>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Century Gothic</vt:lpstr>
      <vt:lpstr>Estela de condensación</vt:lpstr>
      <vt:lpstr>Sistemas Operativos en tiempo real</vt:lpstr>
      <vt:lpstr>Que es</vt:lpstr>
      <vt:lpstr>Arquitectura de un sistema operativo de tiempo real</vt:lpstr>
      <vt:lpstr>Estrategias de planificación. </vt:lpstr>
      <vt:lpstr>Estructura de prioridades.</vt:lpstr>
      <vt:lpstr>Clasificación</vt:lpstr>
      <vt:lpstr>Presentación de PowerPoint</vt:lpstr>
      <vt:lpstr>Dificultades en el diseño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dc:title>
  <dc:creator>luis antonio colin hedia</dc:creator>
  <cp:lastModifiedBy>Isaac Carballo</cp:lastModifiedBy>
  <cp:revision>8</cp:revision>
  <dcterms:created xsi:type="dcterms:W3CDTF">2018-08-15T01:57:16Z</dcterms:created>
  <dcterms:modified xsi:type="dcterms:W3CDTF">2018-09-13T00:23:29Z</dcterms:modified>
</cp:coreProperties>
</file>