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Lst>
  <p:notesMasterIdLst>
    <p:notesMasterId r:id="rId16"/>
  </p:notesMasterIdLst>
  <p:sldIdLst>
    <p:sldId id="258" r:id="rId3"/>
    <p:sldId id="257" r:id="rId4"/>
    <p:sldId id="259" r:id="rId5"/>
    <p:sldId id="272" r:id="rId6"/>
    <p:sldId id="260" r:id="rId7"/>
    <p:sldId id="261" r:id="rId8"/>
    <p:sldId id="263" r:id="rId9"/>
    <p:sldId id="271" r:id="rId10"/>
    <p:sldId id="276" r:id="rId11"/>
    <p:sldId id="273" r:id="rId12"/>
    <p:sldId id="275" r:id="rId13"/>
    <p:sldId id="277" r:id="rId14"/>
    <p:sldId id="278"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608"/>
    <a:srgbClr val="FFB149"/>
    <a:srgbClr val="31B7D9"/>
    <a:srgbClr val="EB42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p:restoredTop sz="94626"/>
  </p:normalViewPr>
  <p:slideViewPr>
    <p:cSldViewPr snapToGrid="0" snapToObjects="1">
      <p:cViewPr varScale="1">
        <p:scale>
          <a:sx n="69" d="100"/>
          <a:sy n="69"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3CE24-A36B-DA47-869C-72FFD8B7F4BF}" type="datetimeFigureOut">
              <a:rPr lang="es-MX" smtClean="0"/>
              <a:t>26/11/2018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8FCA8-9A85-D14C-9B5A-D0DDEF08EF82}" type="slidenum">
              <a:rPr lang="es-MX" smtClean="0"/>
              <a:t>‹Nº›</a:t>
            </a:fld>
            <a:endParaRPr lang="es-MX"/>
          </a:p>
        </p:txBody>
      </p:sp>
    </p:spTree>
    <p:extLst>
      <p:ext uri="{BB962C8B-B14F-4D97-AF65-F5344CB8AC3E}">
        <p14:creationId xmlns:p14="http://schemas.microsoft.com/office/powerpoint/2010/main" val="14296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72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85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159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47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55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56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7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830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7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207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49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815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1" name="Google Shape;11;p2"/>
          <p:cNvSpPr/>
          <p:nvPr/>
        </p:nvSpPr>
        <p:spPr>
          <a:xfrm>
            <a:off x="1753700" y="12283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2" name="Google Shape;12;p2"/>
          <p:cNvSpPr/>
          <p:nvPr/>
        </p:nvSpPr>
        <p:spPr>
          <a:xfrm>
            <a:off x="1347300" y="8219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med" len="med"/>
            <a:tailEnd type="none" w="med" len="med"/>
          </a:ln>
        </p:spPr>
      </p:sp>
      <p:sp>
        <p:nvSpPr>
          <p:cNvPr id="13" name="Google Shape;13;p2"/>
          <p:cNvSpPr txBox="1">
            <a:spLocks noGrp="1"/>
          </p:cNvSpPr>
          <p:nvPr>
            <p:ph type="ctrTitle"/>
          </p:nvPr>
        </p:nvSpPr>
        <p:spPr>
          <a:xfrm>
            <a:off x="3429500" y="2758167"/>
            <a:ext cx="5695600" cy="1546400"/>
          </a:xfrm>
          <a:prstGeom prst="rect">
            <a:avLst/>
          </a:prstGeom>
        </p:spPr>
        <p:txBody>
          <a:bodyPr spcFirstLastPara="1" wrap="square" lIns="91425" tIns="91425" rIns="91425" bIns="91425" anchor="ctr" anchorCtr="0"/>
          <a:lstStyle>
            <a:lvl1pPr lvl="0">
              <a:spcBef>
                <a:spcPts val="0"/>
              </a:spcBef>
              <a:spcAft>
                <a:spcPts val="0"/>
              </a:spcAft>
              <a:buSzPts val="6400"/>
              <a:buNone/>
              <a:defRPr sz="8533"/>
            </a:lvl1pPr>
            <a:lvl2pPr lvl="1">
              <a:spcBef>
                <a:spcPts val="0"/>
              </a:spcBef>
              <a:spcAft>
                <a:spcPts val="0"/>
              </a:spcAft>
              <a:buSzPts val="6400"/>
              <a:buNone/>
              <a:defRPr sz="8533"/>
            </a:lvl2pPr>
            <a:lvl3pPr lvl="2">
              <a:spcBef>
                <a:spcPts val="0"/>
              </a:spcBef>
              <a:spcAft>
                <a:spcPts val="0"/>
              </a:spcAft>
              <a:buSzPts val="6400"/>
              <a:buNone/>
              <a:defRPr sz="8533"/>
            </a:lvl3pPr>
            <a:lvl4pPr lvl="3">
              <a:spcBef>
                <a:spcPts val="0"/>
              </a:spcBef>
              <a:spcAft>
                <a:spcPts val="0"/>
              </a:spcAft>
              <a:buSzPts val="6400"/>
              <a:buNone/>
              <a:defRPr sz="8533"/>
            </a:lvl4pPr>
            <a:lvl5pPr lvl="4">
              <a:spcBef>
                <a:spcPts val="0"/>
              </a:spcBef>
              <a:spcAft>
                <a:spcPts val="0"/>
              </a:spcAft>
              <a:buSzPts val="6400"/>
              <a:buNone/>
              <a:defRPr sz="8533"/>
            </a:lvl5pPr>
            <a:lvl6pPr lvl="5">
              <a:spcBef>
                <a:spcPts val="0"/>
              </a:spcBef>
              <a:spcAft>
                <a:spcPts val="0"/>
              </a:spcAft>
              <a:buSzPts val="6400"/>
              <a:buNone/>
              <a:defRPr sz="8533"/>
            </a:lvl6pPr>
            <a:lvl7pPr lvl="6">
              <a:spcBef>
                <a:spcPts val="0"/>
              </a:spcBef>
              <a:spcAft>
                <a:spcPts val="0"/>
              </a:spcAft>
              <a:buSzPts val="6400"/>
              <a:buNone/>
              <a:defRPr sz="8533"/>
            </a:lvl7pPr>
            <a:lvl8pPr lvl="7">
              <a:spcBef>
                <a:spcPts val="0"/>
              </a:spcBef>
              <a:spcAft>
                <a:spcPts val="0"/>
              </a:spcAft>
              <a:buSzPts val="6400"/>
              <a:buNone/>
              <a:defRPr sz="8533"/>
            </a:lvl8pPr>
            <a:lvl9pPr lvl="8">
              <a:spcBef>
                <a:spcPts val="0"/>
              </a:spcBef>
              <a:spcAft>
                <a:spcPts val="0"/>
              </a:spcAft>
              <a:buSzPts val="6400"/>
              <a:buNone/>
              <a:defRPr sz="8533"/>
            </a:lvl9pPr>
          </a:lstStyle>
          <a:p>
            <a:r>
              <a:rPr lang="es-ES"/>
              <a:t>Haga clic para modificar el estilo de título del patrón</a:t>
            </a:r>
            <a:endParaRPr/>
          </a:p>
        </p:txBody>
      </p:sp>
    </p:spTree>
    <p:extLst>
      <p:ext uri="{BB962C8B-B14F-4D97-AF65-F5344CB8AC3E}">
        <p14:creationId xmlns:p14="http://schemas.microsoft.com/office/powerpoint/2010/main" val="288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214005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1919772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202634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4166989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3299271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4137269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408658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3930612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799327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353498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pic>
        <p:nvPicPr>
          <p:cNvPr id="15" name="Google Shape;15;p3"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6" name="Google Shape;16;p3"/>
          <p:cNvSpPr/>
          <p:nvPr/>
        </p:nvSpPr>
        <p:spPr>
          <a:xfrm rot="169468" flipH="1">
            <a:off x="4811963" y="861595"/>
            <a:ext cx="6997300" cy="5079376"/>
          </a:xfrm>
          <a:prstGeom prst="wedgeEllipseCallout">
            <a:avLst>
              <a:gd name="adj1" fmla="val -42509"/>
              <a:gd name="adj2" fmla="val 62980"/>
            </a:avLst>
          </a:prstGeom>
          <a:solidFill>
            <a:srgbClr val="001936">
              <a:alpha val="219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169468" flipH="1">
            <a:off x="4507163" y="556795"/>
            <a:ext cx="6997300" cy="5079376"/>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5468167" y="2212733"/>
            <a:ext cx="5023200" cy="15464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19" name="Google Shape;19;p3"/>
          <p:cNvSpPr txBox="1">
            <a:spLocks noGrp="1"/>
          </p:cNvSpPr>
          <p:nvPr>
            <p:ph type="subTitle" idx="1"/>
          </p:nvPr>
        </p:nvSpPr>
        <p:spPr>
          <a:xfrm>
            <a:off x="5468167" y="3583535"/>
            <a:ext cx="5023200" cy="10464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800"/>
              <a:buNone/>
              <a:defRPr sz="2400">
                <a:solidFill>
                  <a:srgbClr val="000000"/>
                </a:solidFill>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a:solidFill>
                  <a:srgbClr val="000000"/>
                </a:solidFill>
              </a:defRPr>
            </a:lvl4pPr>
            <a:lvl5pPr lvl="4" algn="ctr" rtl="0">
              <a:spcBef>
                <a:spcPts val="0"/>
              </a:spcBef>
              <a:spcAft>
                <a:spcPts val="0"/>
              </a:spcAft>
              <a:buClr>
                <a:srgbClr val="000000"/>
              </a:buClr>
              <a:buSzPts val="1800"/>
              <a:buNone/>
              <a:defRPr>
                <a:solidFill>
                  <a:srgbClr val="000000"/>
                </a:solidFill>
              </a:defRPr>
            </a:lvl5pPr>
            <a:lvl6pPr lvl="5" algn="ctr" rtl="0">
              <a:spcBef>
                <a:spcPts val="0"/>
              </a:spcBef>
              <a:spcAft>
                <a:spcPts val="0"/>
              </a:spcAft>
              <a:buClr>
                <a:srgbClr val="000000"/>
              </a:buClr>
              <a:buSzPts val="1800"/>
              <a:buNone/>
              <a:defRPr>
                <a:solidFill>
                  <a:srgbClr val="000000"/>
                </a:solidFill>
              </a:defRPr>
            </a:lvl6pPr>
            <a:lvl7pPr lvl="6" algn="ctr" rtl="0">
              <a:spcBef>
                <a:spcPts val="0"/>
              </a:spcBef>
              <a:spcAft>
                <a:spcPts val="0"/>
              </a:spcAft>
              <a:buClr>
                <a:srgbClr val="000000"/>
              </a:buClr>
              <a:buSzPts val="1800"/>
              <a:buNone/>
              <a:defRPr>
                <a:solidFill>
                  <a:srgbClr val="000000"/>
                </a:solidFill>
              </a:defRPr>
            </a:lvl7pPr>
            <a:lvl8pPr lvl="7" algn="ctr" rtl="0">
              <a:spcBef>
                <a:spcPts val="0"/>
              </a:spcBef>
              <a:spcAft>
                <a:spcPts val="0"/>
              </a:spcAft>
              <a:buClr>
                <a:srgbClr val="000000"/>
              </a:buClr>
              <a:buSzPts val="1800"/>
              <a:buNone/>
              <a:defRPr>
                <a:solidFill>
                  <a:srgbClr val="000000"/>
                </a:solidFill>
              </a:defRPr>
            </a:lvl8pPr>
            <a:lvl9pPr lvl="8" algn="ctr" rtl="0">
              <a:spcBef>
                <a:spcPts val="0"/>
              </a:spcBef>
              <a:spcAft>
                <a:spcPts val="0"/>
              </a:spcAft>
              <a:buClr>
                <a:srgbClr val="000000"/>
              </a:buClr>
              <a:buSzPts val="1800"/>
              <a:buNone/>
              <a:defRPr>
                <a:solidFill>
                  <a:srgbClr val="000000"/>
                </a:solidFill>
              </a:defRPr>
            </a:lvl9pPr>
          </a:lstStyle>
          <a:p>
            <a:r>
              <a:rPr lang="es-ES"/>
              <a:t>Haga clic para modificar el estilo de subtítulo del patrón</a:t>
            </a:r>
            <a:endParaRPr/>
          </a:p>
        </p:txBody>
      </p:sp>
      <p:sp>
        <p:nvSpPr>
          <p:cNvPr id="20" name="Google Shape;20;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1705791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6789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1282309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13148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1905133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866862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BB1ABC-EC3A-354E-B6F9-CF101CD0FBEB}" type="slidenum">
              <a:rPr lang="es-MX" smtClean="0"/>
              <a:t>‹Nº›</a:t>
            </a:fld>
            <a:endParaRPr lang="es-MX"/>
          </a:p>
        </p:txBody>
      </p:sp>
    </p:spTree>
    <p:extLst>
      <p:ext uri="{BB962C8B-B14F-4D97-AF65-F5344CB8AC3E}">
        <p14:creationId xmlns:p14="http://schemas.microsoft.com/office/powerpoint/2010/main" val="52305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8" name="Google Shape;18;p3"/>
          <p:cNvSpPr txBox="1">
            <a:spLocks noGrp="1"/>
          </p:cNvSpPr>
          <p:nvPr>
            <p:ph type="ctrTitle"/>
          </p:nvPr>
        </p:nvSpPr>
        <p:spPr>
          <a:xfrm>
            <a:off x="5468167" y="2212733"/>
            <a:ext cx="5023200" cy="15464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19" name="Google Shape;19;p3"/>
          <p:cNvSpPr txBox="1">
            <a:spLocks noGrp="1"/>
          </p:cNvSpPr>
          <p:nvPr>
            <p:ph type="subTitle" idx="1"/>
          </p:nvPr>
        </p:nvSpPr>
        <p:spPr>
          <a:xfrm>
            <a:off x="5468167" y="3583535"/>
            <a:ext cx="5023200" cy="10464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800"/>
              <a:buNone/>
              <a:defRPr sz="2400">
                <a:solidFill>
                  <a:srgbClr val="000000"/>
                </a:solidFill>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a:solidFill>
                  <a:srgbClr val="000000"/>
                </a:solidFill>
              </a:defRPr>
            </a:lvl4pPr>
            <a:lvl5pPr lvl="4" algn="ctr" rtl="0">
              <a:spcBef>
                <a:spcPts val="0"/>
              </a:spcBef>
              <a:spcAft>
                <a:spcPts val="0"/>
              </a:spcAft>
              <a:buClr>
                <a:srgbClr val="000000"/>
              </a:buClr>
              <a:buSzPts val="1800"/>
              <a:buNone/>
              <a:defRPr>
                <a:solidFill>
                  <a:srgbClr val="000000"/>
                </a:solidFill>
              </a:defRPr>
            </a:lvl5pPr>
            <a:lvl6pPr lvl="5" algn="ctr" rtl="0">
              <a:spcBef>
                <a:spcPts val="0"/>
              </a:spcBef>
              <a:spcAft>
                <a:spcPts val="0"/>
              </a:spcAft>
              <a:buClr>
                <a:srgbClr val="000000"/>
              </a:buClr>
              <a:buSzPts val="1800"/>
              <a:buNone/>
              <a:defRPr>
                <a:solidFill>
                  <a:srgbClr val="000000"/>
                </a:solidFill>
              </a:defRPr>
            </a:lvl6pPr>
            <a:lvl7pPr lvl="6" algn="ctr" rtl="0">
              <a:spcBef>
                <a:spcPts val="0"/>
              </a:spcBef>
              <a:spcAft>
                <a:spcPts val="0"/>
              </a:spcAft>
              <a:buClr>
                <a:srgbClr val="000000"/>
              </a:buClr>
              <a:buSzPts val="1800"/>
              <a:buNone/>
              <a:defRPr>
                <a:solidFill>
                  <a:srgbClr val="000000"/>
                </a:solidFill>
              </a:defRPr>
            </a:lvl7pPr>
            <a:lvl8pPr lvl="7" algn="ctr" rtl="0">
              <a:spcBef>
                <a:spcPts val="0"/>
              </a:spcBef>
              <a:spcAft>
                <a:spcPts val="0"/>
              </a:spcAft>
              <a:buClr>
                <a:srgbClr val="000000"/>
              </a:buClr>
              <a:buSzPts val="1800"/>
              <a:buNone/>
              <a:defRPr>
                <a:solidFill>
                  <a:srgbClr val="000000"/>
                </a:solidFill>
              </a:defRPr>
            </a:lvl8pPr>
            <a:lvl9pPr lvl="8" algn="ctr" rtl="0">
              <a:spcBef>
                <a:spcPts val="0"/>
              </a:spcBef>
              <a:spcAft>
                <a:spcPts val="0"/>
              </a:spcAft>
              <a:buClr>
                <a:srgbClr val="000000"/>
              </a:buClr>
              <a:buSzPts val="1800"/>
              <a:buNone/>
              <a:defRPr>
                <a:solidFill>
                  <a:srgbClr val="000000"/>
                </a:solidFill>
              </a:defRPr>
            </a:lvl9pPr>
          </a:lstStyle>
          <a:p>
            <a:r>
              <a:rPr lang="es-ES"/>
              <a:t>Haga clic para modificar el estilo de subtítulo del patrón</a:t>
            </a:r>
            <a:endParaRPr/>
          </a:p>
        </p:txBody>
      </p:sp>
      <p:sp>
        <p:nvSpPr>
          <p:cNvPr id="20" name="Google Shape;20;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97175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
        <p:cNvGrpSpPr/>
        <p:nvPr/>
      </p:nvGrpSpPr>
      <p:grpSpPr>
        <a:xfrm>
          <a:off x="0" y="0"/>
          <a:ext cx="0" cy="0"/>
          <a:chOff x="0" y="0"/>
          <a:chExt cx="0" cy="0"/>
        </a:xfrm>
      </p:grpSpPr>
      <p:pic>
        <p:nvPicPr>
          <p:cNvPr id="22" name="Google Shape;22;p4" descr="comic-02.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3" name="Google Shape;23;p4"/>
          <p:cNvSpPr/>
          <p:nvPr/>
        </p:nvSpPr>
        <p:spPr>
          <a:xfrm>
            <a:off x="2656468" y="50367"/>
            <a:ext cx="7488769" cy="6960587"/>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4" name="Google Shape;24;p4"/>
          <p:cNvSpPr/>
          <p:nvPr/>
        </p:nvSpPr>
        <p:spPr>
          <a:xfrm>
            <a:off x="2351667" y="-152834"/>
            <a:ext cx="7488769" cy="6960587"/>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med" len="med"/>
            <a:tailEnd type="none" w="med" len="med"/>
          </a:ln>
        </p:spPr>
      </p:sp>
      <p:sp>
        <p:nvSpPr>
          <p:cNvPr id="25" name="Google Shape;25;p4"/>
          <p:cNvSpPr txBox="1">
            <a:spLocks noGrp="1"/>
          </p:cNvSpPr>
          <p:nvPr>
            <p:ph type="body" idx="1"/>
          </p:nvPr>
        </p:nvSpPr>
        <p:spPr>
          <a:xfrm>
            <a:off x="3874400" y="2882400"/>
            <a:ext cx="4443200" cy="10932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Clr>
                <a:srgbClr val="000000"/>
              </a:buClr>
              <a:buSzPts val="2400"/>
              <a:buFont typeface="Bangers"/>
              <a:buChar char="×"/>
              <a:defRPr sz="3200">
                <a:solidFill>
                  <a:srgbClr val="000000"/>
                </a:solidFill>
                <a:latin typeface="Bangers"/>
                <a:ea typeface="Bangers"/>
                <a:cs typeface="Bangers"/>
                <a:sym typeface="Bangers"/>
              </a:defRPr>
            </a:lvl1pPr>
            <a:lvl2pPr marL="1219170" lvl="1" indent="-507987"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marL="1828754" lvl="2" indent="-507987"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marL="2438339" lvl="3"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4pPr>
            <a:lvl5pPr marL="3047924" lvl="4"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5pPr>
            <a:lvl6pPr marL="3657509" lvl="5"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6pPr>
            <a:lvl7pPr marL="4267093" lvl="6"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7pPr>
            <a:lvl8pPr marL="4876678" lvl="7"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8pPr>
            <a:lvl9pPr marL="5486263" lvl="8" indent="-507987" algn="ctr">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9pPr>
          </a:lstStyle>
          <a:p>
            <a:r>
              <a:rPr lang="es-ES"/>
              <a:t>Editar los estilos de texto del patrón
Segundo nivel
Tercer nivel
Cuarto nivel
Quinto nivel</a:t>
            </a:r>
            <a:endParaRPr/>
          </a:p>
        </p:txBody>
      </p:sp>
      <p:sp>
        <p:nvSpPr>
          <p:cNvPr id="26" name="Google Shape;26;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atin typeface="Bangers"/>
                <a:ea typeface="Bangers"/>
                <a:cs typeface="Bangers"/>
                <a:sym typeface="Bangers"/>
              </a:defRPr>
            </a:lvl1pPr>
            <a:lvl2pPr lvl="1">
              <a:buNone/>
              <a:defRPr>
                <a:latin typeface="Bangers"/>
                <a:ea typeface="Bangers"/>
                <a:cs typeface="Bangers"/>
                <a:sym typeface="Bangers"/>
              </a:defRPr>
            </a:lvl2pPr>
            <a:lvl3pPr lvl="2">
              <a:buNone/>
              <a:defRPr>
                <a:latin typeface="Bangers"/>
                <a:ea typeface="Bangers"/>
                <a:cs typeface="Bangers"/>
                <a:sym typeface="Bangers"/>
              </a:defRPr>
            </a:lvl3pPr>
            <a:lvl4pPr lvl="3">
              <a:buNone/>
              <a:defRPr>
                <a:latin typeface="Bangers"/>
                <a:ea typeface="Bangers"/>
                <a:cs typeface="Bangers"/>
                <a:sym typeface="Bangers"/>
              </a:defRPr>
            </a:lvl4pPr>
            <a:lvl5pPr lvl="4">
              <a:buNone/>
              <a:defRPr>
                <a:latin typeface="Bangers"/>
                <a:ea typeface="Bangers"/>
                <a:cs typeface="Bangers"/>
                <a:sym typeface="Bangers"/>
              </a:defRPr>
            </a:lvl5pPr>
            <a:lvl6pPr lvl="5">
              <a:buNone/>
              <a:defRPr>
                <a:latin typeface="Bangers"/>
                <a:ea typeface="Bangers"/>
                <a:cs typeface="Bangers"/>
                <a:sym typeface="Bangers"/>
              </a:defRPr>
            </a:lvl6pPr>
            <a:lvl7pPr lvl="6">
              <a:buNone/>
              <a:defRPr>
                <a:latin typeface="Bangers"/>
                <a:ea typeface="Bangers"/>
                <a:cs typeface="Bangers"/>
                <a:sym typeface="Bangers"/>
              </a:defRPr>
            </a:lvl7pPr>
            <a:lvl8pPr lvl="7">
              <a:buNone/>
              <a:defRPr>
                <a:latin typeface="Bangers"/>
                <a:ea typeface="Bangers"/>
                <a:cs typeface="Bangers"/>
                <a:sym typeface="Bangers"/>
              </a:defRPr>
            </a:lvl8pPr>
            <a:lvl9pPr lvl="8">
              <a:buNone/>
              <a:defRPr>
                <a:latin typeface="Bangers"/>
                <a:ea typeface="Bangers"/>
                <a:cs typeface="Bangers"/>
                <a:sym typeface="Bangers"/>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330833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pic>
        <p:nvPicPr>
          <p:cNvPr id="28" name="Google Shape;28;p5"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9" name="Google Shape;29;p5"/>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0" name="Google Shape;30;p5"/>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1" name="Google Shape;31;p5"/>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a:t>Haga clic para modificar el estilo de título del patrón</a:t>
            </a:r>
            <a:endParaRPr/>
          </a:p>
        </p:txBody>
      </p:sp>
      <p:sp>
        <p:nvSpPr>
          <p:cNvPr id="32" name="Google Shape;32;p5"/>
          <p:cNvSpPr txBox="1">
            <a:spLocks noGrp="1"/>
          </p:cNvSpPr>
          <p:nvPr>
            <p:ph type="body" idx="1"/>
          </p:nvPr>
        </p:nvSpPr>
        <p:spPr>
          <a:xfrm>
            <a:off x="1402733" y="2061256"/>
            <a:ext cx="10281200" cy="4404800"/>
          </a:xfrm>
          <a:prstGeom prst="rect">
            <a:avLst/>
          </a:prstGeom>
        </p:spPr>
        <p:txBody>
          <a:bodyPr spcFirstLastPara="1" wrap="square" lIns="91425" tIns="91425" rIns="91425" bIns="91425" anchor="t" anchorCtr="0"/>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r>
              <a:rPr lang="es-ES"/>
              <a:t>Editar los estilos de texto del patrón
Segundo nivel
Tercer nivel
Cuarto nivel
Quinto nivel</a:t>
            </a:r>
            <a:endParaRPr/>
          </a:p>
        </p:txBody>
      </p:sp>
      <p:sp>
        <p:nvSpPr>
          <p:cNvPr id="33" name="Google Shape;33;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351804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pic>
        <p:nvPicPr>
          <p:cNvPr id="35" name="Google Shape;35;p6"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36" name="Google Shape;36;p6"/>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7" name="Google Shape;37;p6"/>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8" name="Google Shape;38;p6"/>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a:t>Haga clic para modificar el estilo de título del patrón</a:t>
            </a:r>
            <a:endParaRPr/>
          </a:p>
        </p:txBody>
      </p:sp>
      <p:sp>
        <p:nvSpPr>
          <p:cNvPr id="39" name="Google Shape;39;p6"/>
          <p:cNvSpPr txBox="1">
            <a:spLocks noGrp="1"/>
          </p:cNvSpPr>
          <p:nvPr>
            <p:ph type="body" idx="1"/>
          </p:nvPr>
        </p:nvSpPr>
        <p:spPr>
          <a:xfrm>
            <a:off x="1431500" y="2066833"/>
            <a:ext cx="4528400" cy="3554800"/>
          </a:xfrm>
          <a:prstGeom prst="rect">
            <a:avLst/>
          </a:prstGeom>
        </p:spPr>
        <p:txBody>
          <a:bodyPr spcFirstLastPara="1" wrap="square" lIns="91425" tIns="91425" rIns="91425" bIns="91425" anchor="t" anchorCtr="0"/>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r>
              <a:rPr lang="es-ES"/>
              <a:t>Editar los estilos de texto del patrón
Segundo nivel
Tercer nivel
Cuarto nivel
Quinto nivel</a:t>
            </a:r>
            <a:endParaRPr/>
          </a:p>
        </p:txBody>
      </p:sp>
      <p:sp>
        <p:nvSpPr>
          <p:cNvPr id="40" name="Google Shape;40;p6"/>
          <p:cNvSpPr txBox="1">
            <a:spLocks noGrp="1"/>
          </p:cNvSpPr>
          <p:nvPr>
            <p:ph type="body" idx="2"/>
          </p:nvPr>
        </p:nvSpPr>
        <p:spPr>
          <a:xfrm>
            <a:off x="6232335" y="2066833"/>
            <a:ext cx="4528400" cy="3554800"/>
          </a:xfrm>
          <a:prstGeom prst="rect">
            <a:avLst/>
          </a:prstGeom>
        </p:spPr>
        <p:txBody>
          <a:bodyPr spcFirstLastPara="1" wrap="square" lIns="91425" tIns="91425" rIns="91425" bIns="91425" anchor="t" anchorCtr="0"/>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r>
              <a:rPr lang="es-ES"/>
              <a:t>Editar los estilos de texto del patrón
Segundo nivel
Tercer nivel
Cuarto nivel
Quinto nivel</a:t>
            </a:r>
            <a:endParaRPr/>
          </a:p>
        </p:txBody>
      </p:sp>
      <p:sp>
        <p:nvSpPr>
          <p:cNvPr id="41" name="Google Shape;41;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135663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2"/>
        <p:cNvGrpSpPr/>
        <p:nvPr/>
      </p:nvGrpSpPr>
      <p:grpSpPr>
        <a:xfrm>
          <a:off x="0" y="0"/>
          <a:ext cx="0" cy="0"/>
          <a:chOff x="0" y="0"/>
          <a:chExt cx="0" cy="0"/>
        </a:xfrm>
      </p:grpSpPr>
      <p:pic>
        <p:nvPicPr>
          <p:cNvPr id="43" name="Google Shape;43;p7"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44" name="Google Shape;44;p7"/>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5" name="Google Shape;45;p7"/>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6" name="Google Shape;46;p7"/>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47" name="Google Shape;47;p7"/>
          <p:cNvSpPr txBox="1">
            <a:spLocks noGrp="1"/>
          </p:cNvSpPr>
          <p:nvPr>
            <p:ph type="body" idx="1"/>
          </p:nvPr>
        </p:nvSpPr>
        <p:spPr>
          <a:xfrm>
            <a:off x="1203933" y="2074900"/>
            <a:ext cx="3060400" cy="37636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r>
              <a:rPr lang="es-ES"/>
              <a:t>Editar los estilos de texto del patrón
Segundo nivel
Tercer nivel
Cuarto nivel
Quinto nivel</a:t>
            </a:r>
            <a:endParaRPr/>
          </a:p>
        </p:txBody>
      </p:sp>
      <p:sp>
        <p:nvSpPr>
          <p:cNvPr id="48" name="Google Shape;48;p7"/>
          <p:cNvSpPr txBox="1">
            <a:spLocks noGrp="1"/>
          </p:cNvSpPr>
          <p:nvPr>
            <p:ph type="body" idx="2"/>
          </p:nvPr>
        </p:nvSpPr>
        <p:spPr>
          <a:xfrm>
            <a:off x="4421324" y="2074900"/>
            <a:ext cx="3060400" cy="37636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r>
              <a:rPr lang="es-ES"/>
              <a:t>Editar los estilos de texto del patrón
Segundo nivel
Tercer nivel
Cuarto nivel
Quinto nivel</a:t>
            </a:r>
            <a:endParaRPr/>
          </a:p>
        </p:txBody>
      </p:sp>
      <p:sp>
        <p:nvSpPr>
          <p:cNvPr id="49" name="Google Shape;49;p7"/>
          <p:cNvSpPr txBox="1">
            <a:spLocks noGrp="1"/>
          </p:cNvSpPr>
          <p:nvPr>
            <p:ph type="body" idx="3"/>
          </p:nvPr>
        </p:nvSpPr>
        <p:spPr>
          <a:xfrm>
            <a:off x="7638713" y="2074900"/>
            <a:ext cx="3060400" cy="37636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r>
              <a:rPr lang="es-ES"/>
              <a:t>Editar los estilos de texto del patrón
Segundo nivel
Tercer nivel
Cuarto nivel
Quinto nivel</a:t>
            </a:r>
            <a:endParaRPr/>
          </a:p>
        </p:txBody>
      </p:sp>
      <p:sp>
        <p:nvSpPr>
          <p:cNvPr id="50" name="Google Shape;50;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252419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pic>
        <p:nvPicPr>
          <p:cNvPr id="52" name="Google Shape;52;p8"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3" name="Google Shape;53;p8"/>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4" name="Google Shape;54;p8"/>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55" name="Google Shape;55;p8"/>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a:t>Haga clic para modificar el estilo de título del patrón</a:t>
            </a:r>
            <a:endParaRPr/>
          </a:p>
        </p:txBody>
      </p:sp>
      <p:sp>
        <p:nvSpPr>
          <p:cNvPr id="56" name="Google Shape;56;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408885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pic>
        <p:nvPicPr>
          <p:cNvPr id="58" name="Google Shape;58;p9"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9" name="Google Shape;59;p9"/>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0" name="Google Shape;60;p9"/>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9"/>
          <p:cNvSpPr txBox="1">
            <a:spLocks noGrp="1"/>
          </p:cNvSpPr>
          <p:nvPr>
            <p:ph type="body" idx="1"/>
          </p:nvPr>
        </p:nvSpPr>
        <p:spPr>
          <a:xfrm rot="-120953">
            <a:off x="609622" y="5366976"/>
            <a:ext cx="10973191" cy="692829"/>
          </a:xfrm>
          <a:prstGeom prst="rect">
            <a:avLst/>
          </a:prstGeom>
        </p:spPr>
        <p:txBody>
          <a:bodyPr spcFirstLastPara="1" wrap="square" lIns="91425" tIns="91425" rIns="91425" bIns="91425" anchor="t" anchorCtr="0"/>
          <a:lstStyle>
            <a:lvl1pPr marL="609585" lvl="0" indent="-304792" algn="ctr">
              <a:spcBef>
                <a:spcPts val="480"/>
              </a:spcBef>
              <a:spcAft>
                <a:spcPts val="0"/>
              </a:spcAft>
              <a:buSzPts val="1400"/>
              <a:buNone/>
              <a:defRPr sz="1867"/>
            </a:lvl1pPr>
          </a:lstStyle>
          <a:p>
            <a:r>
              <a:rPr lang="es-ES"/>
              <a:t>Editar los estilos de texto del patrón
Segundo nivel
Tercer nivel
Cuarto nivel
Quinto nivel</a:t>
            </a:r>
            <a:endParaRPr/>
          </a:p>
        </p:txBody>
      </p:sp>
      <p:sp>
        <p:nvSpPr>
          <p:cNvPr id="62" name="Google Shape;62;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427787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10" descr="comic-03.png"/>
          <p:cNvPicPr preferRelativeResize="0"/>
          <p:nvPr/>
        </p:nvPicPr>
        <p:blipFill>
          <a:blip r:embed="rId2">
            <a:alphaModFix amt="10000"/>
          </a:blip>
          <a:stretch>
            <a:fillRect/>
          </a:stretch>
        </p:blipFill>
        <p:spPr>
          <a:xfrm>
            <a:off x="0" y="0"/>
            <a:ext cx="12192000" cy="6858000"/>
          </a:xfrm>
          <a:prstGeom prst="rect">
            <a:avLst/>
          </a:prstGeom>
          <a:noFill/>
          <a:ln>
            <a:noFill/>
          </a:ln>
        </p:spPr>
      </p:pic>
      <p:sp>
        <p:nvSpPr>
          <p:cNvPr id="65" name="Google Shape;65;p10"/>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394606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1301681" y="1169209"/>
            <a:ext cx="9373171" cy="1013519"/>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402733" y="2061256"/>
            <a:ext cx="10281200" cy="44048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a:solidFill>
                  <a:srgbClr val="FFFFFF"/>
                </a:solidFill>
                <a:latin typeface="Bangers"/>
                <a:ea typeface="Bangers"/>
                <a:cs typeface="Bangers"/>
                <a:sym typeface="Bangers"/>
              </a:defRPr>
            </a:lvl1pPr>
            <a:lvl2pPr lvl="1" algn="r">
              <a:buNone/>
              <a:defRPr sz="1600">
                <a:solidFill>
                  <a:srgbClr val="FFFFFF"/>
                </a:solidFill>
                <a:latin typeface="Bangers"/>
                <a:ea typeface="Bangers"/>
                <a:cs typeface="Bangers"/>
                <a:sym typeface="Bangers"/>
              </a:defRPr>
            </a:lvl2pPr>
            <a:lvl3pPr lvl="2" algn="r">
              <a:buNone/>
              <a:defRPr sz="1600">
                <a:solidFill>
                  <a:srgbClr val="FFFFFF"/>
                </a:solidFill>
                <a:latin typeface="Bangers"/>
                <a:ea typeface="Bangers"/>
                <a:cs typeface="Bangers"/>
                <a:sym typeface="Bangers"/>
              </a:defRPr>
            </a:lvl3pPr>
            <a:lvl4pPr lvl="3" algn="r">
              <a:buNone/>
              <a:defRPr sz="1600">
                <a:solidFill>
                  <a:srgbClr val="FFFFFF"/>
                </a:solidFill>
                <a:latin typeface="Bangers"/>
                <a:ea typeface="Bangers"/>
                <a:cs typeface="Bangers"/>
                <a:sym typeface="Bangers"/>
              </a:defRPr>
            </a:lvl4pPr>
            <a:lvl5pPr lvl="4" algn="r">
              <a:buNone/>
              <a:defRPr sz="1600">
                <a:solidFill>
                  <a:srgbClr val="FFFFFF"/>
                </a:solidFill>
                <a:latin typeface="Bangers"/>
                <a:ea typeface="Bangers"/>
                <a:cs typeface="Bangers"/>
                <a:sym typeface="Bangers"/>
              </a:defRPr>
            </a:lvl5pPr>
            <a:lvl6pPr lvl="5" algn="r">
              <a:buNone/>
              <a:defRPr sz="1600">
                <a:solidFill>
                  <a:srgbClr val="FFFFFF"/>
                </a:solidFill>
                <a:latin typeface="Bangers"/>
                <a:ea typeface="Bangers"/>
                <a:cs typeface="Bangers"/>
                <a:sym typeface="Bangers"/>
              </a:defRPr>
            </a:lvl6pPr>
            <a:lvl7pPr lvl="6" algn="r">
              <a:buNone/>
              <a:defRPr sz="1600">
                <a:solidFill>
                  <a:srgbClr val="FFFFFF"/>
                </a:solidFill>
                <a:latin typeface="Bangers"/>
                <a:ea typeface="Bangers"/>
                <a:cs typeface="Bangers"/>
                <a:sym typeface="Bangers"/>
              </a:defRPr>
            </a:lvl7pPr>
            <a:lvl8pPr lvl="7" algn="r">
              <a:buNone/>
              <a:defRPr sz="1600">
                <a:solidFill>
                  <a:srgbClr val="FFFFFF"/>
                </a:solidFill>
                <a:latin typeface="Bangers"/>
                <a:ea typeface="Bangers"/>
                <a:cs typeface="Bangers"/>
                <a:sym typeface="Bangers"/>
              </a:defRPr>
            </a:lvl8pPr>
            <a:lvl9pPr lvl="8" algn="r">
              <a:buNone/>
              <a:defRPr sz="1600">
                <a:solidFill>
                  <a:srgbClr val="FFFFFF"/>
                </a:solidFill>
                <a:latin typeface="Bangers"/>
                <a:ea typeface="Bangers"/>
                <a:cs typeface="Bangers"/>
                <a:sym typeface="Bangers"/>
              </a:defRPr>
            </a:lvl9pPr>
          </a:lstStyle>
          <a:p>
            <a:fld id="{56BB1ABC-EC3A-354E-B6F9-CF101CD0FBEB}" type="slidenum">
              <a:rPr lang="es-MX" smtClean="0"/>
              <a:t>‹Nº›</a:t>
            </a:fld>
            <a:endParaRPr lang="es-MX"/>
          </a:p>
        </p:txBody>
      </p:sp>
    </p:spTree>
    <p:extLst>
      <p:ext uri="{BB962C8B-B14F-4D97-AF65-F5344CB8AC3E}">
        <p14:creationId xmlns:p14="http://schemas.microsoft.com/office/powerpoint/2010/main" val="243206143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BB1ABC-EC3A-354E-B6F9-CF101CD0FBEB}" type="slidenum">
              <a:rPr lang="es-MX" smtClean="0"/>
              <a:t>‹Nº›</a:t>
            </a:fld>
            <a:endParaRPr lang="es-MX"/>
          </a:p>
        </p:txBody>
      </p:sp>
    </p:spTree>
    <p:extLst>
      <p:ext uri="{BB962C8B-B14F-4D97-AF65-F5344CB8AC3E}">
        <p14:creationId xmlns:p14="http://schemas.microsoft.com/office/powerpoint/2010/main" val="97737878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9DE74-326C-A449-8722-294232556CC6}"/>
              </a:ext>
            </a:extLst>
          </p:cNvPr>
          <p:cNvSpPr>
            <a:spLocks noGrp="1"/>
          </p:cNvSpPr>
          <p:nvPr>
            <p:ph type="ctrTitle"/>
          </p:nvPr>
        </p:nvSpPr>
        <p:spPr>
          <a:xfrm>
            <a:off x="2167902" y="590651"/>
            <a:ext cx="7147453" cy="1546400"/>
          </a:xfrm>
        </p:spPr>
        <p:txBody>
          <a:bodyPr>
            <a:normAutofit fontScale="90000"/>
          </a:bodyPr>
          <a:lstStyle/>
          <a:p>
            <a:r>
              <a:rPr lang="es-MX" dirty="0">
                <a:solidFill>
                  <a:srgbClr val="EB4221"/>
                </a:solidFill>
              </a:rPr>
              <a:t>Instituto Politécnico Nacional </a:t>
            </a:r>
          </a:p>
        </p:txBody>
      </p:sp>
      <p:sp>
        <p:nvSpPr>
          <p:cNvPr id="3" name="Subtítulo 2">
            <a:extLst>
              <a:ext uri="{FF2B5EF4-FFF2-40B4-BE49-F238E27FC236}">
                <a16:creationId xmlns:a16="http://schemas.microsoft.com/office/drawing/2014/main" id="{949288C8-8292-F745-B7F5-DC5B92278E58}"/>
              </a:ext>
            </a:extLst>
          </p:cNvPr>
          <p:cNvSpPr>
            <a:spLocks noGrp="1"/>
          </p:cNvSpPr>
          <p:nvPr>
            <p:ph type="subTitle" idx="1"/>
          </p:nvPr>
        </p:nvSpPr>
        <p:spPr>
          <a:xfrm>
            <a:off x="2555359" y="2135336"/>
            <a:ext cx="6372538" cy="1046400"/>
          </a:xfrm>
        </p:spPr>
        <p:txBody>
          <a:bodyPr/>
          <a:lstStyle/>
          <a:p>
            <a:r>
              <a:rPr lang="es-MX" dirty="0">
                <a:solidFill>
                  <a:srgbClr val="0070C0"/>
                </a:solidFill>
              </a:rPr>
              <a:t>Escuela Superior de Cómputo</a:t>
            </a:r>
          </a:p>
        </p:txBody>
      </p:sp>
      <p:pic>
        <p:nvPicPr>
          <p:cNvPr id="4" name="Imagen 3">
            <a:extLst>
              <a:ext uri="{FF2B5EF4-FFF2-40B4-BE49-F238E27FC236}">
                <a16:creationId xmlns:a16="http://schemas.microsoft.com/office/drawing/2014/main" id="{C57E5658-206C-E143-A7B0-020ED62BDFBC}"/>
              </a:ext>
            </a:extLst>
          </p:cNvPr>
          <p:cNvPicPr>
            <a:picLocks noChangeAspect="1"/>
          </p:cNvPicPr>
          <p:nvPr/>
        </p:nvPicPr>
        <p:blipFill>
          <a:blip r:embed="rId2"/>
          <a:stretch>
            <a:fillRect/>
          </a:stretch>
        </p:blipFill>
        <p:spPr>
          <a:xfrm>
            <a:off x="-713473" y="340963"/>
            <a:ext cx="2881375" cy="2045776"/>
          </a:xfrm>
          <a:prstGeom prst="rect">
            <a:avLst/>
          </a:prstGeom>
        </p:spPr>
      </p:pic>
      <p:pic>
        <p:nvPicPr>
          <p:cNvPr id="6" name="Imagen 5">
            <a:extLst>
              <a:ext uri="{FF2B5EF4-FFF2-40B4-BE49-F238E27FC236}">
                <a16:creationId xmlns:a16="http://schemas.microsoft.com/office/drawing/2014/main" id="{FCCF070C-929D-B748-AA14-4ED7E71A810D}"/>
              </a:ext>
            </a:extLst>
          </p:cNvPr>
          <p:cNvPicPr>
            <a:picLocks noChangeAspect="1"/>
          </p:cNvPicPr>
          <p:nvPr/>
        </p:nvPicPr>
        <p:blipFill>
          <a:blip r:embed="rId3"/>
          <a:stretch>
            <a:fillRect/>
          </a:stretch>
        </p:blipFill>
        <p:spPr>
          <a:xfrm>
            <a:off x="10037398" y="340963"/>
            <a:ext cx="1870430" cy="1309607"/>
          </a:xfrm>
          <a:prstGeom prst="rect">
            <a:avLst/>
          </a:prstGeom>
        </p:spPr>
      </p:pic>
      <p:sp>
        <p:nvSpPr>
          <p:cNvPr id="7" name="Subtítulo 2">
            <a:extLst>
              <a:ext uri="{FF2B5EF4-FFF2-40B4-BE49-F238E27FC236}">
                <a16:creationId xmlns:a16="http://schemas.microsoft.com/office/drawing/2014/main" id="{A7BA3815-988B-4548-BBC2-25D91E4674FF}"/>
              </a:ext>
            </a:extLst>
          </p:cNvPr>
          <p:cNvSpPr txBox="1">
            <a:spLocks/>
          </p:cNvSpPr>
          <p:nvPr/>
        </p:nvSpPr>
        <p:spPr>
          <a:xfrm>
            <a:off x="205998" y="3178882"/>
            <a:ext cx="9976389" cy="3095078"/>
          </a:xfrm>
          <a:prstGeom prst="rect">
            <a:avLst/>
          </a:prstGeom>
        </p:spPr>
        <p:txBody>
          <a:bodyPr spcFirstLastPara="1" vert="horz" wrap="square" lIns="91425" tIns="91425" rIns="91425" bIns="91425" rtlCol="0" anchor="t" anchorCtr="0">
            <a:normAutofit/>
          </a:bodyPr>
          <a:lstStyle>
            <a:lvl1pPr marL="342900" lvl="0" indent="-342900" algn="ctr" defTabSz="457200" rtl="0" eaLnBrk="1" latinLnBrk="0" hangingPunct="1">
              <a:spcBef>
                <a:spcPts val="0"/>
              </a:spcBef>
              <a:spcAft>
                <a:spcPts val="0"/>
              </a:spcAft>
              <a:buClr>
                <a:srgbClr val="000000"/>
              </a:buClr>
              <a:buSzPts val="1800"/>
              <a:buFont typeface="Wingdings 3" charset="2"/>
              <a:buNone/>
              <a:defRPr sz="2400" kern="1200">
                <a:solidFill>
                  <a:srgbClr val="000000"/>
                </a:solidFill>
                <a:latin typeface="+mn-lt"/>
                <a:ea typeface="+mn-ea"/>
                <a:cs typeface="+mn-cs"/>
              </a:defRPr>
            </a:lvl1pPr>
            <a:lvl2pPr marL="742950" lvl="1" indent="-285750" algn="ctr" defTabSz="457200" rtl="0" eaLnBrk="1" latinLnBrk="0" hangingPunct="1">
              <a:spcBef>
                <a:spcPts val="0"/>
              </a:spcBef>
              <a:spcAft>
                <a:spcPts val="0"/>
              </a:spcAft>
              <a:buClr>
                <a:srgbClr val="000000"/>
              </a:buClr>
              <a:buSzPts val="1800"/>
              <a:buFont typeface="Wingdings 3" charset="2"/>
              <a:buNone/>
              <a:defRPr sz="2400" kern="1200">
                <a:solidFill>
                  <a:srgbClr val="000000"/>
                </a:solidFill>
                <a:latin typeface="+mn-lt"/>
                <a:ea typeface="+mn-ea"/>
                <a:cs typeface="+mn-cs"/>
              </a:defRPr>
            </a:lvl2pPr>
            <a:lvl3pPr marL="1143000" lvl="2" indent="-228600" algn="ctr" defTabSz="457200" rtl="0" eaLnBrk="1" latinLnBrk="0" hangingPunct="1">
              <a:spcBef>
                <a:spcPts val="0"/>
              </a:spcBef>
              <a:spcAft>
                <a:spcPts val="0"/>
              </a:spcAft>
              <a:buClr>
                <a:srgbClr val="000000"/>
              </a:buClr>
              <a:buSzPts val="1800"/>
              <a:buFont typeface="Wingdings 3" charset="2"/>
              <a:buNone/>
              <a:defRPr sz="2400" kern="1200">
                <a:solidFill>
                  <a:srgbClr val="000000"/>
                </a:solidFill>
                <a:latin typeface="+mn-lt"/>
                <a:ea typeface="+mn-ea"/>
                <a:cs typeface="+mn-cs"/>
              </a:defRPr>
            </a:lvl3pPr>
            <a:lvl4pPr marL="1600200" lvl="3" indent="-228600" algn="ctr" defTabSz="457200" rtl="0" eaLnBrk="1" latinLnBrk="0" hangingPunct="1">
              <a:spcBef>
                <a:spcPts val="0"/>
              </a:spcBef>
              <a:spcAft>
                <a:spcPts val="0"/>
              </a:spcAft>
              <a:buClr>
                <a:srgbClr val="000000"/>
              </a:buClr>
              <a:buSzPts val="1800"/>
              <a:buFont typeface="Wingdings 3" charset="2"/>
              <a:buNone/>
              <a:defRPr sz="1200" kern="1200">
                <a:solidFill>
                  <a:srgbClr val="000000"/>
                </a:solidFill>
                <a:latin typeface="+mn-lt"/>
                <a:ea typeface="+mn-ea"/>
                <a:cs typeface="+mn-cs"/>
              </a:defRPr>
            </a:lvl4pPr>
            <a:lvl5pPr marL="2057400" lvl="4" indent="-228600" algn="ctr" defTabSz="457200" rtl="0" eaLnBrk="1" latinLnBrk="0" hangingPunct="1">
              <a:spcBef>
                <a:spcPts val="0"/>
              </a:spcBef>
              <a:spcAft>
                <a:spcPts val="0"/>
              </a:spcAft>
              <a:buClr>
                <a:srgbClr val="000000"/>
              </a:buClr>
              <a:buSzPts val="1800"/>
              <a:buFont typeface="Wingdings 3" charset="2"/>
              <a:buNone/>
              <a:defRPr sz="1200" kern="1200">
                <a:solidFill>
                  <a:srgbClr val="000000"/>
                </a:solidFill>
                <a:latin typeface="+mn-lt"/>
                <a:ea typeface="+mn-ea"/>
                <a:cs typeface="+mn-cs"/>
              </a:defRPr>
            </a:lvl5pPr>
            <a:lvl6pPr marL="2514600" lvl="5" indent="-228600" algn="ctr" defTabSz="457200" rtl="0" eaLnBrk="1" latinLnBrk="0" hangingPunct="1">
              <a:spcBef>
                <a:spcPts val="0"/>
              </a:spcBef>
              <a:spcAft>
                <a:spcPts val="0"/>
              </a:spcAft>
              <a:buClr>
                <a:srgbClr val="000000"/>
              </a:buClr>
              <a:buSzPts val="1800"/>
              <a:buFont typeface="Wingdings 3" charset="2"/>
              <a:buNone/>
              <a:defRPr sz="1200" kern="1200">
                <a:solidFill>
                  <a:srgbClr val="000000"/>
                </a:solidFill>
                <a:latin typeface="+mn-lt"/>
                <a:ea typeface="+mn-ea"/>
                <a:cs typeface="+mn-cs"/>
              </a:defRPr>
            </a:lvl6pPr>
            <a:lvl7pPr marL="2971800" lvl="6" indent="-228600" algn="ctr" defTabSz="457200" rtl="0" eaLnBrk="1" latinLnBrk="0" hangingPunct="1">
              <a:spcBef>
                <a:spcPts val="0"/>
              </a:spcBef>
              <a:spcAft>
                <a:spcPts val="0"/>
              </a:spcAft>
              <a:buClr>
                <a:srgbClr val="000000"/>
              </a:buClr>
              <a:buSzPts val="1800"/>
              <a:buFont typeface="Wingdings 3" charset="2"/>
              <a:buNone/>
              <a:defRPr sz="1200" kern="1200">
                <a:solidFill>
                  <a:srgbClr val="000000"/>
                </a:solidFill>
                <a:latin typeface="+mn-lt"/>
                <a:ea typeface="+mn-ea"/>
                <a:cs typeface="+mn-cs"/>
              </a:defRPr>
            </a:lvl7pPr>
            <a:lvl8pPr marL="3429000" lvl="7" indent="-228600" algn="ctr" defTabSz="457200" rtl="0" eaLnBrk="1" latinLnBrk="0" hangingPunct="1">
              <a:spcBef>
                <a:spcPts val="0"/>
              </a:spcBef>
              <a:spcAft>
                <a:spcPts val="0"/>
              </a:spcAft>
              <a:buClr>
                <a:srgbClr val="000000"/>
              </a:buClr>
              <a:buSzPts val="1800"/>
              <a:buFont typeface="Wingdings 3" charset="2"/>
              <a:buNone/>
              <a:defRPr sz="1200" kern="1200">
                <a:solidFill>
                  <a:srgbClr val="000000"/>
                </a:solidFill>
                <a:latin typeface="+mn-lt"/>
                <a:ea typeface="+mn-ea"/>
                <a:cs typeface="+mn-cs"/>
              </a:defRPr>
            </a:lvl8pPr>
            <a:lvl9pPr marL="3886200" lvl="8" indent="-228600" algn="ctr" defTabSz="457200" rtl="0" eaLnBrk="1" latinLnBrk="0" hangingPunct="1">
              <a:spcBef>
                <a:spcPts val="0"/>
              </a:spcBef>
              <a:spcAft>
                <a:spcPts val="0"/>
              </a:spcAft>
              <a:buClr>
                <a:srgbClr val="000000"/>
              </a:buClr>
              <a:buSzPts val="1800"/>
              <a:buFont typeface="Wingdings 3" charset="2"/>
              <a:buNone/>
              <a:defRPr sz="1200" kern="1200">
                <a:solidFill>
                  <a:srgbClr val="000000"/>
                </a:solidFill>
                <a:latin typeface="+mn-lt"/>
                <a:ea typeface="+mn-ea"/>
                <a:cs typeface="+mn-cs"/>
              </a:defRPr>
            </a:lvl9pPr>
          </a:lstStyle>
          <a:p>
            <a:pPr algn="l"/>
            <a:r>
              <a:rPr lang="es-MX" dirty="0">
                <a:solidFill>
                  <a:schemeClr val="tx1"/>
                </a:solidFill>
              </a:rPr>
              <a:t>Profesora: María de de la Luz Sanchez García </a:t>
            </a:r>
          </a:p>
          <a:p>
            <a:r>
              <a:rPr lang="es-MX" dirty="0">
                <a:solidFill>
                  <a:schemeClr val="tx1"/>
                </a:solidFill>
              </a:rPr>
              <a:t>Materia: Teoría Computacional </a:t>
            </a:r>
          </a:p>
          <a:p>
            <a:r>
              <a:rPr lang="es-MX" dirty="0">
                <a:solidFill>
                  <a:schemeClr val="tx1"/>
                </a:solidFill>
              </a:rPr>
              <a:t>Grupo: 2CM11</a:t>
            </a:r>
          </a:p>
          <a:p>
            <a:pPr algn="l"/>
            <a:r>
              <a:rPr lang="es-MX" dirty="0">
                <a:solidFill>
                  <a:schemeClr val="tx1"/>
                </a:solidFill>
              </a:rPr>
              <a:t>Integrantes:</a:t>
            </a:r>
          </a:p>
          <a:p>
            <a:pPr algn="l">
              <a:buFont typeface="Arial" panose="020B0604020202020204" pitchFamily="34" charset="0"/>
              <a:buChar char="•"/>
            </a:pPr>
            <a:r>
              <a:rPr lang="es-MX" dirty="0">
                <a:solidFill>
                  <a:schemeClr val="tx1"/>
                </a:solidFill>
              </a:rPr>
              <a:t>Rojas Alvarado Luis Enrique 		    No. </a:t>
            </a:r>
            <a:r>
              <a:rPr lang="es-MX" dirty="0" smtClean="0">
                <a:solidFill>
                  <a:schemeClr val="tx1"/>
                </a:solidFill>
              </a:rPr>
              <a:t>Boleta:2014010995</a:t>
            </a:r>
            <a:endParaRPr lang="es-MX" dirty="0">
              <a:solidFill>
                <a:schemeClr val="tx1"/>
              </a:solidFill>
            </a:endParaRPr>
          </a:p>
          <a:p>
            <a:pPr algn="l">
              <a:buFont typeface="Arial" panose="020B0604020202020204" pitchFamily="34" charset="0"/>
              <a:buChar char="•"/>
            </a:pPr>
            <a:r>
              <a:rPr lang="es-MX" dirty="0">
                <a:solidFill>
                  <a:schemeClr val="tx1"/>
                </a:solidFill>
              </a:rPr>
              <a:t>Rodriguez Hernández Aldo Hassan	    No. </a:t>
            </a:r>
            <a:r>
              <a:rPr lang="es-MX" dirty="0" smtClean="0">
                <a:solidFill>
                  <a:schemeClr val="tx1"/>
                </a:solidFill>
              </a:rPr>
              <a:t>Boleta:2018631221</a:t>
            </a:r>
            <a:endParaRPr lang="es-MX" dirty="0">
              <a:solidFill>
                <a:schemeClr val="tx1"/>
              </a:solidFill>
            </a:endParaRPr>
          </a:p>
          <a:p>
            <a:pPr algn="l">
              <a:buFont typeface="Arial" panose="020B0604020202020204" pitchFamily="34" charset="0"/>
              <a:buChar char="•"/>
            </a:pPr>
            <a:r>
              <a:rPr lang="es-MX" dirty="0">
                <a:solidFill>
                  <a:schemeClr val="tx1"/>
                </a:solidFill>
              </a:rPr>
              <a:t>Trejo Rivera Oscar Gerardo     		    No: </a:t>
            </a:r>
            <a:r>
              <a:rPr lang="es-MX" dirty="0" smtClean="0">
                <a:solidFill>
                  <a:schemeClr val="tx1"/>
                </a:solidFill>
              </a:rPr>
              <a:t>Boleta:2017631531</a:t>
            </a:r>
            <a:endParaRPr lang="es-MX" dirty="0">
              <a:solidFill>
                <a:schemeClr val="tx1"/>
              </a:solidFill>
            </a:endParaRPr>
          </a:p>
        </p:txBody>
      </p:sp>
      <p:pic>
        <p:nvPicPr>
          <p:cNvPr id="9" name="Imagen 8">
            <a:extLst>
              <a:ext uri="{FF2B5EF4-FFF2-40B4-BE49-F238E27FC236}">
                <a16:creationId xmlns:a16="http://schemas.microsoft.com/office/drawing/2014/main" id="{3055A842-D6A2-9746-BE0F-F45964B1CD2A}"/>
              </a:ext>
            </a:extLst>
          </p:cNvPr>
          <p:cNvPicPr>
            <a:picLocks noChangeAspect="1"/>
          </p:cNvPicPr>
          <p:nvPr/>
        </p:nvPicPr>
        <p:blipFill>
          <a:blip r:embed="rId4"/>
          <a:stretch>
            <a:fillRect/>
          </a:stretch>
        </p:blipFill>
        <p:spPr>
          <a:xfrm>
            <a:off x="9398000" y="2830625"/>
            <a:ext cx="2628685" cy="3797300"/>
          </a:xfrm>
          <a:prstGeom prst="rect">
            <a:avLst/>
          </a:prstGeom>
        </p:spPr>
      </p:pic>
    </p:spTree>
    <p:extLst>
      <p:ext uri="{BB962C8B-B14F-4D97-AF65-F5344CB8AC3E}">
        <p14:creationId xmlns:p14="http://schemas.microsoft.com/office/powerpoint/2010/main" val="281944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204"/>
        <p:cNvGrpSpPr/>
        <p:nvPr/>
      </p:nvGrpSpPr>
      <p:grpSpPr>
        <a:xfrm>
          <a:off x="0" y="0"/>
          <a:ext cx="0" cy="0"/>
          <a:chOff x="0" y="0"/>
          <a:chExt cx="0" cy="0"/>
        </a:xfrm>
      </p:grpSpPr>
      <p:sp>
        <p:nvSpPr>
          <p:cNvPr id="211" name="Google Shape;211;p2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10</a:t>
            </a:fld>
            <a:endParaRPr dirty="0"/>
          </a:p>
        </p:txBody>
      </p:sp>
      <p:sp>
        <p:nvSpPr>
          <p:cNvPr id="2" name="CuadroTexto 1">
            <a:extLst>
              <a:ext uri="{FF2B5EF4-FFF2-40B4-BE49-F238E27FC236}">
                <a16:creationId xmlns:a16="http://schemas.microsoft.com/office/drawing/2014/main" id="{1AD2B265-D002-B049-80DF-676B495F1595}"/>
              </a:ext>
            </a:extLst>
          </p:cNvPr>
          <p:cNvSpPr txBox="1"/>
          <p:nvPr/>
        </p:nvSpPr>
        <p:spPr>
          <a:xfrm>
            <a:off x="9717437" y="2169763"/>
            <a:ext cx="184731" cy="369332"/>
          </a:xfrm>
          <a:prstGeom prst="rect">
            <a:avLst/>
          </a:prstGeom>
          <a:noFill/>
        </p:spPr>
        <p:txBody>
          <a:bodyPr wrap="none" rtlCol="0">
            <a:spAutoFit/>
          </a:bodyPr>
          <a:lstStyle/>
          <a:p>
            <a:endParaRPr lang="es-MX" dirty="0"/>
          </a:p>
        </p:txBody>
      </p:sp>
      <p:sp>
        <p:nvSpPr>
          <p:cNvPr id="6" name="CuadroTexto 5">
            <a:extLst>
              <a:ext uri="{FF2B5EF4-FFF2-40B4-BE49-F238E27FC236}">
                <a16:creationId xmlns:a16="http://schemas.microsoft.com/office/drawing/2014/main" id="{17416D19-1B95-B346-9982-81EE6D048DB4}"/>
              </a:ext>
            </a:extLst>
          </p:cNvPr>
          <p:cNvSpPr txBox="1"/>
          <p:nvPr/>
        </p:nvSpPr>
        <p:spPr>
          <a:xfrm>
            <a:off x="596685" y="1966125"/>
            <a:ext cx="4893827" cy="3170099"/>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 La tabla de acción, de cualquier máquina de Turing, puede ser codificada en una cadena. Así, se puede construir una máquina de Turing que espera en su cinta una cadena describiendo la tabla de acción (de otra máquina de Turing), seguida de una cadena que describe la cinta de entrada (de la otra máquina), y luego computa la cinta que la máquina de Turing codificada habría computado. </a:t>
            </a:r>
          </a:p>
        </p:txBody>
      </p:sp>
      <p:sp>
        <p:nvSpPr>
          <p:cNvPr id="8" name="CuadroTexto 7">
            <a:extLst>
              <a:ext uri="{FF2B5EF4-FFF2-40B4-BE49-F238E27FC236}">
                <a16:creationId xmlns:a16="http://schemas.microsoft.com/office/drawing/2014/main" id="{B50A9031-0BD5-2F4D-B228-3073436C6539}"/>
              </a:ext>
            </a:extLst>
          </p:cNvPr>
          <p:cNvSpPr txBox="1"/>
          <p:nvPr/>
        </p:nvSpPr>
        <p:spPr>
          <a:xfrm>
            <a:off x="5943600" y="2183101"/>
            <a:ext cx="5801749" cy="26382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s-MX" dirty="0"/>
          </a:p>
        </p:txBody>
      </p:sp>
      <p:pic>
        <p:nvPicPr>
          <p:cNvPr id="9" name="Picture 2" descr="Universal Turing machine.svg">
            <a:extLst>
              <a:ext uri="{FF2B5EF4-FFF2-40B4-BE49-F238E27FC236}">
                <a16:creationId xmlns:a16="http://schemas.microsoft.com/office/drawing/2014/main" id="{B80FDBB1-EF5C-6049-A8E5-19381ED80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044693"/>
            <a:ext cx="5999467" cy="278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71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alpha val="99000"/>
          </a:srgbClr>
        </a:soli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1121734" y="646951"/>
            <a:ext cx="9373171" cy="1013519"/>
          </a:xfrm>
          <a:prstGeom prst="rect">
            <a:avLst/>
          </a:prstGeom>
        </p:spPr>
        <p:txBody>
          <a:bodyPr spcFirstLastPara="1" wrap="square" lIns="121900" tIns="121900" rIns="121900" bIns="121900" anchor="b" anchorCtr="0">
            <a:noAutofit/>
          </a:bodyPr>
          <a:lstStyle/>
          <a:p>
            <a:r>
              <a:rPr lang="es-ES_tradnl" dirty="0"/>
              <a:t>Teoría Computacional </a:t>
            </a:r>
          </a:p>
        </p:txBody>
      </p:sp>
      <p:sp>
        <p:nvSpPr>
          <p:cNvPr id="79" name="Google Shape;79;p1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11</a:t>
            </a:fld>
            <a:endParaRPr/>
          </a:p>
        </p:txBody>
      </p:sp>
      <p:sp>
        <p:nvSpPr>
          <p:cNvPr id="13" name="Marcador de contenido 2">
            <a:extLst>
              <a:ext uri="{FF2B5EF4-FFF2-40B4-BE49-F238E27FC236}">
                <a16:creationId xmlns:a16="http://schemas.microsoft.com/office/drawing/2014/main" id="{D2C22AA7-7212-DB4C-8AF4-35E42B040D8F}"/>
              </a:ext>
            </a:extLst>
          </p:cNvPr>
          <p:cNvSpPr txBox="1">
            <a:spLocks/>
          </p:cNvSpPr>
          <p:nvPr/>
        </p:nvSpPr>
        <p:spPr>
          <a:xfrm>
            <a:off x="1001390" y="1405230"/>
            <a:ext cx="9613861" cy="359931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491054" algn="l" rtl="0" eaLnBrk="1" hangingPunct="1">
              <a:lnSpc>
                <a:spcPct val="100000"/>
              </a:lnSpc>
              <a:spcBef>
                <a:spcPts val="80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1pPr>
            <a:lvl2pPr marL="1219170" marR="0" lvl="1"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2pPr>
            <a:lvl3pPr marL="1828754" marR="0" lvl="2"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3pPr>
            <a:lvl4pPr marL="2438339" marR="0" lvl="3"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4pPr>
            <a:lvl5pPr marL="3047924" marR="0" lvl="4"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5pPr>
            <a:lvl6pPr marL="3657509" marR="0" lvl="5"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6pPr>
            <a:lvl7pPr marL="4267093" marR="0" lvl="6"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7pPr>
            <a:lvl8pPr marL="4876678" marR="0" lvl="7"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8pPr>
            <a:lvl9pPr marL="5486263" marR="0" lvl="8"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9pPr>
          </a:lstStyle>
          <a:p>
            <a:pPr marL="118531" indent="0">
              <a:buNone/>
            </a:pPr>
            <a:r>
              <a:rPr lang="es-MX" kern="0" dirty="0"/>
              <a:t>La tabla de acción nos dejan dudas sobre el funcionamiento de las otra máquinas de Turing. Sin embargo, la mayoría de estas preguntas, son indecidibles, lo que significa que la función en cuestión no puede ser calculada mecánicamente.</a:t>
            </a:r>
          </a:p>
          <a:p>
            <a:pPr marL="118531" indent="0">
              <a:buNone/>
            </a:pPr>
            <a:r>
              <a:rPr lang="es-MX" kern="0" dirty="0"/>
              <a:t>Una máquina universal de Turing sirve como un estándar contra el cual comparar sistemas computacionales, y un sistema que puede simular una máquina universal de Turing es llamado Turing completo.</a:t>
            </a:r>
          </a:p>
        </p:txBody>
      </p:sp>
    </p:spTree>
    <p:extLst>
      <p:ext uri="{BB962C8B-B14F-4D97-AF65-F5344CB8AC3E}">
        <p14:creationId xmlns:p14="http://schemas.microsoft.com/office/powerpoint/2010/main" val="315679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4124765" y="828247"/>
            <a:ext cx="4011845" cy="1013519"/>
          </a:xfrm>
          <a:prstGeom prst="rect">
            <a:avLst/>
          </a:prstGeom>
        </p:spPr>
        <p:txBody>
          <a:bodyPr spcFirstLastPara="1" wrap="square" lIns="121900" tIns="121900" rIns="121900" bIns="121900" anchor="b" anchorCtr="0">
            <a:noAutofit/>
          </a:bodyPr>
          <a:lstStyle/>
          <a:p>
            <a:r>
              <a:rPr lang="es-ES_tradnl" dirty="0"/>
              <a:t>Gracias por su atención </a:t>
            </a:r>
          </a:p>
        </p:txBody>
      </p:sp>
      <p:sp>
        <p:nvSpPr>
          <p:cNvPr id="79" name="Google Shape;79;p1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12</a:t>
            </a:fld>
            <a:endParaRPr/>
          </a:p>
        </p:txBody>
      </p:sp>
      <p:pic>
        <p:nvPicPr>
          <p:cNvPr id="3" name="Imagen 2">
            <a:extLst>
              <a:ext uri="{FF2B5EF4-FFF2-40B4-BE49-F238E27FC236}">
                <a16:creationId xmlns:a16="http://schemas.microsoft.com/office/drawing/2014/main" id="{7AB7F32D-07DA-5741-BE8B-6C4CF147438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100000" l="0" r="100000"/>
                    </a14:imgEffect>
                  </a14:imgLayer>
                </a14:imgProps>
              </a:ext>
            </a:extLst>
          </a:blip>
          <a:srcRect t="18910"/>
          <a:stretch/>
        </p:blipFill>
        <p:spPr>
          <a:xfrm>
            <a:off x="4022911" y="1841766"/>
            <a:ext cx="4215552" cy="4207211"/>
          </a:xfrm>
          <a:prstGeom prst="rect">
            <a:avLst/>
          </a:prstGeom>
        </p:spPr>
      </p:pic>
    </p:spTree>
    <p:extLst>
      <p:ext uri="{BB962C8B-B14F-4D97-AF65-F5344CB8AC3E}">
        <p14:creationId xmlns:p14="http://schemas.microsoft.com/office/powerpoint/2010/main" val="403030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5101158" y="595772"/>
            <a:ext cx="4011845" cy="1013519"/>
          </a:xfrm>
          <a:prstGeom prst="rect">
            <a:avLst/>
          </a:prstGeom>
        </p:spPr>
        <p:txBody>
          <a:bodyPr spcFirstLastPara="1" wrap="square" lIns="121900" tIns="121900" rIns="121900" bIns="121900" anchor="b" anchorCtr="0">
            <a:noAutofit/>
          </a:bodyPr>
          <a:lstStyle/>
          <a:p>
            <a:r>
              <a:rPr lang="es-ES_tradnl" dirty="0"/>
              <a:t>Referencias:</a:t>
            </a:r>
          </a:p>
        </p:txBody>
      </p:sp>
      <p:sp>
        <p:nvSpPr>
          <p:cNvPr id="79" name="Google Shape;79;p1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13</a:t>
            </a:fld>
            <a:endParaRPr/>
          </a:p>
        </p:txBody>
      </p:sp>
      <p:sp>
        <p:nvSpPr>
          <p:cNvPr id="2" name="CuadroTexto 1">
            <a:extLst>
              <a:ext uri="{FF2B5EF4-FFF2-40B4-BE49-F238E27FC236}">
                <a16:creationId xmlns:a16="http://schemas.microsoft.com/office/drawing/2014/main" id="{A55311E7-A319-EF45-85E9-5BB256C17113}"/>
              </a:ext>
            </a:extLst>
          </p:cNvPr>
          <p:cNvSpPr txBox="1"/>
          <p:nvPr/>
        </p:nvSpPr>
        <p:spPr>
          <a:xfrm>
            <a:off x="1224366" y="1751308"/>
            <a:ext cx="9608949" cy="3046988"/>
          </a:xfrm>
          <a:prstGeom prst="rect">
            <a:avLst/>
          </a:prstGeom>
          <a:noFill/>
        </p:spPr>
        <p:txBody>
          <a:bodyPr wrap="square" rtlCol="0">
            <a:spAutoFit/>
          </a:bodyPr>
          <a:lstStyle/>
          <a:p>
            <a:pPr marL="28575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https://www.infor.uva.es/~mluisa/talf/docs/teoria/final3.pdf</a:t>
            </a:r>
          </a:p>
          <a:p>
            <a:pPr marL="28575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http://delta.cs.cinvestav.mx/~gmorales/complex/node73.html</a:t>
            </a:r>
          </a:p>
          <a:p>
            <a:pPr marL="28575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https://www.fiwiki.org/images/e/e8/LF_MTU_-_Maquina_de_Turing_Universal.pdf</a:t>
            </a:r>
          </a:p>
          <a:p>
            <a:pPr marL="28575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http://www.programando.org/aprende-a-programar/segunda-parte/arquitectura-de-computadores/la-maquina-universal.html</a:t>
            </a:r>
          </a:p>
          <a:p>
            <a:pPr marL="28575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 https://elclavo.com/articulos/opinion/la-maquina-universal-de-turing</a:t>
            </a:r>
          </a:p>
          <a:p>
            <a:pPr marL="28575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https://www.youtube.com/watch?v=NS-NQ5mCSs8</a:t>
            </a:r>
          </a:p>
        </p:txBody>
      </p:sp>
    </p:spTree>
    <p:extLst>
      <p:ext uri="{BB962C8B-B14F-4D97-AF65-F5344CB8AC3E}">
        <p14:creationId xmlns:p14="http://schemas.microsoft.com/office/powerpoint/2010/main" val="348667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B7D9"/>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ctrTitle"/>
          </p:nvPr>
        </p:nvSpPr>
        <p:spPr>
          <a:xfrm>
            <a:off x="3321012" y="2634180"/>
            <a:ext cx="5695600" cy="1546400"/>
          </a:xfrm>
          <a:prstGeom prst="rect">
            <a:avLst/>
          </a:prstGeom>
        </p:spPr>
        <p:txBody>
          <a:bodyPr spcFirstLastPara="1" wrap="square" lIns="121900" tIns="121900" rIns="121900" bIns="121900" anchor="ctr" anchorCtr="0">
            <a:noAutofit/>
          </a:bodyPr>
          <a:lstStyle/>
          <a:p>
            <a:r>
              <a:rPr lang="es-ES" dirty="0"/>
              <a:t>Maquina Universal de Turing</a:t>
            </a:r>
            <a:endParaRPr dirty="0"/>
          </a:p>
        </p:txBody>
      </p:sp>
      <p:pic>
        <p:nvPicPr>
          <p:cNvPr id="11" name="Imagen 10">
            <a:extLst>
              <a:ext uri="{FF2B5EF4-FFF2-40B4-BE49-F238E27FC236}">
                <a16:creationId xmlns:a16="http://schemas.microsoft.com/office/drawing/2014/main" id="{3113C352-EC75-1D4F-8D3B-BD83D0CF587E}"/>
              </a:ext>
            </a:extLst>
          </p:cNvPr>
          <p:cNvPicPr>
            <a:picLocks noChangeAspect="1"/>
          </p:cNvPicPr>
          <p:nvPr/>
        </p:nvPicPr>
        <p:blipFill>
          <a:blip r:embed="rId3"/>
          <a:stretch>
            <a:fillRect/>
          </a:stretch>
        </p:blipFill>
        <p:spPr>
          <a:xfrm>
            <a:off x="118005" y="3407380"/>
            <a:ext cx="2491521" cy="2137171"/>
          </a:xfrm>
          <a:prstGeom prst="rect">
            <a:avLst/>
          </a:prstGeom>
        </p:spPr>
      </p:pic>
      <p:pic>
        <p:nvPicPr>
          <p:cNvPr id="13" name="Imagen 12">
            <a:extLst>
              <a:ext uri="{FF2B5EF4-FFF2-40B4-BE49-F238E27FC236}">
                <a16:creationId xmlns:a16="http://schemas.microsoft.com/office/drawing/2014/main" id="{FF70872C-6A17-6645-A9B4-C8322A2811DD}"/>
              </a:ext>
            </a:extLst>
          </p:cNvPr>
          <p:cNvPicPr>
            <a:picLocks noChangeAspect="1"/>
          </p:cNvPicPr>
          <p:nvPr/>
        </p:nvPicPr>
        <p:blipFill>
          <a:blip r:embed="rId4"/>
          <a:stretch>
            <a:fillRect/>
          </a:stretch>
        </p:blipFill>
        <p:spPr>
          <a:xfrm>
            <a:off x="10058399" y="368151"/>
            <a:ext cx="1991317" cy="2651650"/>
          </a:xfrm>
          <a:prstGeom prst="rect">
            <a:avLst/>
          </a:prstGeom>
        </p:spPr>
      </p:pic>
      <p:pic>
        <p:nvPicPr>
          <p:cNvPr id="15" name="Imagen 14">
            <a:extLst>
              <a:ext uri="{FF2B5EF4-FFF2-40B4-BE49-F238E27FC236}">
                <a16:creationId xmlns:a16="http://schemas.microsoft.com/office/drawing/2014/main" id="{8057D106-304D-EC4E-B875-CFEA7D171C85}"/>
              </a:ext>
            </a:extLst>
          </p:cNvPr>
          <p:cNvPicPr>
            <a:picLocks noChangeAspect="1"/>
          </p:cNvPicPr>
          <p:nvPr/>
        </p:nvPicPr>
        <p:blipFill>
          <a:blip r:embed="rId5"/>
          <a:stretch>
            <a:fillRect/>
          </a:stretch>
        </p:blipFill>
        <p:spPr>
          <a:xfrm>
            <a:off x="10063996" y="4475965"/>
            <a:ext cx="1985720" cy="1787148"/>
          </a:xfrm>
          <a:prstGeom prst="rect">
            <a:avLst/>
          </a:prstGeom>
        </p:spPr>
      </p:pic>
      <p:pic>
        <p:nvPicPr>
          <p:cNvPr id="17" name="Imagen 16">
            <a:extLst>
              <a:ext uri="{FF2B5EF4-FFF2-40B4-BE49-F238E27FC236}">
                <a16:creationId xmlns:a16="http://schemas.microsoft.com/office/drawing/2014/main" id="{E01F9A6F-9A95-2D4E-BA55-26035781BF91}"/>
              </a:ext>
            </a:extLst>
          </p:cNvPr>
          <p:cNvPicPr>
            <a:picLocks noChangeAspect="1"/>
          </p:cNvPicPr>
          <p:nvPr/>
        </p:nvPicPr>
        <p:blipFill>
          <a:blip r:embed="rId6"/>
          <a:stretch>
            <a:fillRect/>
          </a:stretch>
        </p:blipFill>
        <p:spPr>
          <a:xfrm>
            <a:off x="118005" y="135679"/>
            <a:ext cx="2325625" cy="1290168"/>
          </a:xfrm>
          <a:prstGeom prst="rect">
            <a:avLst/>
          </a:prstGeom>
        </p:spPr>
      </p:pic>
    </p:spTree>
    <p:extLst>
      <p:ext uri="{BB962C8B-B14F-4D97-AF65-F5344CB8AC3E}">
        <p14:creationId xmlns:p14="http://schemas.microsoft.com/office/powerpoint/2010/main" val="14360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161729">
            <a:off x="1242079" y="732310"/>
            <a:ext cx="9373171" cy="1013519"/>
          </a:xfrm>
          <a:prstGeom prst="rect">
            <a:avLst/>
          </a:prstGeom>
        </p:spPr>
        <p:txBody>
          <a:bodyPr spcFirstLastPara="1" wrap="square" lIns="121900" tIns="121900" rIns="121900" bIns="121900" anchor="b" anchorCtr="0">
            <a:noAutofit/>
          </a:bodyPr>
          <a:lstStyle/>
          <a:p>
            <a:r>
              <a:rPr lang="en" dirty="0" err="1"/>
              <a:t>Definición</a:t>
            </a:r>
            <a:r>
              <a:rPr lang="en" dirty="0"/>
              <a:t>:</a:t>
            </a:r>
            <a:endParaRPr dirty="0"/>
          </a:p>
        </p:txBody>
      </p:sp>
      <p:sp>
        <p:nvSpPr>
          <p:cNvPr id="76" name="Google Shape;76;p12"/>
          <p:cNvSpPr txBox="1">
            <a:spLocks noGrp="1"/>
          </p:cNvSpPr>
          <p:nvPr>
            <p:ph type="body" idx="2"/>
          </p:nvPr>
        </p:nvSpPr>
        <p:spPr>
          <a:xfrm>
            <a:off x="1223432" y="1810684"/>
            <a:ext cx="4204800" cy="3589600"/>
          </a:xfrm>
          <a:prstGeom prst="rect">
            <a:avLst/>
          </a:prstGeom>
        </p:spPr>
        <p:txBody>
          <a:bodyPr spcFirstLastPara="1" wrap="square" lIns="121900" tIns="121900" rIns="121900" bIns="121900" anchor="t" anchorCtr="0">
            <a:noAutofit/>
          </a:bodyPr>
          <a:lstStyle/>
          <a:p>
            <a:pPr marL="0" indent="0" algn="just">
              <a:buNone/>
            </a:pPr>
            <a:r>
              <a:rPr lang="es-MX" sz="2000" dirty="0">
                <a:solidFill>
                  <a:schemeClr val="tx1"/>
                </a:solidFill>
                <a:latin typeface="Arial" panose="020B0604020202020204" pitchFamily="34" charset="0"/>
                <a:cs typeface="Arial" panose="020B0604020202020204" pitchFamily="34" charset="0"/>
              </a:rPr>
              <a:t>Es una máquina de Turing que puede simular una máquina de Turing arbitraria en la entrada arbitraria. La máquina universal esencialmente logra esto mediante la lectura de tanto la descripción de la máquina a ser simulada como también la entrada misma de su propia cinta. </a:t>
            </a:r>
            <a:endParaRPr sz="1100" dirty="0">
              <a:solidFill>
                <a:schemeClr val="tx1"/>
              </a:solidFill>
              <a:latin typeface="Arial" panose="020B0604020202020204" pitchFamily="34" charset="0"/>
              <a:cs typeface="Arial" panose="020B0604020202020204" pitchFamily="34" charset="0"/>
            </a:endParaRPr>
          </a:p>
          <a:p>
            <a:pPr marL="0" indent="0">
              <a:buNone/>
            </a:pPr>
            <a:endParaRPr sz="1600" dirty="0">
              <a:solidFill>
                <a:srgbClr val="000000"/>
              </a:solidFill>
            </a:endParaRPr>
          </a:p>
        </p:txBody>
      </p:sp>
      <p:sp>
        <p:nvSpPr>
          <p:cNvPr id="77" name="Google Shape;77;p12"/>
          <p:cNvSpPr txBox="1">
            <a:spLocks noGrp="1"/>
          </p:cNvSpPr>
          <p:nvPr>
            <p:ph type="body" idx="2"/>
          </p:nvPr>
        </p:nvSpPr>
        <p:spPr>
          <a:xfrm>
            <a:off x="5669500" y="1965667"/>
            <a:ext cx="5299200" cy="3589600"/>
          </a:xfrm>
          <a:prstGeom prst="rect">
            <a:avLst/>
          </a:prstGeom>
        </p:spPr>
        <p:txBody>
          <a:bodyPr spcFirstLastPara="1" wrap="square" lIns="121900" tIns="121900" rIns="121900" bIns="121900" anchor="t" anchorCtr="0">
            <a:noAutofit/>
          </a:bodyPr>
          <a:lstStyle/>
          <a:p>
            <a:pPr marL="118531" indent="0" algn="just">
              <a:buNone/>
            </a:pPr>
            <a:r>
              <a:rPr lang="es-MX" sz="2000" dirty="0">
                <a:latin typeface="Arial" panose="020B0604020202020204" pitchFamily="34" charset="0"/>
                <a:cs typeface="Arial" panose="020B0604020202020204" pitchFamily="34" charset="0"/>
              </a:rPr>
              <a:t>Una máquina que es capaz de emular muchos de nuestros procesos mentales. Turing pensaba que era posible un día descubrir los algoritmos que gobiernan nuestra forma de ser y pensar, y que eso podría ser transferido a una máquina. Polémico y todo, esta idea ha sido el motor de gran parte del desarrollo de la inteligencia artificial. </a:t>
            </a:r>
          </a:p>
        </p:txBody>
      </p:sp>
      <p:sp>
        <p:nvSpPr>
          <p:cNvPr id="79" name="Google Shape;79;p1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
        <p:nvSpPr>
          <p:cNvPr id="4" name="CuadroTexto 3">
            <a:extLst>
              <a:ext uri="{FF2B5EF4-FFF2-40B4-BE49-F238E27FC236}">
                <a16:creationId xmlns:a16="http://schemas.microsoft.com/office/drawing/2014/main" id="{655A060B-A35D-5641-B213-A12FF249A9CE}"/>
              </a:ext>
            </a:extLst>
          </p:cNvPr>
          <p:cNvSpPr txBox="1"/>
          <p:nvPr/>
        </p:nvSpPr>
        <p:spPr>
          <a:xfrm>
            <a:off x="1223432" y="5232101"/>
            <a:ext cx="9236990" cy="984885"/>
          </a:xfrm>
          <a:prstGeom prst="rect">
            <a:avLst/>
          </a:prstGeom>
          <a:noFill/>
        </p:spPr>
        <p:txBody>
          <a:bodyPr wrap="square" rtlCol="0">
            <a:spAutoFit/>
          </a:bodyPr>
          <a:lstStyle/>
          <a:p>
            <a:pPr algn="ctr"/>
            <a:r>
              <a:rPr lang="es-MX" sz="2000" dirty="0">
                <a:latin typeface="Arial" panose="020B0604020202020204" pitchFamily="34" charset="0"/>
                <a:cs typeface="Arial" panose="020B0604020202020204" pitchFamily="34" charset="0"/>
              </a:rPr>
              <a:t>Una máquina U es </a:t>
            </a:r>
            <a:r>
              <a:rPr lang="es-MX" sz="2000" i="1" dirty="0">
                <a:latin typeface="Arial" panose="020B0604020202020204" pitchFamily="34" charset="0"/>
                <a:cs typeface="Arial" panose="020B0604020202020204" pitchFamily="34" charset="0"/>
              </a:rPr>
              <a:t>universal</a:t>
            </a:r>
            <a:r>
              <a:rPr lang="es-MX" sz="2000" dirty="0">
                <a:latin typeface="Arial" panose="020B0604020202020204" pitchFamily="34" charset="0"/>
                <a:cs typeface="Arial" panose="020B0604020202020204" pitchFamily="34" charset="0"/>
              </a:rPr>
              <a:t> si para cualquier máquina M y palabra </a:t>
            </a:r>
            <a:r>
              <a:rPr lang="es-MX" sz="2000" i="1" dirty="0">
                <a:latin typeface="Arial" panose="020B0604020202020204" pitchFamily="34" charset="0"/>
                <a:cs typeface="Arial" panose="020B0604020202020204" pitchFamily="34" charset="0"/>
              </a:rPr>
              <a:t>x</a:t>
            </a:r>
            <a:r>
              <a:rPr lang="es-MX" sz="2000" dirty="0">
                <a:latin typeface="Arial" panose="020B0604020202020204" pitchFamily="34" charset="0"/>
                <a:cs typeface="Arial" panose="020B0604020202020204" pitchFamily="34" charset="0"/>
              </a:rPr>
              <a:t> ∈ {0, 1}</a:t>
            </a:r>
            <a:r>
              <a:rPr lang="es-MX" sz="2000" baseline="30000" dirty="0">
                <a:latin typeface="Arial" panose="020B0604020202020204" pitchFamily="34" charset="0"/>
                <a:cs typeface="Arial" panose="020B0604020202020204" pitchFamily="34" charset="0"/>
              </a:rPr>
              <a:t>*</a:t>
            </a:r>
            <a:r>
              <a:rPr lang="es-MX" sz="2000" dirty="0">
                <a:latin typeface="Arial" panose="020B0604020202020204" pitchFamily="34" charset="0"/>
                <a:cs typeface="Arial" panose="020B0604020202020204" pitchFamily="34" charset="0"/>
              </a:rPr>
              <a:t>, </a:t>
            </a:r>
            <a:r>
              <a:rPr lang="es-MX" sz="2000" i="1" dirty="0">
                <a:latin typeface="Arial" panose="020B0604020202020204" pitchFamily="34" charset="0"/>
                <a:cs typeface="Arial" panose="020B0604020202020204" pitchFamily="34" charset="0"/>
              </a:rPr>
              <a:t>U</a:t>
            </a:r>
            <a:r>
              <a:rPr lang="es-MX" sz="2000" dirty="0">
                <a:latin typeface="Arial" panose="020B0604020202020204" pitchFamily="34" charset="0"/>
                <a:cs typeface="Arial" panose="020B0604020202020204" pitchFamily="34" charset="0"/>
              </a:rPr>
              <a:t>( &lt; </a:t>
            </a:r>
            <a:r>
              <a:rPr lang="es-MX" sz="2000" i="1" dirty="0">
                <a:latin typeface="Arial" panose="020B0604020202020204" pitchFamily="34" charset="0"/>
                <a:cs typeface="Arial" panose="020B0604020202020204" pitchFamily="34" charset="0"/>
              </a:rPr>
              <a:t>M</a:t>
            </a:r>
            <a:r>
              <a:rPr lang="es-MX" sz="2000" dirty="0">
                <a:latin typeface="Arial" panose="020B0604020202020204" pitchFamily="34" charset="0"/>
                <a:cs typeface="Arial" panose="020B0604020202020204" pitchFamily="34" charset="0"/>
              </a:rPr>
              <a:t>, </a:t>
            </a:r>
            <a:r>
              <a:rPr lang="es-MX" sz="2000" i="1" dirty="0">
                <a:latin typeface="Arial" panose="020B0604020202020204" pitchFamily="34" charset="0"/>
                <a:cs typeface="Arial" panose="020B0604020202020204" pitchFamily="34" charset="0"/>
              </a:rPr>
              <a:t>x</a:t>
            </a:r>
            <a:r>
              <a:rPr lang="es-MX" sz="2000" dirty="0">
                <a:latin typeface="Arial" panose="020B0604020202020204" pitchFamily="34" charset="0"/>
                <a:cs typeface="Arial" panose="020B0604020202020204" pitchFamily="34" charset="0"/>
              </a:rPr>
              <a:t> &gt; ) = </a:t>
            </a:r>
            <a:r>
              <a:rPr lang="es-MX" sz="2000" i="1" dirty="0">
                <a:latin typeface="Arial" panose="020B0604020202020204" pitchFamily="34" charset="0"/>
                <a:cs typeface="Arial" panose="020B0604020202020204" pitchFamily="34" charset="0"/>
              </a:rPr>
              <a:t>M</a:t>
            </a:r>
            <a:r>
              <a:rPr lang="es-MX" sz="2000" dirty="0">
                <a:latin typeface="Arial" panose="020B0604020202020204" pitchFamily="34" charset="0"/>
                <a:cs typeface="Arial" panose="020B0604020202020204" pitchFamily="34" charset="0"/>
              </a:rPr>
              <a:t>(</a:t>
            </a:r>
            <a:r>
              <a:rPr lang="es-MX" sz="2000" i="1" dirty="0">
                <a:latin typeface="Arial" panose="020B0604020202020204" pitchFamily="34" charset="0"/>
                <a:cs typeface="Arial" panose="020B0604020202020204" pitchFamily="34" charset="0"/>
              </a:rPr>
              <a:t>x)</a:t>
            </a:r>
          </a:p>
          <a:p>
            <a:endParaRPr lang="es-MX" dirty="0"/>
          </a:p>
        </p:txBody>
      </p:sp>
    </p:spTree>
    <p:extLst>
      <p:ext uri="{BB962C8B-B14F-4D97-AF65-F5344CB8AC3E}">
        <p14:creationId xmlns:p14="http://schemas.microsoft.com/office/powerpoint/2010/main" val="289417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161729">
            <a:off x="1242080" y="555228"/>
            <a:ext cx="9373171" cy="1013519"/>
          </a:xfrm>
          <a:prstGeom prst="rect">
            <a:avLst/>
          </a:prstGeom>
        </p:spPr>
        <p:txBody>
          <a:bodyPr spcFirstLastPara="1" wrap="square" lIns="121900" tIns="121900" rIns="121900" bIns="121900" anchor="b" anchorCtr="0">
            <a:noAutofit/>
          </a:bodyPr>
          <a:lstStyle/>
          <a:p>
            <a:r>
              <a:rPr lang="en" dirty="0" err="1"/>
              <a:t>Curiosidad</a:t>
            </a:r>
            <a:r>
              <a:rPr lang="en" dirty="0"/>
              <a:t>:</a:t>
            </a:r>
            <a:endParaRPr dirty="0"/>
          </a:p>
        </p:txBody>
      </p:sp>
      <p:sp>
        <p:nvSpPr>
          <p:cNvPr id="79" name="Google Shape;79;p1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pic>
        <p:nvPicPr>
          <p:cNvPr id="11" name="Picture 2" descr="https://upload.wikimedia.org/wikipedia/commons/thumb/5/50/Arquitecturaneumann.jpg/330px-Arquitecturaneumann.jpg">
            <a:extLst>
              <a:ext uri="{FF2B5EF4-FFF2-40B4-BE49-F238E27FC236}">
                <a16:creationId xmlns:a16="http://schemas.microsoft.com/office/drawing/2014/main" id="{81B25711-32A2-E546-99EE-CC1E02874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942" y="1788586"/>
            <a:ext cx="4108976" cy="3635821"/>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C6DC573B-ACB2-F64B-8375-3E13800D6B83}"/>
              </a:ext>
            </a:extLst>
          </p:cNvPr>
          <p:cNvSpPr txBox="1">
            <a:spLocks/>
          </p:cNvSpPr>
          <p:nvPr/>
        </p:nvSpPr>
        <p:spPr>
          <a:xfrm>
            <a:off x="928293" y="1061987"/>
            <a:ext cx="6676444" cy="437565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491054" algn="l" rtl="0" eaLnBrk="1" hangingPunct="1">
              <a:lnSpc>
                <a:spcPct val="100000"/>
              </a:lnSpc>
              <a:spcBef>
                <a:spcPts val="80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1pPr>
            <a:lvl2pPr marL="1219170" marR="0" lvl="1"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2pPr>
            <a:lvl3pPr marL="1828754" marR="0" lvl="2"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3pPr>
            <a:lvl4pPr marL="2438339" marR="0" lvl="3"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4pPr>
            <a:lvl5pPr marL="3047924" marR="0" lvl="4"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5pPr>
            <a:lvl6pPr marL="3657509" marR="0" lvl="5"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6pPr>
            <a:lvl7pPr marL="4267093" marR="0" lvl="6"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7pPr>
            <a:lvl8pPr marL="4876678" marR="0" lvl="7"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8pPr>
            <a:lvl9pPr marL="5486263" marR="0" lvl="8" indent="-491054" algn="l" rtl="0" eaLnBrk="1" hangingPunct="1">
              <a:lnSpc>
                <a:spcPct val="100000"/>
              </a:lnSpc>
              <a:spcBef>
                <a:spcPts val="0"/>
              </a:spcBef>
              <a:spcAft>
                <a:spcPts val="0"/>
              </a:spcAft>
              <a:buClr>
                <a:schemeClr val="dk1"/>
              </a:buClr>
              <a:buSzPts val="2200"/>
              <a:buFont typeface="Sniglet"/>
              <a:buChar char="×"/>
              <a:defRPr sz="2933" b="0" i="0" u="none" strike="noStrike" cap="none">
                <a:solidFill>
                  <a:schemeClr val="dk1"/>
                </a:solidFill>
                <a:latin typeface="Sniglet"/>
                <a:ea typeface="Sniglet"/>
                <a:cs typeface="Sniglet"/>
                <a:sym typeface="Sniglet"/>
              </a:defRPr>
            </a:lvl9pPr>
          </a:lstStyle>
          <a:p>
            <a:pPr marL="118531" indent="0" algn="just">
              <a:buNone/>
            </a:pPr>
            <a:r>
              <a:rPr lang="es-MX" kern="0" dirty="0"/>
              <a:t>Este modelo es considerado por algunos el origen del computador de programa almacenado — usado por John von Neumann (1946) para el "instrumento de computación electrónica" que ahora lleva el nombre de von Neumann: la arquitectura de von Neumann. Que curiosamente es también conocida como una </a:t>
            </a:r>
            <a:r>
              <a:rPr lang="es-MX" b="1" kern="0" dirty="0"/>
              <a:t>máquina de computación universal</a:t>
            </a:r>
            <a:r>
              <a:rPr lang="es-MX" kern="0" dirty="0"/>
              <a:t>, </a:t>
            </a:r>
            <a:r>
              <a:rPr lang="es-MX" b="1" kern="0" dirty="0"/>
              <a:t>máquina universal</a:t>
            </a:r>
            <a:r>
              <a:rPr lang="es-MX" kern="0" dirty="0"/>
              <a:t>.</a:t>
            </a:r>
          </a:p>
        </p:txBody>
      </p:sp>
    </p:spTree>
    <p:extLst>
      <p:ext uri="{BB962C8B-B14F-4D97-AF65-F5344CB8AC3E}">
        <p14:creationId xmlns:p14="http://schemas.microsoft.com/office/powerpoint/2010/main" val="405970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161729">
            <a:off x="1242080" y="1153711"/>
            <a:ext cx="9373171" cy="1013519"/>
          </a:xfrm>
          <a:prstGeom prst="rect">
            <a:avLst/>
          </a:prstGeom>
        </p:spPr>
        <p:txBody>
          <a:bodyPr spcFirstLastPara="1" wrap="square" lIns="121900" tIns="121900" rIns="121900" bIns="121900" anchor="b" anchorCtr="0">
            <a:noAutofit/>
          </a:bodyPr>
          <a:lstStyle/>
          <a:p>
            <a:r>
              <a:rPr lang="es-ES_tradnl" dirty="0"/>
              <a:t>Pero…. ¿</a:t>
            </a:r>
            <a:r>
              <a:rPr lang="es-ES_tradnl" dirty="0" err="1"/>
              <a:t>Comó</a:t>
            </a:r>
            <a:r>
              <a:rPr lang="es-ES_tradnl" dirty="0"/>
              <a:t> sabemos que se una máquina de </a:t>
            </a:r>
            <a:r>
              <a:rPr lang="es-ES_tradnl" dirty="0" err="1"/>
              <a:t>turing</a:t>
            </a:r>
            <a:r>
              <a:rPr lang="es-ES_tradnl" dirty="0"/>
              <a:t>?</a:t>
            </a:r>
          </a:p>
        </p:txBody>
      </p:sp>
      <p:sp>
        <p:nvSpPr>
          <p:cNvPr id="76" name="Google Shape;76;p12"/>
          <p:cNvSpPr txBox="1">
            <a:spLocks noGrp="1"/>
          </p:cNvSpPr>
          <p:nvPr>
            <p:ph type="body" idx="2"/>
          </p:nvPr>
        </p:nvSpPr>
        <p:spPr>
          <a:xfrm>
            <a:off x="1056065" y="2774532"/>
            <a:ext cx="4204800" cy="3589600"/>
          </a:xfrm>
          <a:prstGeom prst="rect">
            <a:avLst/>
          </a:prstGeom>
        </p:spPr>
        <p:txBody>
          <a:bodyPr spcFirstLastPara="1" wrap="square" lIns="121900" tIns="121900" rIns="121900" bIns="121900" anchor="t" anchorCtr="0">
            <a:noAutofit/>
          </a:bodyPr>
          <a:lstStyle/>
          <a:p>
            <a:pPr marL="118531" indent="0" algn="just">
              <a:buNone/>
            </a:pPr>
            <a:r>
              <a:rPr lang="es-MX" sz="1800" dirty="0">
                <a:latin typeface="Arial" panose="020B0604020202020204" pitchFamily="34" charset="0"/>
                <a:cs typeface="Arial" panose="020B0604020202020204" pitchFamily="34" charset="0"/>
              </a:rPr>
              <a:t>La idea original es tener tres personas, un interrogador, un hombre y una mujer. El interrogador está apartado de los otros dos, y sólo puede comunicarse con ellos escribiendo en un lenguaje que todos entiendan. El objetivo del interrogador es descubrir quien es la mujer y quien es el hombre, mientras que el de los otros dos es convencer al interrogador de que son la mujer.</a:t>
            </a:r>
          </a:p>
          <a:p>
            <a:pPr marL="0" indent="0">
              <a:buSzPts val="1100"/>
              <a:buNone/>
            </a:pPr>
            <a:endParaRPr sz="1600" dirty="0">
              <a:solidFill>
                <a:srgbClr val="000000"/>
              </a:solidFill>
            </a:endParaRPr>
          </a:p>
          <a:p>
            <a:pPr marL="0" indent="0">
              <a:buNone/>
            </a:pPr>
            <a:endParaRPr sz="1600" dirty="0">
              <a:solidFill>
                <a:srgbClr val="000000"/>
              </a:solidFill>
            </a:endParaRPr>
          </a:p>
        </p:txBody>
      </p:sp>
      <p:sp>
        <p:nvSpPr>
          <p:cNvPr id="77" name="Google Shape;77;p12"/>
          <p:cNvSpPr txBox="1">
            <a:spLocks noGrp="1"/>
          </p:cNvSpPr>
          <p:nvPr>
            <p:ph type="body" idx="2"/>
          </p:nvPr>
        </p:nvSpPr>
        <p:spPr>
          <a:xfrm>
            <a:off x="5381465" y="3009528"/>
            <a:ext cx="5299200" cy="3589600"/>
          </a:xfrm>
          <a:prstGeom prst="rect">
            <a:avLst/>
          </a:prstGeom>
        </p:spPr>
        <p:txBody>
          <a:bodyPr spcFirstLastPara="1" wrap="square" lIns="121900" tIns="121900" rIns="121900" bIns="121900" anchor="t" anchorCtr="0">
            <a:noAutofit/>
          </a:bodyPr>
          <a:lstStyle/>
          <a:p>
            <a:pPr marL="118531" indent="0" algn="just">
              <a:buNone/>
            </a:pPr>
            <a:r>
              <a:rPr lang="es-MX" sz="2000" dirty="0">
                <a:latin typeface="Arial" panose="020B0604020202020204" pitchFamily="34" charset="0"/>
                <a:cs typeface="Arial" panose="020B0604020202020204" pitchFamily="34" charset="0"/>
              </a:rPr>
              <a:t>La variante introducida por Turing consiste en sustituir a uno de los interrogados por un ordenador. Se pueden dar dos casos, que se sustituya al hombre, con lo cuál sólo el ordenador tendría que aparentar ser una mujer, o que se sustituya a la mujer, con lo cuál tanto el hombre como el ordenador estarían imitando.</a:t>
            </a:r>
          </a:p>
        </p:txBody>
      </p:sp>
      <p:sp>
        <p:nvSpPr>
          <p:cNvPr id="78" name="Google Shape;78;p12"/>
          <p:cNvSpPr txBox="1">
            <a:spLocks noGrp="1"/>
          </p:cNvSpPr>
          <p:nvPr>
            <p:ph type="body" idx="2"/>
          </p:nvPr>
        </p:nvSpPr>
        <p:spPr>
          <a:xfrm>
            <a:off x="1056065" y="2130504"/>
            <a:ext cx="9745200" cy="860669"/>
          </a:xfrm>
          <a:prstGeom prst="rect">
            <a:avLst/>
          </a:prstGeom>
        </p:spPr>
        <p:txBody>
          <a:bodyPr spcFirstLastPara="1" wrap="square" lIns="121900" tIns="121900" rIns="121900" bIns="121900" anchor="t" anchorCtr="0">
            <a:noAutofit/>
          </a:bodyPr>
          <a:lstStyle/>
          <a:p>
            <a:pPr marL="0" indent="0">
              <a:spcBef>
                <a:spcPts val="0"/>
              </a:spcBef>
              <a:buNone/>
            </a:pPr>
            <a:r>
              <a:rPr lang="es-MX" sz="2000" dirty="0">
                <a:latin typeface="Arial" panose="020B0604020202020204" pitchFamily="34" charset="0"/>
                <a:cs typeface="Arial" panose="020B0604020202020204" pitchFamily="34" charset="0"/>
              </a:rPr>
              <a:t>El Test de Turing nace como un método para determinar si una máquina puede pensar. </a:t>
            </a:r>
            <a:endParaRPr sz="2000" dirty="0">
              <a:solidFill>
                <a:srgbClr val="000000"/>
              </a:solidFill>
              <a:latin typeface="Arial" panose="020B0604020202020204" pitchFamily="34" charset="0"/>
              <a:cs typeface="Arial" panose="020B0604020202020204" pitchFamily="34" charset="0"/>
            </a:endParaRPr>
          </a:p>
          <a:p>
            <a:pPr marL="0" indent="0">
              <a:spcBef>
                <a:spcPts val="0"/>
              </a:spcBef>
              <a:buNone/>
            </a:pPr>
            <a:endParaRPr sz="1600" dirty="0">
              <a:solidFill>
                <a:srgbClr val="000000"/>
              </a:solidFill>
            </a:endParaRPr>
          </a:p>
        </p:txBody>
      </p:sp>
      <p:sp>
        <p:nvSpPr>
          <p:cNvPr id="79" name="Google Shape;79;p1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spTree>
    <p:extLst>
      <p:ext uri="{BB962C8B-B14F-4D97-AF65-F5344CB8AC3E}">
        <p14:creationId xmlns:p14="http://schemas.microsoft.com/office/powerpoint/2010/main" val="49145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98"/>
        <p:cNvGrpSpPr/>
        <p:nvPr/>
      </p:nvGrpSpPr>
      <p:grpSpPr>
        <a:xfrm>
          <a:off x="0" y="0"/>
          <a:ext cx="0" cy="0"/>
          <a:chOff x="0" y="0"/>
          <a:chExt cx="0" cy="0"/>
        </a:xfrm>
      </p:grpSpPr>
      <p:sp>
        <p:nvSpPr>
          <p:cNvPr id="100" name="Google Shape;100;p15"/>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pic>
        <p:nvPicPr>
          <p:cNvPr id="3" name="Imagen 2">
            <a:extLst>
              <a:ext uri="{FF2B5EF4-FFF2-40B4-BE49-F238E27FC236}">
                <a16:creationId xmlns:a16="http://schemas.microsoft.com/office/drawing/2014/main" id="{BCF95C83-F55F-1E4B-B204-62505EE99492}"/>
              </a:ext>
            </a:extLst>
          </p:cNvPr>
          <p:cNvPicPr>
            <a:picLocks noChangeAspect="1"/>
          </p:cNvPicPr>
          <p:nvPr/>
        </p:nvPicPr>
        <p:blipFill>
          <a:blip r:embed="rId3"/>
          <a:stretch>
            <a:fillRect/>
          </a:stretch>
        </p:blipFill>
        <p:spPr>
          <a:xfrm>
            <a:off x="4200040" y="2035885"/>
            <a:ext cx="4215539" cy="2830526"/>
          </a:xfrm>
          <a:prstGeom prst="rect">
            <a:avLst/>
          </a:prstGeom>
        </p:spPr>
      </p:pic>
      <p:pic>
        <p:nvPicPr>
          <p:cNvPr id="6" name="Imagen 5">
            <a:extLst>
              <a:ext uri="{FF2B5EF4-FFF2-40B4-BE49-F238E27FC236}">
                <a16:creationId xmlns:a16="http://schemas.microsoft.com/office/drawing/2014/main" id="{22966863-BA6B-264A-8CF1-D0A755E69E0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358" b="79849" l="19000" r="80667"/>
                    </a14:imgEffect>
                  </a14:imgLayer>
                </a14:imgProps>
              </a:ext>
            </a:extLst>
          </a:blip>
          <a:srcRect l="19557" t="10396" r="20091" b="20678"/>
          <a:stretch/>
        </p:blipFill>
        <p:spPr>
          <a:xfrm rot="20954429">
            <a:off x="259055" y="-4997"/>
            <a:ext cx="3030573" cy="3060679"/>
          </a:xfrm>
          <a:prstGeom prst="rect">
            <a:avLst/>
          </a:prstGeom>
        </p:spPr>
      </p:pic>
      <p:sp>
        <p:nvSpPr>
          <p:cNvPr id="8" name="CuadroTexto 7">
            <a:extLst>
              <a:ext uri="{FF2B5EF4-FFF2-40B4-BE49-F238E27FC236}">
                <a16:creationId xmlns:a16="http://schemas.microsoft.com/office/drawing/2014/main" id="{58D12ED4-BFBF-CC44-996A-1A33FD3396EC}"/>
              </a:ext>
            </a:extLst>
          </p:cNvPr>
          <p:cNvSpPr txBox="1"/>
          <p:nvPr/>
        </p:nvSpPr>
        <p:spPr>
          <a:xfrm rot="20781433">
            <a:off x="511444" y="914400"/>
            <a:ext cx="2619214" cy="1200329"/>
          </a:xfrm>
          <a:prstGeom prst="rect">
            <a:avLst/>
          </a:prstGeom>
          <a:noFill/>
        </p:spPr>
        <p:txBody>
          <a:bodyPr wrap="square" rtlCol="0">
            <a:spAutoFit/>
          </a:bodyPr>
          <a:lstStyle/>
          <a:p>
            <a:r>
              <a:rPr lang="es-MX" dirty="0"/>
              <a:t>MUT=Máquina Universal de Turing </a:t>
            </a:r>
          </a:p>
          <a:p>
            <a:endParaRPr lang="es-MX" dirty="0"/>
          </a:p>
          <a:p>
            <a:r>
              <a:rPr lang="es-MX" dirty="0"/>
              <a:t>MT=Máquina de Turing</a:t>
            </a:r>
          </a:p>
        </p:txBody>
      </p:sp>
    </p:spTree>
    <p:extLst>
      <p:ext uri="{BB962C8B-B14F-4D97-AF65-F5344CB8AC3E}">
        <p14:creationId xmlns:p14="http://schemas.microsoft.com/office/powerpoint/2010/main" val="131675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132"/>
        <p:cNvGrpSpPr/>
        <p:nvPr/>
      </p:nvGrpSpPr>
      <p:grpSpPr>
        <a:xfrm>
          <a:off x="0" y="0"/>
          <a:ext cx="0" cy="0"/>
          <a:chOff x="0" y="0"/>
          <a:chExt cx="0" cy="0"/>
        </a:xfrm>
      </p:grpSpPr>
      <p:sp>
        <p:nvSpPr>
          <p:cNvPr id="133" name="Google Shape;133;p18"/>
          <p:cNvSpPr txBox="1">
            <a:spLocks noGrp="1"/>
          </p:cNvSpPr>
          <p:nvPr>
            <p:ph type="body" idx="1"/>
          </p:nvPr>
        </p:nvSpPr>
        <p:spPr>
          <a:xfrm>
            <a:off x="1159064" y="1779772"/>
            <a:ext cx="4800835" cy="4094086"/>
          </a:xfrm>
          <a:prstGeom prst="rect">
            <a:avLst/>
          </a:prstGeom>
        </p:spPr>
        <p:txBody>
          <a:bodyPr spcFirstLastPara="1" wrap="square" lIns="121900" tIns="121900" rIns="121900" bIns="121900" anchor="t" anchorCtr="0">
            <a:noAutofit/>
          </a:bodyPr>
          <a:lstStyle/>
          <a:p>
            <a:pPr marL="0" indent="0" algn="just">
              <a:buNone/>
            </a:pPr>
            <a:r>
              <a:rPr lang="es-ES" sz="2400" dirty="0">
                <a:latin typeface="Arial" panose="020B0604020202020204" pitchFamily="34" charset="0"/>
                <a:cs typeface="Arial" panose="020B0604020202020204" pitchFamily="34" charset="0"/>
              </a:rPr>
              <a:t>La máquina de Turing esta compuesta por un conjunto de instrucciones que saben cómo ejecutar las maquina de Turing, con la secuencia de datos iniciales.</a:t>
            </a:r>
          </a:p>
          <a:p>
            <a:pPr marL="0" indent="0" algn="just">
              <a:buNone/>
            </a:pPr>
            <a:r>
              <a:rPr lang="es-ES" sz="2400" dirty="0">
                <a:latin typeface="Arial" panose="020B0604020202020204" pitchFamily="34" charset="0"/>
                <a:cs typeface="Arial" panose="020B0604020202020204" pitchFamily="34" charset="0"/>
              </a:rPr>
              <a:t>La MUT debe capturar la situación actual de la MT ; entonces debe ir a buscar la instrucción para esta situación.</a:t>
            </a:r>
            <a:endParaRPr sz="2400" dirty="0">
              <a:latin typeface="Arial" panose="020B0604020202020204" pitchFamily="34" charset="0"/>
              <a:cs typeface="Arial" panose="020B0604020202020204" pitchFamily="34" charset="0"/>
            </a:endParaRPr>
          </a:p>
        </p:txBody>
      </p:sp>
      <p:sp>
        <p:nvSpPr>
          <p:cNvPr id="134" name="Google Shape;134;p18"/>
          <p:cNvSpPr txBox="1">
            <a:spLocks noGrp="1"/>
          </p:cNvSpPr>
          <p:nvPr>
            <p:ph type="title"/>
          </p:nvPr>
        </p:nvSpPr>
        <p:spPr>
          <a:xfrm>
            <a:off x="1273314" y="766253"/>
            <a:ext cx="9373171" cy="1013519"/>
          </a:xfrm>
          <a:prstGeom prst="rect">
            <a:avLst/>
          </a:prstGeom>
        </p:spPr>
        <p:txBody>
          <a:bodyPr spcFirstLastPara="1" wrap="square" lIns="121900" tIns="121900" rIns="121900" bIns="121900" anchor="b" anchorCtr="0">
            <a:noAutofit/>
          </a:bodyPr>
          <a:lstStyle/>
          <a:p>
            <a:r>
              <a:rPr lang="es-ES_tradnl" dirty="0"/>
              <a:t>Funcionamiento</a:t>
            </a:r>
            <a:r>
              <a:rPr lang="en" dirty="0"/>
              <a:t>:</a:t>
            </a:r>
            <a:endParaRPr dirty="0"/>
          </a:p>
        </p:txBody>
      </p:sp>
      <p:sp>
        <p:nvSpPr>
          <p:cNvPr id="135" name="Google Shape;135;p18"/>
          <p:cNvSpPr txBox="1">
            <a:spLocks noGrp="1"/>
          </p:cNvSpPr>
          <p:nvPr>
            <p:ph type="body" idx="2"/>
          </p:nvPr>
        </p:nvSpPr>
        <p:spPr>
          <a:xfrm>
            <a:off x="6232335" y="2066833"/>
            <a:ext cx="4528400" cy="3554800"/>
          </a:xfrm>
          <a:prstGeom prst="rect">
            <a:avLst/>
          </a:prstGeom>
        </p:spPr>
        <p:txBody>
          <a:bodyPr spcFirstLastPara="1" wrap="square" lIns="121900" tIns="121900" rIns="121900" bIns="121900" anchor="t" anchorCtr="0">
            <a:noAutofit/>
          </a:bodyPr>
          <a:lstStyle/>
          <a:p>
            <a:pPr marL="0" indent="0" algn="just">
              <a:buNone/>
            </a:pPr>
            <a:r>
              <a:rPr lang="es-ES" sz="2400" dirty="0">
                <a:latin typeface="Arial" panose="020B0604020202020204" pitchFamily="34" charset="0"/>
                <a:cs typeface="Arial" panose="020B0604020202020204" pitchFamily="34" charset="0"/>
              </a:rPr>
              <a:t>En el caso de que la encuentre debe realizar lo que esta instrucción indica, y así sucesivamente hasta que se de el momento en el que la MT se detenga (en el caso de que lo haga).</a:t>
            </a:r>
            <a:endParaRPr sz="2400" dirty="0">
              <a:latin typeface="Arial" panose="020B0604020202020204" pitchFamily="34" charset="0"/>
              <a:cs typeface="Arial" panose="020B0604020202020204" pitchFamily="34" charset="0"/>
            </a:endParaRPr>
          </a:p>
        </p:txBody>
      </p:sp>
      <p:sp>
        <p:nvSpPr>
          <p:cNvPr id="136" name="Google Shape;136;p18"/>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185075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608"/>
        </a:solidFill>
        <a:effectLst/>
      </p:bgPr>
    </p:bg>
    <p:spTree>
      <p:nvGrpSpPr>
        <p:cNvPr id="1" name="Shape 204"/>
        <p:cNvGrpSpPr/>
        <p:nvPr/>
      </p:nvGrpSpPr>
      <p:grpSpPr>
        <a:xfrm>
          <a:off x="0" y="0"/>
          <a:ext cx="0" cy="0"/>
          <a:chOff x="0" y="0"/>
          <a:chExt cx="0" cy="0"/>
        </a:xfrm>
      </p:grpSpPr>
      <p:sp>
        <p:nvSpPr>
          <p:cNvPr id="211" name="Google Shape;211;p2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8</a:t>
            </a:fld>
            <a:endParaRPr dirty="0"/>
          </a:p>
        </p:txBody>
      </p:sp>
      <p:sp>
        <p:nvSpPr>
          <p:cNvPr id="2" name="CuadroTexto 1">
            <a:extLst>
              <a:ext uri="{FF2B5EF4-FFF2-40B4-BE49-F238E27FC236}">
                <a16:creationId xmlns:a16="http://schemas.microsoft.com/office/drawing/2014/main" id="{1AD2B265-D002-B049-80DF-676B495F1595}"/>
              </a:ext>
            </a:extLst>
          </p:cNvPr>
          <p:cNvSpPr txBox="1"/>
          <p:nvPr/>
        </p:nvSpPr>
        <p:spPr>
          <a:xfrm>
            <a:off x="9717437" y="2169763"/>
            <a:ext cx="184731" cy="369332"/>
          </a:xfrm>
          <a:prstGeom prst="rect">
            <a:avLst/>
          </a:prstGeom>
          <a:noFill/>
        </p:spPr>
        <p:txBody>
          <a:bodyPr wrap="none" rtlCol="0">
            <a:spAutoFit/>
          </a:bodyPr>
          <a:lstStyle/>
          <a:p>
            <a:endParaRPr lang="es-MX" dirty="0"/>
          </a:p>
        </p:txBody>
      </p:sp>
      <p:pic>
        <p:nvPicPr>
          <p:cNvPr id="4" name="Imagen 3">
            <a:extLst>
              <a:ext uri="{FF2B5EF4-FFF2-40B4-BE49-F238E27FC236}">
                <a16:creationId xmlns:a16="http://schemas.microsoft.com/office/drawing/2014/main" id="{1BC1610E-B3E2-1B44-B14B-B54E918DDD6C}"/>
              </a:ext>
            </a:extLst>
          </p:cNvPr>
          <p:cNvPicPr>
            <a:picLocks noChangeAspect="1"/>
          </p:cNvPicPr>
          <p:nvPr/>
        </p:nvPicPr>
        <p:blipFill>
          <a:blip r:embed="rId3"/>
          <a:stretch>
            <a:fillRect/>
          </a:stretch>
        </p:blipFill>
        <p:spPr>
          <a:xfrm>
            <a:off x="611545" y="1580934"/>
            <a:ext cx="11163300" cy="2758591"/>
          </a:xfrm>
          <a:prstGeom prst="rect">
            <a:avLst/>
          </a:prstGeom>
        </p:spPr>
      </p:pic>
    </p:spTree>
    <p:extLst>
      <p:ext uri="{BB962C8B-B14F-4D97-AF65-F5344CB8AC3E}">
        <p14:creationId xmlns:p14="http://schemas.microsoft.com/office/powerpoint/2010/main" val="106573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Shape 204"/>
        <p:cNvGrpSpPr/>
        <p:nvPr/>
      </p:nvGrpSpPr>
      <p:grpSpPr>
        <a:xfrm>
          <a:off x="0" y="0"/>
          <a:ext cx="0" cy="0"/>
          <a:chOff x="0" y="0"/>
          <a:chExt cx="0" cy="0"/>
        </a:xfrm>
      </p:grpSpPr>
      <p:sp>
        <p:nvSpPr>
          <p:cNvPr id="211" name="Google Shape;211;p2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9</a:t>
            </a:fld>
            <a:endParaRPr dirty="0"/>
          </a:p>
        </p:txBody>
      </p:sp>
      <p:sp>
        <p:nvSpPr>
          <p:cNvPr id="2" name="CuadroTexto 1">
            <a:extLst>
              <a:ext uri="{FF2B5EF4-FFF2-40B4-BE49-F238E27FC236}">
                <a16:creationId xmlns:a16="http://schemas.microsoft.com/office/drawing/2014/main" id="{1AD2B265-D002-B049-80DF-676B495F1595}"/>
              </a:ext>
            </a:extLst>
          </p:cNvPr>
          <p:cNvSpPr txBox="1"/>
          <p:nvPr/>
        </p:nvSpPr>
        <p:spPr>
          <a:xfrm>
            <a:off x="9717437" y="2169763"/>
            <a:ext cx="184731" cy="369332"/>
          </a:xfrm>
          <a:prstGeom prst="rect">
            <a:avLst/>
          </a:prstGeom>
          <a:noFill/>
        </p:spPr>
        <p:txBody>
          <a:bodyPr wrap="none" rtlCol="0">
            <a:spAutoFit/>
          </a:bodyPr>
          <a:lstStyle/>
          <a:p>
            <a:endParaRPr lang="es-MX" dirty="0"/>
          </a:p>
        </p:txBody>
      </p:sp>
      <p:sp>
        <p:nvSpPr>
          <p:cNvPr id="3" name="CuadroTexto 2">
            <a:extLst>
              <a:ext uri="{FF2B5EF4-FFF2-40B4-BE49-F238E27FC236}">
                <a16:creationId xmlns:a16="http://schemas.microsoft.com/office/drawing/2014/main" id="{65E75712-E493-6649-88BC-85E13F386A21}"/>
              </a:ext>
            </a:extLst>
          </p:cNvPr>
          <p:cNvSpPr txBox="1"/>
          <p:nvPr/>
        </p:nvSpPr>
        <p:spPr>
          <a:xfrm>
            <a:off x="1007389" y="511444"/>
            <a:ext cx="9113004" cy="1384995"/>
          </a:xfrm>
          <a:prstGeom prst="rect">
            <a:avLst/>
          </a:prstGeom>
          <a:noFill/>
        </p:spPr>
        <p:txBody>
          <a:bodyPr wrap="square" rtlCol="0">
            <a:spAutoFit/>
          </a:bodyPr>
          <a:lstStyle/>
          <a:p>
            <a:pPr algn="just"/>
            <a:r>
              <a:rPr lang="es-MX" sz="2800" dirty="0">
                <a:latin typeface="Arial" panose="020B0604020202020204" pitchFamily="34" charset="0"/>
                <a:cs typeface="Arial" panose="020B0604020202020204" pitchFamily="34" charset="0"/>
              </a:rPr>
              <a:t>Antes de inciar el funcionamiento de la MUT se debe asegurar que la entrada se encuentre distribuidad de la siguiente manera:</a:t>
            </a:r>
          </a:p>
        </p:txBody>
      </p:sp>
      <p:pic>
        <p:nvPicPr>
          <p:cNvPr id="6" name="Imagen 5">
            <a:extLst>
              <a:ext uri="{FF2B5EF4-FFF2-40B4-BE49-F238E27FC236}">
                <a16:creationId xmlns:a16="http://schemas.microsoft.com/office/drawing/2014/main" id="{4D36554A-405F-CD4B-B818-6272A64471BA}"/>
              </a:ext>
            </a:extLst>
          </p:cNvPr>
          <p:cNvPicPr>
            <a:picLocks noChangeAspect="1"/>
          </p:cNvPicPr>
          <p:nvPr/>
        </p:nvPicPr>
        <p:blipFill>
          <a:blip r:embed="rId3"/>
          <a:stretch>
            <a:fillRect/>
          </a:stretch>
        </p:blipFill>
        <p:spPr>
          <a:xfrm>
            <a:off x="540250" y="2539095"/>
            <a:ext cx="11327585" cy="922673"/>
          </a:xfrm>
          <a:prstGeom prst="rect">
            <a:avLst/>
          </a:prstGeom>
        </p:spPr>
      </p:pic>
      <p:sp>
        <p:nvSpPr>
          <p:cNvPr id="7" name="CuadroTexto 6">
            <a:extLst>
              <a:ext uri="{FF2B5EF4-FFF2-40B4-BE49-F238E27FC236}">
                <a16:creationId xmlns:a16="http://schemas.microsoft.com/office/drawing/2014/main" id="{F0F68463-986B-DD4F-87CE-09526E9CA1BD}"/>
              </a:ext>
            </a:extLst>
          </p:cNvPr>
          <p:cNvSpPr txBox="1"/>
          <p:nvPr/>
        </p:nvSpPr>
        <p:spPr>
          <a:xfrm>
            <a:off x="1121690" y="3735092"/>
            <a:ext cx="10455544" cy="2677656"/>
          </a:xfrm>
          <a:prstGeom prst="rect">
            <a:avLst/>
          </a:prstGeom>
          <a:noFill/>
        </p:spPr>
        <p:txBody>
          <a:bodyPr wrap="square" rtlCol="0">
            <a:spAutoFit/>
          </a:bodyPr>
          <a:lstStyle/>
          <a:p>
            <a:pPr algn="just"/>
            <a:r>
              <a:rPr lang="es-MX" sz="2800" dirty="0">
                <a:latin typeface="Arial" panose="020B0604020202020204" pitchFamily="34" charset="0"/>
                <a:cs typeface="Arial" panose="020B0604020202020204" pitchFamily="34" charset="0"/>
              </a:rPr>
              <a:t>Una de las consideraciones más importantes que se deben tener es ejar suficientes espacios tales que no lleguen a dañar la parte que define el MT </a:t>
            </a:r>
          </a:p>
          <a:p>
            <a:endParaRPr lang="es-MX" sz="2800" dirty="0">
              <a:latin typeface="Arial" panose="020B0604020202020204" pitchFamily="34" charset="0"/>
              <a:cs typeface="Arial" panose="020B0604020202020204" pitchFamily="34" charset="0"/>
            </a:endParaRPr>
          </a:p>
          <a:p>
            <a:endParaRPr lang="es-MX" sz="2800" dirty="0">
              <a:latin typeface="Arial" panose="020B0604020202020204" pitchFamily="34" charset="0"/>
              <a:cs typeface="Arial" panose="020B0604020202020204" pitchFamily="34" charset="0"/>
            </a:endParaRPr>
          </a:p>
          <a:p>
            <a:endParaRPr lang="es-MX" sz="2800"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FE8F4839-06A4-1C4D-BB5A-F49C88554178}"/>
              </a:ext>
            </a:extLst>
          </p:cNvPr>
          <p:cNvSpPr txBox="1"/>
          <p:nvPr/>
        </p:nvSpPr>
        <p:spPr>
          <a:xfrm>
            <a:off x="5966847" y="4680488"/>
            <a:ext cx="5442198" cy="200558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s-MX" dirty="0"/>
          </a:p>
        </p:txBody>
      </p:sp>
      <p:sp>
        <p:nvSpPr>
          <p:cNvPr id="8" name="CuadroTexto 7">
            <a:extLst>
              <a:ext uri="{FF2B5EF4-FFF2-40B4-BE49-F238E27FC236}">
                <a16:creationId xmlns:a16="http://schemas.microsoft.com/office/drawing/2014/main" id="{214392B7-E9E2-1643-8501-1EDEC4B865E0}"/>
              </a:ext>
            </a:extLst>
          </p:cNvPr>
          <p:cNvSpPr txBox="1"/>
          <p:nvPr/>
        </p:nvSpPr>
        <p:spPr>
          <a:xfrm>
            <a:off x="6090834" y="5083115"/>
            <a:ext cx="5318211" cy="1200329"/>
          </a:xfrm>
          <a:prstGeom prst="rect">
            <a:avLst/>
          </a:prstGeom>
          <a:noFill/>
        </p:spPr>
        <p:txBody>
          <a:bodyPr wrap="square" rtlCol="0">
            <a:spAutoFit/>
          </a:bodyPr>
          <a:lstStyle/>
          <a:p>
            <a:pPr algn="ctr"/>
            <a:r>
              <a:rPr lang="es-MX" sz="2400" dirty="0"/>
              <a:t>Video que te podria interesar:</a:t>
            </a:r>
          </a:p>
          <a:p>
            <a:pPr algn="ctr"/>
            <a:endParaRPr lang="es-MX" sz="2400" dirty="0"/>
          </a:p>
          <a:p>
            <a:pPr algn="ctr"/>
            <a:r>
              <a:rPr lang="es-MX" sz="2400" dirty="0"/>
              <a:t>http://www.aturingmachine.com</a:t>
            </a:r>
          </a:p>
        </p:txBody>
      </p:sp>
    </p:spTree>
    <p:extLst>
      <p:ext uri="{BB962C8B-B14F-4D97-AF65-F5344CB8AC3E}">
        <p14:creationId xmlns:p14="http://schemas.microsoft.com/office/powerpoint/2010/main" val="3473874374"/>
      </p:ext>
    </p:extLst>
  </p:cSld>
  <p:clrMapOvr>
    <a:masterClrMapping/>
  </p:clrMapOvr>
</p:sld>
</file>

<file path=ppt/theme/theme1.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{70D374A1-256C-6B45-85CD-C3FF0ABF09FD}tf10001069</Template>
  <TotalTime>366</TotalTime>
  <Words>483</Words>
  <Application>Microsoft Office PowerPoint</Application>
  <PresentationFormat>Panorámica</PresentationFormat>
  <Paragraphs>56</Paragraphs>
  <Slides>13</Slides>
  <Notes>12</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13</vt:i4>
      </vt:variant>
    </vt:vector>
  </HeadingPairs>
  <TitlesOfParts>
    <vt:vector size="21" baseType="lpstr">
      <vt:lpstr>Arial</vt:lpstr>
      <vt:lpstr>Bangers</vt:lpstr>
      <vt:lpstr>Calibri</vt:lpstr>
      <vt:lpstr>Sniglet</vt:lpstr>
      <vt:lpstr>Trebuchet MS</vt:lpstr>
      <vt:lpstr>Wingdings 3</vt:lpstr>
      <vt:lpstr>Jachimo template</vt:lpstr>
      <vt:lpstr>Faceta</vt:lpstr>
      <vt:lpstr>Instituto Politécnico Nacional </vt:lpstr>
      <vt:lpstr>Maquina Universal de Turing</vt:lpstr>
      <vt:lpstr>Definición:</vt:lpstr>
      <vt:lpstr>Curiosidad:</vt:lpstr>
      <vt:lpstr>Pero…. ¿Comó sabemos que se una máquina de turing?</vt:lpstr>
      <vt:lpstr>Presentación de PowerPoint</vt:lpstr>
      <vt:lpstr>Funcionamiento:</vt:lpstr>
      <vt:lpstr>Presentación de PowerPoint</vt:lpstr>
      <vt:lpstr>Presentación de PowerPoint</vt:lpstr>
      <vt:lpstr>Presentación de PowerPoint</vt:lpstr>
      <vt:lpstr>Teoría Computacional </vt:lpstr>
      <vt:lpstr>Gracias por su atención </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Politecnico Nacional</dc:title>
  <dc:creator>Oscar Gerardo Trejo Rivera</dc:creator>
  <cp:lastModifiedBy>Toño Rojas Alvarado</cp:lastModifiedBy>
  <cp:revision>28</cp:revision>
  <dcterms:created xsi:type="dcterms:W3CDTF">2018-11-25T17:44:21Z</dcterms:created>
  <dcterms:modified xsi:type="dcterms:W3CDTF">2018-11-26T18:11:34Z</dcterms:modified>
</cp:coreProperties>
</file>