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6" d="100"/>
          <a:sy n="46" d="100"/>
        </p:scale>
        <p:origin x="78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7C0DC-29D8-41DB-8B7A-4A90F942A34B}" type="datetimeFigureOut">
              <a:rPr lang="es-MX" smtClean="0"/>
              <a:t>25/11/2018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ADFA6-0CBE-4151-8CF5-84593923CFE0}" type="slidenum">
              <a:rPr lang="es-MX" smtClean="0"/>
              <a:t>‹Nº›</a:t>
            </a:fld>
            <a:endParaRPr lang="es-MX"/>
          </a:p>
        </p:txBody>
      </p:sp>
    </p:spTree>
    <p:extLst>
      <p:ext uri="{BB962C8B-B14F-4D97-AF65-F5344CB8AC3E}">
        <p14:creationId xmlns:p14="http://schemas.microsoft.com/office/powerpoint/2010/main" val="402695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A16768C-1EEA-4353-85BD-632DF20774D6}" type="datetimeFigureOut">
              <a:rPr lang="es-MX" smtClean="0"/>
              <a:t>25/11/2018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255346" y="2750337"/>
            <a:ext cx="1171888" cy="1356442"/>
          </a:xfrm>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34993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A16768C-1EEA-4353-85BD-632DF20774D6}" type="datetimeFigureOut">
              <a:rPr lang="es-MX" smtClean="0"/>
              <a:t>25/11/2018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309"/>
            <a:ext cx="1154151" cy="1090789"/>
          </a:xfrm>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66006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A16768C-1EEA-4353-85BD-632DF20774D6}" type="datetimeFigureOut">
              <a:rPr lang="es-MX" smtClean="0"/>
              <a:t>25/11/2018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615"/>
            <a:ext cx="1154151" cy="1090789"/>
          </a:xfrm>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734463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A16768C-1EEA-4353-85BD-632DF20774D6}" type="datetimeFigureOut">
              <a:rPr lang="es-MX" smtClean="0"/>
              <a:t>25/11/2018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2F376BA2-39AF-4EBC-96C1-83A94313DB10}" type="slidenum">
              <a:rPr lang="es-MX" smtClean="0"/>
              <a:t>‹Nº›</a:t>
            </a:fld>
            <a:endParaRPr lang="es-MX"/>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19420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A16768C-1EEA-4353-85BD-632DF20774D6}" type="datetimeFigureOut">
              <a:rPr lang="es-MX" smtClean="0"/>
              <a:t>25/11/2018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530030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A16768C-1EEA-4353-85BD-632DF20774D6}" type="datetimeFigureOut">
              <a:rPr lang="es-MX" smtClean="0"/>
              <a:t>25/11/2018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31927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A16768C-1EEA-4353-85BD-632DF20774D6}" type="datetimeFigureOut">
              <a:rPr lang="es-MX" smtClean="0"/>
              <a:t>25/11/2018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92915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16768C-1EEA-4353-85BD-632DF20774D6}" type="datetimeFigureOut">
              <a:rPr lang="es-MX" smtClean="0"/>
              <a:t>25/11/2018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366229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A16768C-1EEA-4353-85BD-632DF20774D6}" type="datetimeFigureOut">
              <a:rPr lang="es-MX" smtClean="0"/>
              <a:t>25/11/2018</a:t>
            </a:fld>
            <a:endParaRPr lang="es-MX"/>
          </a:p>
        </p:txBody>
      </p:sp>
      <p:sp>
        <p:nvSpPr>
          <p:cNvPr id="5" name="Footer Placeholder 4"/>
          <p:cNvSpPr>
            <a:spLocks noGrp="1"/>
          </p:cNvSpPr>
          <p:nvPr>
            <p:ph type="ftr" sz="quarter" idx="11"/>
          </p:nvPr>
        </p:nvSpPr>
        <p:spPr>
          <a:xfrm>
            <a:off x="680321" y="5936188"/>
            <a:ext cx="6126805" cy="365125"/>
          </a:xfrm>
        </p:spPr>
        <p:txBody>
          <a:bodyPr/>
          <a:lstStyle/>
          <a:p>
            <a:endParaRPr lang="es-MX"/>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F376BA2-39AF-4EBC-96C1-83A94313DB10}" type="slidenum">
              <a:rPr lang="es-MX" smtClean="0"/>
              <a:t>‹Nº›</a:t>
            </a:fld>
            <a:endParaRPr lang="es-MX"/>
          </a:p>
        </p:txBody>
      </p:sp>
    </p:spTree>
    <p:extLst>
      <p:ext uri="{BB962C8B-B14F-4D97-AF65-F5344CB8AC3E}">
        <p14:creationId xmlns:p14="http://schemas.microsoft.com/office/powerpoint/2010/main" val="409674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16768C-1EEA-4353-85BD-632DF20774D6}" type="datetimeFigureOut">
              <a:rPr lang="es-MX" smtClean="0"/>
              <a:t>25/11/2018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15711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A16768C-1EEA-4353-85BD-632DF20774D6}" type="datetimeFigureOut">
              <a:rPr lang="es-MX" smtClean="0"/>
              <a:t>25/11/2018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729455" y="2869895"/>
            <a:ext cx="1154151" cy="1090789"/>
          </a:xfrm>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47306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A16768C-1EEA-4353-85BD-632DF20774D6}" type="datetimeFigureOut">
              <a:rPr lang="es-MX" smtClean="0"/>
              <a:t>25/11/2018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13085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A16768C-1EEA-4353-85BD-632DF20774D6}" type="datetimeFigureOut">
              <a:rPr lang="es-MX" smtClean="0"/>
              <a:t>25/11/2018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139604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A16768C-1EEA-4353-85BD-632DF20774D6}" type="datetimeFigureOut">
              <a:rPr lang="es-MX" smtClean="0"/>
              <a:t>25/11/2018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202044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A16768C-1EEA-4353-85BD-632DF20774D6}" type="datetimeFigureOut">
              <a:rPr lang="es-MX" smtClean="0"/>
              <a:t>25/11/2018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65833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A16768C-1EEA-4353-85BD-632DF20774D6}" type="datetimeFigureOut">
              <a:rPr lang="es-MX" smtClean="0"/>
              <a:t>25/11/2018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298953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A16768C-1EEA-4353-85BD-632DF20774D6}" type="datetimeFigureOut">
              <a:rPr lang="es-MX" smtClean="0"/>
              <a:t>25/11/2018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F376BA2-39AF-4EBC-96C1-83A94313DB10}" type="slidenum">
              <a:rPr lang="es-MX" smtClean="0"/>
              <a:t>‹Nº›</a:t>
            </a:fld>
            <a:endParaRPr lang="es-MX"/>
          </a:p>
        </p:txBody>
      </p:sp>
    </p:spTree>
    <p:extLst>
      <p:ext uri="{BB962C8B-B14F-4D97-AF65-F5344CB8AC3E}">
        <p14:creationId xmlns:p14="http://schemas.microsoft.com/office/powerpoint/2010/main" val="20049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16768C-1EEA-4353-85BD-632DF20774D6}" type="datetimeFigureOut">
              <a:rPr lang="es-MX" smtClean="0"/>
              <a:t>25/11/2018</a:t>
            </a:fld>
            <a:endParaRPr lang="es-MX"/>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F376BA2-39AF-4EBC-96C1-83A94313DB10}" type="slidenum">
              <a:rPr lang="es-MX" smtClean="0"/>
              <a:t>‹Nº›</a:t>
            </a:fld>
            <a:endParaRPr lang="es-MX"/>
          </a:p>
        </p:txBody>
      </p:sp>
    </p:spTree>
    <p:extLst>
      <p:ext uri="{BB962C8B-B14F-4D97-AF65-F5344CB8AC3E}">
        <p14:creationId xmlns:p14="http://schemas.microsoft.com/office/powerpoint/2010/main" val="30129767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Máquinas de Turing Universales</a:t>
            </a:r>
            <a:endParaRPr lang="es-MX" dirty="0"/>
          </a:p>
        </p:txBody>
      </p:sp>
      <p:sp>
        <p:nvSpPr>
          <p:cNvPr id="3" name="Subtítulo 2"/>
          <p:cNvSpPr>
            <a:spLocks noGrp="1"/>
          </p:cNvSpPr>
          <p:nvPr>
            <p:ph type="subTitle" idx="1"/>
          </p:nvPr>
        </p:nvSpPr>
        <p:spPr/>
        <p:txBody>
          <a:bodyPr>
            <a:normAutofit lnSpcReduction="10000"/>
          </a:bodyPr>
          <a:lstStyle/>
          <a:p>
            <a:r>
              <a:rPr lang="es-MX" dirty="0" smtClean="0"/>
              <a:t>Rojas Alvarado Luis Enrique</a:t>
            </a:r>
          </a:p>
          <a:p>
            <a:r>
              <a:rPr lang="es-MX" dirty="0" smtClean="0"/>
              <a:t>Rodríguez Hernández Aldo</a:t>
            </a:r>
          </a:p>
          <a:p>
            <a:r>
              <a:rPr lang="es-MX" dirty="0" smtClean="0"/>
              <a:t>Trejo Rivera Oscar</a:t>
            </a:r>
            <a:endParaRPr lang="es-MX" dirty="0"/>
          </a:p>
        </p:txBody>
      </p:sp>
    </p:spTree>
    <p:extLst>
      <p:ext uri="{BB962C8B-B14F-4D97-AF65-F5344CB8AC3E}">
        <p14:creationId xmlns:p14="http://schemas.microsoft.com/office/powerpoint/2010/main" val="278794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a:t>
            </a:r>
            <a:endParaRPr lang="es-MX" dirty="0"/>
          </a:p>
        </p:txBody>
      </p:sp>
      <p:sp>
        <p:nvSpPr>
          <p:cNvPr id="3" name="Marcador de contenido 2"/>
          <p:cNvSpPr>
            <a:spLocks noGrp="1"/>
          </p:cNvSpPr>
          <p:nvPr>
            <p:ph idx="1"/>
          </p:nvPr>
        </p:nvSpPr>
        <p:spPr/>
        <p:txBody>
          <a:bodyPr/>
          <a:lstStyle/>
          <a:p>
            <a:r>
              <a:rPr lang="es-MX" b="1" dirty="0"/>
              <a:t>Definición</a:t>
            </a:r>
            <a:r>
              <a:rPr lang="es-MX" dirty="0"/>
              <a:t>: Una máquina U es </a:t>
            </a:r>
            <a:r>
              <a:rPr lang="es-MX" i="1" dirty="0"/>
              <a:t>universal</a:t>
            </a:r>
            <a:r>
              <a:rPr lang="es-MX" dirty="0"/>
              <a:t> si para cualquier máquina M y palabra </a:t>
            </a:r>
            <a:r>
              <a:rPr lang="es-MX" i="1" dirty="0"/>
              <a:t>x</a:t>
            </a:r>
            <a:r>
              <a:rPr lang="es-MX" dirty="0"/>
              <a:t> ∈ {0, 1}</a:t>
            </a:r>
            <a:r>
              <a:rPr lang="es-MX" baseline="30000" dirty="0"/>
              <a:t>*</a:t>
            </a:r>
            <a:r>
              <a:rPr lang="es-MX" dirty="0"/>
              <a:t>, </a:t>
            </a:r>
            <a:r>
              <a:rPr lang="es-MX" i="1" dirty="0"/>
              <a:t>U</a:t>
            </a:r>
            <a:r>
              <a:rPr lang="es-MX" dirty="0"/>
              <a:t>( &lt; </a:t>
            </a:r>
            <a:r>
              <a:rPr lang="es-MX" i="1" dirty="0"/>
              <a:t>M</a:t>
            </a:r>
            <a:r>
              <a:rPr lang="es-MX" dirty="0"/>
              <a:t>, </a:t>
            </a:r>
            <a:r>
              <a:rPr lang="es-MX" i="1" dirty="0"/>
              <a:t>x</a:t>
            </a:r>
            <a:r>
              <a:rPr lang="es-MX" dirty="0"/>
              <a:t> &gt; ) = </a:t>
            </a:r>
            <a:r>
              <a:rPr lang="es-MX" i="1" dirty="0" smtClean="0"/>
              <a:t>M</a:t>
            </a:r>
            <a:r>
              <a:rPr lang="es-MX" dirty="0" smtClean="0"/>
              <a:t>(</a:t>
            </a:r>
            <a:r>
              <a:rPr lang="es-MX" i="1" dirty="0" smtClean="0"/>
              <a:t>x)</a:t>
            </a:r>
          </a:p>
          <a:p>
            <a:r>
              <a:rPr lang="es-MX" dirty="0"/>
              <a:t>E</a:t>
            </a:r>
            <a:r>
              <a:rPr lang="es-MX" dirty="0" smtClean="0"/>
              <a:t>s </a:t>
            </a:r>
            <a:r>
              <a:rPr lang="es-MX" dirty="0"/>
              <a:t>una máquina de Turing que puede simular una máquina de Turing arbitraria en la entrada arbitraria. La máquina universal esencialmente logra esto mediante la lectura de tanto la descripción de la máquina a ser simulada como también la entrada misma de su propia cinta. Alan Turing introdujo esta máquina en 1936-1937. </a:t>
            </a:r>
            <a:endParaRPr lang="es-MX" dirty="0"/>
          </a:p>
        </p:txBody>
      </p:sp>
    </p:spTree>
    <p:extLst>
      <p:ext uri="{BB962C8B-B14F-4D97-AF65-F5344CB8AC3E}">
        <p14:creationId xmlns:p14="http://schemas.microsoft.com/office/powerpoint/2010/main" val="157747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Curiosidad</a:t>
            </a:r>
            <a:endParaRPr lang="es-MX" dirty="0"/>
          </a:p>
        </p:txBody>
      </p:sp>
      <p:sp>
        <p:nvSpPr>
          <p:cNvPr id="3" name="Marcador de contenido 2"/>
          <p:cNvSpPr>
            <a:spLocks noGrp="1"/>
          </p:cNvSpPr>
          <p:nvPr>
            <p:ph idx="1"/>
          </p:nvPr>
        </p:nvSpPr>
        <p:spPr>
          <a:xfrm>
            <a:off x="680321" y="2066709"/>
            <a:ext cx="6676444" cy="4375654"/>
          </a:xfrm>
        </p:spPr>
        <p:txBody>
          <a:bodyPr/>
          <a:lstStyle/>
          <a:p>
            <a:pPr algn="just"/>
            <a:r>
              <a:rPr lang="es-MX" dirty="0"/>
              <a:t>Este modelo es considerado por </a:t>
            </a:r>
            <a:r>
              <a:rPr lang="es-MX" dirty="0" smtClean="0"/>
              <a:t>algunos </a:t>
            </a:r>
            <a:r>
              <a:rPr lang="es-MX" dirty="0"/>
              <a:t>el origen del computador de programa almacenado — usado por John von Neumann (1946) para el "instrumento de computación electrónica" que ahora lleva el nombre de von Neumann: la arquitectura de von Neumann. </a:t>
            </a:r>
            <a:r>
              <a:rPr lang="es-MX" dirty="0" smtClean="0"/>
              <a:t>Que curiosamente es </a:t>
            </a:r>
            <a:r>
              <a:rPr lang="es-MX" dirty="0"/>
              <a:t>también conocida como una </a:t>
            </a:r>
            <a:r>
              <a:rPr lang="es-MX" b="1" dirty="0"/>
              <a:t>máquina de computación universal</a:t>
            </a:r>
            <a:r>
              <a:rPr lang="es-MX" dirty="0"/>
              <a:t>, </a:t>
            </a:r>
            <a:r>
              <a:rPr lang="es-MX" b="1" dirty="0"/>
              <a:t>máquina universal</a:t>
            </a:r>
            <a:r>
              <a:rPr lang="es-MX" dirty="0"/>
              <a:t>.</a:t>
            </a:r>
            <a:endParaRPr lang="es-MX" dirty="0"/>
          </a:p>
        </p:txBody>
      </p:sp>
      <p:pic>
        <p:nvPicPr>
          <p:cNvPr id="1026" name="Picture 2" descr="https://upload.wikimedia.org/wikipedia/commons/thumb/5/50/Arquitecturaneumann.jpg/330px-Arquitecturaneuman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36" y="2331026"/>
            <a:ext cx="3777380" cy="334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02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FUNCIONAMIENTO</a:t>
            </a:r>
            <a:endParaRPr lang="es-MX" dirty="0"/>
          </a:p>
        </p:txBody>
      </p:sp>
      <p:sp>
        <p:nvSpPr>
          <p:cNvPr id="3" name="Marcador de contenido 2"/>
          <p:cNvSpPr>
            <a:spLocks noGrp="1"/>
          </p:cNvSpPr>
          <p:nvPr>
            <p:ph idx="1"/>
          </p:nvPr>
        </p:nvSpPr>
        <p:spPr/>
        <p:txBody>
          <a:bodyPr/>
          <a:lstStyle/>
          <a:p>
            <a:r>
              <a:rPr lang="es-MX" dirty="0"/>
              <a:t>El modelo consta de una relación de entrada y salida que la máquina calcula. La entrada se da en forma binaria en la cinta de la máquina, y la salida se compone de los contenidos de la cinta cuando la máquina se detiene</a:t>
            </a:r>
            <a:r>
              <a:rPr lang="es-MX" dirty="0" smtClean="0"/>
              <a:t>.</a:t>
            </a:r>
          </a:p>
          <a:p>
            <a:r>
              <a:rPr lang="es-MX" dirty="0"/>
              <a:t>Quien determina el contenido del cambio de cinta es una máquina de estados finitos en el interior de la máquina de Turing</a:t>
            </a:r>
            <a:r>
              <a:rPr lang="es-MX" dirty="0" smtClean="0"/>
              <a:t>.</a:t>
            </a:r>
          </a:p>
          <a:p>
            <a:r>
              <a:rPr lang="es-MX" dirty="0"/>
              <a:t>El autómata finito se determina por el número de estados que tiene, y las transiciones entre ellos.</a:t>
            </a:r>
            <a:endParaRPr lang="es-MX" dirty="0"/>
          </a:p>
        </p:txBody>
      </p:sp>
    </p:spTree>
    <p:extLst>
      <p:ext uri="{BB962C8B-B14F-4D97-AF65-F5344CB8AC3E}">
        <p14:creationId xmlns:p14="http://schemas.microsoft.com/office/powerpoint/2010/main" val="208732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943600" y="2183101"/>
            <a:ext cx="5801749" cy="263828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s-MX" dirty="0"/>
          </a:p>
        </p:txBody>
      </p:sp>
      <p:pic>
        <p:nvPicPr>
          <p:cNvPr id="3074" name="Picture 2" descr="Universal Turing mach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882" y="2183101"/>
            <a:ext cx="5999467" cy="278375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57200" y="2183101"/>
            <a:ext cx="4893827" cy="2862322"/>
          </a:xfrm>
          <a:prstGeom prst="rect">
            <a:avLst/>
          </a:prstGeom>
          <a:noFill/>
        </p:spPr>
        <p:txBody>
          <a:bodyPr wrap="square" rtlCol="0">
            <a:spAutoFit/>
          </a:bodyPr>
          <a:lstStyle/>
          <a:p>
            <a:r>
              <a:rPr lang="es-MX" dirty="0"/>
              <a:t> </a:t>
            </a:r>
            <a:r>
              <a:rPr lang="es-MX" dirty="0" smtClean="0"/>
              <a:t>La </a:t>
            </a:r>
            <a:r>
              <a:rPr lang="es-MX" dirty="0"/>
              <a:t>tabla de acción, de cualquier máquina de Turing, puede ser codificada en una cadena. Así, se puede construir una máquina de Turing que espera en su cinta una cadena describiendo la tabla de acción (de otra máquina de Turing), seguida de una cadena que describe la cinta de entrada (de la otra máquina), y luego computa la cinta que la máquina de Turing codificada habría computado. </a:t>
            </a:r>
          </a:p>
        </p:txBody>
      </p:sp>
    </p:spTree>
    <p:extLst>
      <p:ext uri="{BB962C8B-B14F-4D97-AF65-F5344CB8AC3E}">
        <p14:creationId xmlns:p14="http://schemas.microsoft.com/office/powerpoint/2010/main" val="286576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Teoría Computacional</a:t>
            </a:r>
            <a:endParaRPr lang="es-MX" dirty="0"/>
          </a:p>
        </p:txBody>
      </p:sp>
      <p:sp>
        <p:nvSpPr>
          <p:cNvPr id="3" name="Marcador de contenido 2"/>
          <p:cNvSpPr>
            <a:spLocks noGrp="1"/>
          </p:cNvSpPr>
          <p:nvPr>
            <p:ph idx="1"/>
          </p:nvPr>
        </p:nvSpPr>
        <p:spPr/>
        <p:txBody>
          <a:bodyPr/>
          <a:lstStyle/>
          <a:p>
            <a:r>
              <a:rPr lang="es-MX" dirty="0" smtClean="0"/>
              <a:t>La tabla de acción nos dejan dudas sobre el funcionamiento de las otra máquinas de Turing.</a:t>
            </a:r>
            <a:r>
              <a:rPr lang="es-MX" dirty="0"/>
              <a:t> Sin embargo, la mayoría de estas preguntas, son indecidibles, lo que significa que la función en cuestión no puede ser calculada mecánicamente</a:t>
            </a:r>
            <a:r>
              <a:rPr lang="es-MX" dirty="0" smtClean="0"/>
              <a:t>.</a:t>
            </a:r>
          </a:p>
          <a:p>
            <a:r>
              <a:rPr lang="es-MX" dirty="0"/>
              <a:t>U</a:t>
            </a:r>
            <a:r>
              <a:rPr lang="es-MX" dirty="0" smtClean="0"/>
              <a:t>na </a:t>
            </a:r>
            <a:r>
              <a:rPr lang="es-MX" dirty="0"/>
              <a:t>máquina universal de Turing sirve como un estándar contra el cual comparar sistemas computacionales, y un sistema que puede simular una máquina universal de Turing es llamado Turing completo.</a:t>
            </a:r>
            <a:endParaRPr lang="es-MX" dirty="0"/>
          </a:p>
        </p:txBody>
      </p:sp>
    </p:spTree>
    <p:extLst>
      <p:ext uri="{BB962C8B-B14F-4D97-AF65-F5344CB8AC3E}">
        <p14:creationId xmlns:p14="http://schemas.microsoft.com/office/powerpoint/2010/main" val="1283866758"/>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123</TotalTime>
  <Words>79</Words>
  <Application>Microsoft Office PowerPoint</Application>
  <PresentationFormat>Panorámica</PresentationFormat>
  <Paragraphs>17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Trebuchet MS</vt:lpstr>
      <vt:lpstr>Berlín</vt:lpstr>
      <vt:lpstr>Máquinas de Turing Universales</vt:lpstr>
      <vt:lpstr>¿Qué es?</vt:lpstr>
      <vt:lpstr>Curiosidad</vt:lpstr>
      <vt:lpstr>FUNCIONAMIENTO</vt:lpstr>
      <vt:lpstr>Presentación de PowerPoint</vt:lpstr>
      <vt:lpstr>Teoría Computacional</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Máquinas de Turing Universales</dc:title>
  <dc:creator>Toño Rojas Alvarado</dc:creator>
  <cp:lastModifiedBy>Toño Rojas Alvarado</cp:lastModifiedBy>
  <cp:revision>8</cp:revision>
  <dcterms:created xsi:type="dcterms:W3CDTF">2018-11-25T19:54:03Z</dcterms:created>
  <dcterms:modified xsi:type="dcterms:W3CDTF">2018-11-25T21:57:37Z</dcterms:modified>
</cp:coreProperties>
</file>