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58" r:id="rId5"/>
    <p:sldId id="260" r:id="rId6"/>
    <p:sldId id="267"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42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9242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86396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5961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1038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1377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76106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7497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8555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9322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659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980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8277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6892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53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2485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9591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359436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Dise%C3%B1o" TargetMode="External"/><Relationship Id="rId2" Type="http://schemas.openxmlformats.org/officeDocument/2006/relationships/hyperlink" Target="https://es.wikipedia.org/wiki/World_Wide_Web_Consorti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Programaci%C3%B3n_basada_en_prototipos" TargetMode="External"/><Relationship Id="rId13" Type="http://schemas.openxmlformats.org/officeDocument/2006/relationships/hyperlink" Target="https://es.wikipedia.org/wiki/P%C3%A1gina_web" TargetMode="External"/><Relationship Id="rId18" Type="http://schemas.openxmlformats.org/officeDocument/2006/relationships/hyperlink" Target="https://es.wikipedia.org/wiki/Widget" TargetMode="External"/><Relationship Id="rId3" Type="http://schemas.openxmlformats.org/officeDocument/2006/relationships/image" Target="../media/image6.png"/><Relationship Id="rId7" Type="http://schemas.openxmlformats.org/officeDocument/2006/relationships/hyperlink" Target="https://es.wikipedia.org/wiki/Programaci%C3%B3n_orientada_a_objetos" TargetMode="External"/><Relationship Id="rId12" Type="http://schemas.openxmlformats.org/officeDocument/2006/relationships/hyperlink" Target="https://es.wikipedia.org/wiki/Interfaz_de_usuario" TargetMode="External"/><Relationship Id="rId17" Type="http://schemas.openxmlformats.org/officeDocument/2006/relationships/hyperlink" Target="https://es.wikipedia.org/wiki/PDF" TargetMode="External"/><Relationship Id="rId2" Type="http://schemas.openxmlformats.org/officeDocument/2006/relationships/slideLayout" Target="../slideLayouts/slideLayout2.xml"/><Relationship Id="rId16" Type="http://schemas.openxmlformats.org/officeDocument/2006/relationships/hyperlink" Target="https://es.wikipedia.org/wiki/World_Wide_Web" TargetMode="External"/><Relationship Id="rId1" Type="http://schemas.openxmlformats.org/officeDocument/2006/relationships/vmlDrawing" Target="../drawings/vmlDrawing1.vml"/><Relationship Id="rId6" Type="http://schemas.openxmlformats.org/officeDocument/2006/relationships/hyperlink" Target="https://es.wikipedia.org/wiki/ECMAScript" TargetMode="External"/><Relationship Id="rId11" Type="http://schemas.openxmlformats.org/officeDocument/2006/relationships/hyperlink" Target="https://es.wikipedia.org/wiki/Navegador_web" TargetMode="External"/><Relationship Id="rId5" Type="http://schemas.openxmlformats.org/officeDocument/2006/relationships/hyperlink" Target="https://es.wikipedia.org/wiki/Int%C3%A9rprete_(inform%C3%A1tica)" TargetMode="External"/><Relationship Id="rId15" Type="http://schemas.openxmlformats.org/officeDocument/2006/relationships/hyperlink" Target="https://es.wikipedia.org/wiki/Aplicaci%C3%B3n_inform%C3%A1tica" TargetMode="External"/><Relationship Id="rId10" Type="http://schemas.openxmlformats.org/officeDocument/2006/relationships/hyperlink" Target="https://es.wikipedia.org/wiki/Lado_del_cliente" TargetMode="External"/><Relationship Id="rId4" Type="http://schemas.openxmlformats.org/officeDocument/2006/relationships/hyperlink" Target="https://es.wikipedia.org/wiki/Lenguaje_de_programaci%C3%B3n" TargetMode="External"/><Relationship Id="rId9" Type="http://schemas.openxmlformats.org/officeDocument/2006/relationships/hyperlink" Target="https://es.wikipedia.org/w/index.php?title=Programaci%C3%B3n_imperativa&amp;action=edit&amp;redlink=1" TargetMode="External"/><Relationship Id="rId14" Type="http://schemas.openxmlformats.org/officeDocument/2006/relationships/hyperlink" Target="https://es.wikipedia.org/wiki/Script_del_lado_del_servido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s.wikipedia.org/wiki/XML-based_User-interface_Language" TargetMode="External"/><Relationship Id="rId13" Type="http://schemas.openxmlformats.org/officeDocument/2006/relationships/hyperlink" Target="https://es.wikipedia.org/wiki/GUI" TargetMode="External"/><Relationship Id="rId3" Type="http://schemas.openxmlformats.org/officeDocument/2006/relationships/hyperlink" Target="https://es.wikipedia.org/wiki/Lenguaje_de_marcado" TargetMode="External"/><Relationship Id="rId7" Type="http://schemas.openxmlformats.org/officeDocument/2006/relationships/hyperlink" Target="https://es.wikipedia.org/wiki/Scalable_Vector_Graphics" TargetMode="External"/><Relationship Id="rId12" Type="http://schemas.openxmlformats.org/officeDocument/2006/relationships/hyperlink" Target="https://es.wikipedia.org/wiki/Aplicaci%C3%B3n_web" TargetMode="External"/><Relationship Id="rId2" Type="http://schemas.openxmlformats.org/officeDocument/2006/relationships/hyperlink" Target="https://es.wikipedia.org/wiki/Dise%C3%B1o_gr%C3%A1fico" TargetMode="External"/><Relationship Id="rId16"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hyperlink" Target="https://es.wikipedia.org/wiki/Extensible_Markup_Language" TargetMode="External"/><Relationship Id="rId11" Type="http://schemas.openxmlformats.org/officeDocument/2006/relationships/hyperlink" Target="https://es.wikipedia.org/wiki/Sitio_web" TargetMode="External"/><Relationship Id="rId5" Type="http://schemas.openxmlformats.org/officeDocument/2006/relationships/hyperlink" Target="https://es.wikipedia.org/wiki/XHTML" TargetMode="External"/><Relationship Id="rId15" Type="http://schemas.openxmlformats.org/officeDocument/2006/relationships/hyperlink" Target="https://es.wikipedia.org/wiki/Firefox" TargetMode="External"/><Relationship Id="rId10" Type="http://schemas.openxmlformats.org/officeDocument/2006/relationships/hyperlink" Target="https://es.wikipedia.org/wiki/JavaScript" TargetMode="External"/><Relationship Id="rId4" Type="http://schemas.openxmlformats.org/officeDocument/2006/relationships/hyperlink" Target="https://es.wikipedia.org/wiki/HTML" TargetMode="External"/><Relationship Id="rId9" Type="http://schemas.openxmlformats.org/officeDocument/2006/relationships/hyperlink" Target="https://es.wikipedia.org/wiki/RSS" TargetMode="External"/><Relationship Id="rId14" Type="http://schemas.openxmlformats.org/officeDocument/2006/relationships/hyperlink" Target="https://es.wikipedia.org/wiki/Smartphon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s.wikipedia.org/wiki/XHTML" TargetMode="External"/><Relationship Id="rId13" Type="http://schemas.openxmlformats.org/officeDocument/2006/relationships/hyperlink" Target="https://es.wikipedia.org/wiki/Imagen_digital" TargetMode="External"/><Relationship Id="rId3" Type="http://schemas.openxmlformats.org/officeDocument/2006/relationships/hyperlink" Target="https://es.wikipedia.org/wiki/Sonido" TargetMode="External"/><Relationship Id="rId7" Type="http://schemas.openxmlformats.org/officeDocument/2006/relationships/hyperlink" Target="https://es.wikipedia.org/wiki/HTML" TargetMode="External"/><Relationship Id="rId12" Type="http://schemas.openxmlformats.org/officeDocument/2006/relationships/hyperlink" Target="https://es.wikipedia.org/w/index.php?title=Script_del_lado_del_cliente&amp;action=edit&amp;redlink=1" TargetMode="External"/><Relationship Id="rId17" Type="http://schemas.openxmlformats.org/officeDocument/2006/relationships/hyperlink" Target="https://es.wikipedia.org/wiki/Protocolo_de_transferencia_de_hipertexto" TargetMode="External"/><Relationship Id="rId2" Type="http://schemas.openxmlformats.org/officeDocument/2006/relationships/hyperlink" Target="https://es.wikipedia.org/wiki/Documento" TargetMode="External"/><Relationship Id="rId16" Type="http://schemas.openxmlformats.org/officeDocument/2006/relationships/hyperlink" Target="https://es.wikipedia.org/wiki/Servidor" TargetMode="External"/><Relationship Id="rId1" Type="http://schemas.openxmlformats.org/officeDocument/2006/relationships/slideLayout" Target="../slideLayouts/slideLayout2.xml"/><Relationship Id="rId6" Type="http://schemas.openxmlformats.org/officeDocument/2006/relationships/hyperlink" Target="https://es.wikipedia.org/wiki/Navegador_web" TargetMode="External"/><Relationship Id="rId11" Type="http://schemas.openxmlformats.org/officeDocument/2006/relationships/hyperlink" Target="https://es.wikipedia.org/wiki/Hojas_de_estilo_en_cascada" TargetMode="External"/><Relationship Id="rId5" Type="http://schemas.openxmlformats.org/officeDocument/2006/relationships/hyperlink" Target="https://es.wikipedia.org/wiki/World_Wide_Web" TargetMode="External"/><Relationship Id="rId15" Type="http://schemas.openxmlformats.org/officeDocument/2006/relationships/hyperlink" Target="https://es.wikipedia.org/wiki/Intranet" TargetMode="External"/><Relationship Id="rId10" Type="http://schemas.openxmlformats.org/officeDocument/2006/relationships/hyperlink" Target="https://es.wikipedia.org/wiki/Hipertexto" TargetMode="External"/><Relationship Id="rId4" Type="http://schemas.openxmlformats.org/officeDocument/2006/relationships/hyperlink" Target="https://es.wikipedia.org/wiki/V%C3%ADdeo" TargetMode="External"/><Relationship Id="rId9" Type="http://schemas.openxmlformats.org/officeDocument/2006/relationships/hyperlink" Target="https://es.wikipedia.org/wiki/Hiperv%C3%ADnculo" TargetMode="External"/><Relationship Id="rId14" Type="http://schemas.openxmlformats.org/officeDocument/2006/relationships/hyperlink" Target="https://es.wikipedia.org/wiki/Servidor_we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7518" y="355599"/>
            <a:ext cx="11101388" cy="1676401"/>
          </a:xfrm>
        </p:spPr>
        <p:txBody>
          <a:bodyPr/>
          <a:lstStyle/>
          <a:p>
            <a:pPr algn="ctr"/>
            <a:r>
              <a:rPr lang="es-GT" b="1" dirty="0" smtClean="0"/>
              <a:t>Aplicaciones Hibridas y sitios Web</a:t>
            </a:r>
            <a:endParaRPr lang="es-GT" b="1" dirty="0"/>
          </a:p>
        </p:txBody>
      </p:sp>
      <p:sp>
        <p:nvSpPr>
          <p:cNvPr id="4" name="Rectángulo 3"/>
          <p:cNvSpPr/>
          <p:nvPr/>
        </p:nvSpPr>
        <p:spPr>
          <a:xfrm>
            <a:off x="2563812" y="2425700"/>
            <a:ext cx="6908800" cy="36195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294554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5274733"/>
            <a:ext cx="6630988" cy="1303868"/>
          </a:xfrm>
        </p:spPr>
        <p:txBody>
          <a:bodyPr/>
          <a:lstStyle/>
          <a:p>
            <a:r>
              <a:rPr lang="es-GT" b="1" dirty="0" smtClean="0"/>
              <a:t>Características y tipos de paginas</a:t>
            </a:r>
            <a:endParaRPr lang="es-GT" b="1" dirty="0"/>
          </a:p>
        </p:txBody>
      </p:sp>
      <p:sp>
        <p:nvSpPr>
          <p:cNvPr id="4" name="CuadroTexto 3"/>
          <p:cNvSpPr txBox="1"/>
          <p:nvPr/>
        </p:nvSpPr>
        <p:spPr>
          <a:xfrm>
            <a:off x="684212" y="190500"/>
            <a:ext cx="5562600" cy="5078313"/>
          </a:xfrm>
          <a:prstGeom prst="rect">
            <a:avLst/>
          </a:prstGeom>
          <a:noFill/>
        </p:spPr>
        <p:txBody>
          <a:bodyPr wrap="square" rtlCol="0">
            <a:spAutoFit/>
          </a:bodyPr>
          <a:lstStyle/>
          <a:p>
            <a:r>
              <a:rPr lang="es-GT" b="1" dirty="0">
                <a:solidFill>
                  <a:schemeClr val="bg1"/>
                </a:solidFill>
              </a:rPr>
              <a:t>Una página web está compuesta principalmente por información de un tema factible (solo texto y/o módulos multimedia) así como por hiperenlaces; además puede contener o asociar hoja de estilo, datos de estilo para especificar cómo debe visualizarse, y también aplicaciones embebidas para así permitir interacción.</a:t>
            </a:r>
          </a:p>
          <a:p>
            <a:r>
              <a:rPr lang="es-GT" b="1" dirty="0">
                <a:solidFill>
                  <a:schemeClr val="bg1"/>
                </a:solidFill>
              </a:rPr>
              <a:t>Las páginas web son escritas en un lenguaje de marcado que provee la capacidad de manejar e insertar hiperenlaces, generalmente HTML.</a:t>
            </a:r>
          </a:p>
          <a:p>
            <a:r>
              <a:rPr lang="es-GT" b="1" dirty="0">
                <a:solidFill>
                  <a:schemeClr val="bg1"/>
                </a:solidFill>
              </a:rPr>
              <a:t>Respecto a la estructura de las páginas web, algunos organismos, en especial el </a:t>
            </a:r>
            <a:r>
              <a:rPr lang="es-GT" b="1" dirty="0">
                <a:solidFill>
                  <a:schemeClr val="bg1"/>
                </a:solidFill>
                <a:hlinkClick r:id="rId2" tooltip="World Wide Web Consortium"/>
              </a:rPr>
              <a:t>World Wide Web Consortium</a:t>
            </a:r>
            <a:r>
              <a:rPr lang="es-GT" b="1" dirty="0">
                <a:solidFill>
                  <a:schemeClr val="bg1"/>
                </a:solidFill>
              </a:rPr>
              <a:t> (W3C), suelen establecer directivas con la intención de normalizar el </a:t>
            </a:r>
            <a:r>
              <a:rPr lang="es-GT" b="1" dirty="0">
                <a:solidFill>
                  <a:schemeClr val="bg1"/>
                </a:solidFill>
                <a:hlinkClick r:id="rId3" tooltip="Diseño"/>
              </a:rPr>
              <a:t>diseño</a:t>
            </a:r>
            <a:r>
              <a:rPr lang="es-GT" b="1" dirty="0">
                <a:solidFill>
                  <a:schemeClr val="bg1"/>
                </a:solidFill>
              </a:rPr>
              <a:t>, y para así facilitar y simplificar la visualización e interpretación del contenido.</a:t>
            </a:r>
          </a:p>
          <a:p>
            <a:endParaRPr lang="es-GT" dirty="0"/>
          </a:p>
        </p:txBody>
      </p:sp>
    </p:spTree>
    <p:extLst>
      <p:ext uri="{BB962C8B-B14F-4D97-AF65-F5344CB8AC3E}">
        <p14:creationId xmlns:p14="http://schemas.microsoft.com/office/powerpoint/2010/main" val="280159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100" y="3949700"/>
            <a:ext cx="8534400" cy="1625601"/>
          </a:xfrm>
        </p:spPr>
        <p:txBody>
          <a:bodyPr>
            <a:normAutofit fontScale="90000"/>
          </a:bodyPr>
          <a:lstStyle/>
          <a:p>
            <a:r>
              <a:rPr lang="es-GT" b="1" dirty="0"/>
              <a:t>APLICACIONES HÍBRIDAS: ¿QUÉ SON Y CÓMO USARLAS?</a:t>
            </a:r>
            <a:br>
              <a:rPr lang="es-GT" b="1" dirty="0"/>
            </a:br>
            <a:endParaRPr lang="es-GT" dirty="0"/>
          </a:p>
        </p:txBody>
      </p:sp>
      <p:sp>
        <p:nvSpPr>
          <p:cNvPr id="4" name="CuadroTexto 3"/>
          <p:cNvSpPr txBox="1"/>
          <p:nvPr/>
        </p:nvSpPr>
        <p:spPr>
          <a:xfrm>
            <a:off x="927100" y="647700"/>
            <a:ext cx="8940800" cy="2585323"/>
          </a:xfrm>
          <a:prstGeom prst="rect">
            <a:avLst/>
          </a:prstGeom>
          <a:noFill/>
        </p:spPr>
        <p:txBody>
          <a:bodyPr wrap="square" rtlCol="0">
            <a:spAutoFit/>
          </a:bodyPr>
          <a:lstStyle/>
          <a:p>
            <a:r>
              <a:rPr lang="es-GT" b="1" dirty="0">
                <a:solidFill>
                  <a:schemeClr val="bg1"/>
                </a:solidFill>
              </a:rPr>
              <a:t>Las aplicaciones híbridas son aplicaciones móviles diseñadas en un lenguaje de programación web ya sea HTML5, CSS o JavaScript, junto con un framework que permite adaptar la vista web a cualquier vista de un dispositivo móvil. En otras palabras, no son más que una aplicación construida para ser utilizada o implementada en distintos sistemas operativos móviles, tales como, iOS, Android o Windows Phone, evitándonos la tarea de crear una aplicación para cada sistema operativo. De esta manera, una aplicación híbrida puede ser adaptada a múltiples plataformas móviles sin crear nuevos códigos, pero ajustándose a algunos cambios operacionales para cada uno de ellos.</a:t>
            </a:r>
          </a:p>
        </p:txBody>
      </p:sp>
    </p:spTree>
    <p:extLst>
      <p:ext uri="{BB962C8B-B14F-4D97-AF65-F5344CB8AC3E}">
        <p14:creationId xmlns:p14="http://schemas.microsoft.com/office/powerpoint/2010/main" val="237547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2500" y="4165620"/>
            <a:ext cx="8534400" cy="1507067"/>
          </a:xfrm>
        </p:spPr>
        <p:txBody>
          <a:bodyPr>
            <a:normAutofit fontScale="90000"/>
          </a:bodyPr>
          <a:lstStyle/>
          <a:p>
            <a:r>
              <a:rPr lang="es-GT" b="1" dirty="0" smtClean="0"/>
              <a:t>¿Como se puede diferenciar una aplicación nativa de una hibrida?</a:t>
            </a:r>
            <a:endParaRPr lang="es-GT" b="1" dirty="0"/>
          </a:p>
        </p:txBody>
      </p:sp>
      <p:sp>
        <p:nvSpPr>
          <p:cNvPr id="4" name="CuadroTexto 3"/>
          <p:cNvSpPr txBox="1"/>
          <p:nvPr/>
        </p:nvSpPr>
        <p:spPr>
          <a:xfrm>
            <a:off x="952500" y="609600"/>
            <a:ext cx="8547100" cy="3416320"/>
          </a:xfrm>
          <a:prstGeom prst="rect">
            <a:avLst/>
          </a:prstGeom>
          <a:noFill/>
        </p:spPr>
        <p:txBody>
          <a:bodyPr wrap="square" rtlCol="0">
            <a:spAutoFit/>
          </a:bodyPr>
          <a:lstStyle/>
          <a:p>
            <a:r>
              <a:rPr lang="es-GT" dirty="0">
                <a:solidFill>
                  <a:schemeClr val="bg1"/>
                </a:solidFill>
              </a:rPr>
              <a:t>No obstante, en la mayoría de los casos es difícil diferenciar una aplicación nativa de una híbrida. Una de las formas de detectarlo, es comparando el diseño visual en varios dispositivos con sistemas operativos distintos; si notamos que visualmente el comportamiento y estructura es igual podríamos decir que es una App híbrida, pero si los elementos visuales están distribuidos en posiciones desiguales con características diferentes, se deduce que la App es nativa. Cabe aclarar que aunque lo expuesto anteriormente es una de las razones para diferenciarlas, es posible desarrollar aplicaciones nativas visualmente idénticas para distintos sistemas operativos.</a:t>
            </a:r>
          </a:p>
          <a:p>
            <a:r>
              <a:rPr lang="es-GT" dirty="0"/>
              <a:t/>
            </a:r>
            <a:br>
              <a:rPr lang="es-GT" dirty="0"/>
            </a:br>
            <a:endParaRPr lang="es-GT" dirty="0"/>
          </a:p>
        </p:txBody>
      </p:sp>
    </p:spTree>
    <p:extLst>
      <p:ext uri="{BB962C8B-B14F-4D97-AF65-F5344CB8AC3E}">
        <p14:creationId xmlns:p14="http://schemas.microsoft.com/office/powerpoint/2010/main" val="279553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3162" y="499532"/>
            <a:ext cx="10121900" cy="1507067"/>
          </a:xfrm>
        </p:spPr>
        <p:txBody>
          <a:bodyPr>
            <a:normAutofit/>
          </a:bodyPr>
          <a:lstStyle/>
          <a:p>
            <a:pPr algn="ctr"/>
            <a:r>
              <a:rPr lang="es-GT" b="1" dirty="0" smtClean="0"/>
              <a:t>Cuales son las Aplicaciones Hibridas</a:t>
            </a:r>
            <a:endParaRPr lang="es-GT" b="1" dirty="0"/>
          </a:p>
        </p:txBody>
      </p:sp>
      <p:sp>
        <p:nvSpPr>
          <p:cNvPr id="4" name="Rectángulo 3"/>
          <p:cNvSpPr/>
          <p:nvPr/>
        </p:nvSpPr>
        <p:spPr>
          <a:xfrm>
            <a:off x="2487612" y="2133600"/>
            <a:ext cx="7493000" cy="3581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333380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3138" y="4831517"/>
            <a:ext cx="3303588" cy="969434"/>
          </a:xfrm>
        </p:spPr>
        <p:txBody>
          <a:bodyPr/>
          <a:lstStyle/>
          <a:p>
            <a:r>
              <a:rPr lang="es-GT" b="1" dirty="0" smtClean="0"/>
              <a:t>Java Script</a:t>
            </a:r>
            <a:endParaRPr lang="es-GT" b="1" dirty="0"/>
          </a:p>
        </p:txBody>
      </p:sp>
      <p:sp>
        <p:nvSpPr>
          <p:cNvPr id="5" name="Rectángulo 4"/>
          <p:cNvSpPr/>
          <p:nvPr/>
        </p:nvSpPr>
        <p:spPr>
          <a:xfrm>
            <a:off x="8229600" y="1905000"/>
            <a:ext cx="3441700" cy="38862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0" name="CuadroTexto 9"/>
          <p:cNvSpPr txBox="1"/>
          <p:nvPr/>
        </p:nvSpPr>
        <p:spPr>
          <a:xfrm>
            <a:off x="973138" y="584200"/>
            <a:ext cx="6743700" cy="4247317"/>
          </a:xfrm>
          <a:prstGeom prst="rect">
            <a:avLst/>
          </a:prstGeom>
          <a:noFill/>
        </p:spPr>
        <p:txBody>
          <a:bodyPr wrap="square" rtlCol="0">
            <a:spAutoFit/>
          </a:bodyPr>
          <a:lstStyle/>
          <a:p>
            <a:r>
              <a:rPr lang="es-GT" b="1" dirty="0">
                <a:solidFill>
                  <a:schemeClr val="bg1"/>
                </a:solidFill>
              </a:rPr>
              <a:t>JavaScript (abreviado comúnmente JS) es un </a:t>
            </a:r>
            <a:r>
              <a:rPr lang="es-GT" b="1" dirty="0">
                <a:solidFill>
                  <a:schemeClr val="bg1"/>
                </a:solidFill>
                <a:hlinkClick r:id="rId4" tooltip="Lenguaje de programación"/>
              </a:rPr>
              <a:t>lenguaje de programación</a:t>
            </a:r>
            <a:r>
              <a:rPr lang="es-GT" b="1" dirty="0">
                <a:solidFill>
                  <a:schemeClr val="bg1"/>
                </a:solidFill>
              </a:rPr>
              <a:t> </a:t>
            </a:r>
            <a:r>
              <a:rPr lang="es-GT" b="1" dirty="0">
                <a:solidFill>
                  <a:schemeClr val="bg1"/>
                </a:solidFill>
                <a:hlinkClick r:id="rId5" tooltip="Intérprete (informática)"/>
              </a:rPr>
              <a:t>interpretado</a:t>
            </a:r>
            <a:r>
              <a:rPr lang="es-GT" b="1" dirty="0">
                <a:solidFill>
                  <a:schemeClr val="bg1"/>
                </a:solidFill>
              </a:rPr>
              <a:t>, dialecto del estándar </a:t>
            </a:r>
            <a:r>
              <a:rPr lang="es-GT" b="1" dirty="0">
                <a:solidFill>
                  <a:schemeClr val="bg1"/>
                </a:solidFill>
                <a:hlinkClick r:id="rId6" tooltip="ECMAScript"/>
              </a:rPr>
              <a:t>ECMAScript</a:t>
            </a:r>
            <a:r>
              <a:rPr lang="es-GT" b="1" dirty="0">
                <a:solidFill>
                  <a:schemeClr val="bg1"/>
                </a:solidFill>
              </a:rPr>
              <a:t>. Se define como </a:t>
            </a:r>
            <a:r>
              <a:rPr lang="es-GT" b="1" dirty="0">
                <a:solidFill>
                  <a:schemeClr val="bg1"/>
                </a:solidFill>
                <a:hlinkClick r:id="rId7" tooltip="Programación orientada a objetos"/>
              </a:rPr>
              <a:t>orientado a objetos</a:t>
            </a:r>
            <a:r>
              <a:rPr lang="es-GT" b="1" dirty="0" smtClean="0">
                <a:solidFill>
                  <a:schemeClr val="bg1"/>
                </a:solidFill>
              </a:rPr>
              <a:t>,​</a:t>
            </a:r>
            <a:r>
              <a:rPr lang="es-GT" b="1" dirty="0">
                <a:solidFill>
                  <a:schemeClr val="bg1"/>
                </a:solidFill>
              </a:rPr>
              <a:t> </a:t>
            </a:r>
            <a:r>
              <a:rPr lang="es-GT" b="1" dirty="0">
                <a:solidFill>
                  <a:schemeClr val="bg1"/>
                </a:solidFill>
                <a:hlinkClick r:id="rId8" tooltip="Programación basada en prototipos"/>
              </a:rPr>
              <a:t>basado en prototipos</a:t>
            </a:r>
            <a:r>
              <a:rPr lang="es-GT" b="1" dirty="0">
                <a:solidFill>
                  <a:schemeClr val="bg1"/>
                </a:solidFill>
              </a:rPr>
              <a:t>, </a:t>
            </a:r>
            <a:r>
              <a:rPr lang="es-GT" b="1" dirty="0">
                <a:solidFill>
                  <a:schemeClr val="bg1"/>
                </a:solidFill>
                <a:hlinkClick r:id="rId9" tooltip="Programación imperativa (aún no redactado)"/>
              </a:rPr>
              <a:t>imperativo</a:t>
            </a:r>
            <a:r>
              <a:rPr lang="es-GT" b="1" dirty="0">
                <a:solidFill>
                  <a:schemeClr val="bg1"/>
                </a:solidFill>
              </a:rPr>
              <a:t>, débilmente tipado y dinámico.</a:t>
            </a:r>
          </a:p>
          <a:p>
            <a:r>
              <a:rPr lang="es-GT" b="1" dirty="0">
                <a:solidFill>
                  <a:schemeClr val="bg1"/>
                </a:solidFill>
              </a:rPr>
              <a:t>Se utiliza principalmente en su forma del </a:t>
            </a:r>
            <a:r>
              <a:rPr lang="es-GT" b="1" dirty="0">
                <a:solidFill>
                  <a:schemeClr val="bg1"/>
                </a:solidFill>
                <a:hlinkClick r:id="rId10" tooltip="Lado del cliente"/>
              </a:rPr>
              <a:t>lado del cliente (</a:t>
            </a:r>
            <a:r>
              <a:rPr lang="es-GT" b="1" i="1" dirty="0">
                <a:solidFill>
                  <a:schemeClr val="bg1"/>
                </a:solidFill>
                <a:hlinkClick r:id="rId10" tooltip="Lado del cliente"/>
              </a:rPr>
              <a:t>client-side</a:t>
            </a:r>
            <a:r>
              <a:rPr lang="es-GT" b="1" dirty="0">
                <a:solidFill>
                  <a:schemeClr val="bg1"/>
                </a:solidFill>
                <a:hlinkClick r:id="rId10" tooltip="Lado del cliente"/>
              </a:rPr>
              <a:t>)</a:t>
            </a:r>
            <a:r>
              <a:rPr lang="es-GT" b="1" dirty="0">
                <a:solidFill>
                  <a:schemeClr val="bg1"/>
                </a:solidFill>
              </a:rPr>
              <a:t>, implementado como parte de un </a:t>
            </a:r>
            <a:r>
              <a:rPr lang="es-GT" b="1" dirty="0">
                <a:solidFill>
                  <a:schemeClr val="bg1"/>
                </a:solidFill>
                <a:hlinkClick r:id="rId11" tooltip="Navegador web"/>
              </a:rPr>
              <a:t>navegador web</a:t>
            </a:r>
            <a:r>
              <a:rPr lang="es-GT" b="1" dirty="0">
                <a:solidFill>
                  <a:schemeClr val="bg1"/>
                </a:solidFill>
              </a:rPr>
              <a:t> permitiendo mejoras en la </a:t>
            </a:r>
            <a:r>
              <a:rPr lang="es-GT" b="1" dirty="0">
                <a:solidFill>
                  <a:schemeClr val="bg1"/>
                </a:solidFill>
                <a:hlinkClick r:id="rId12" tooltip="Interfaz de usuario"/>
              </a:rPr>
              <a:t>interfaz de usuario</a:t>
            </a:r>
            <a:r>
              <a:rPr lang="es-GT" b="1" dirty="0">
                <a:solidFill>
                  <a:schemeClr val="bg1"/>
                </a:solidFill>
              </a:rPr>
              <a:t> y </a:t>
            </a:r>
            <a:r>
              <a:rPr lang="es-GT" b="1" dirty="0">
                <a:solidFill>
                  <a:schemeClr val="bg1"/>
                </a:solidFill>
                <a:hlinkClick r:id="rId13" tooltip="Página web"/>
              </a:rPr>
              <a:t>páginas web</a:t>
            </a:r>
            <a:r>
              <a:rPr lang="es-GT" b="1" dirty="0">
                <a:solidFill>
                  <a:schemeClr val="bg1"/>
                </a:solidFill>
              </a:rPr>
              <a:t> </a:t>
            </a:r>
            <a:r>
              <a:rPr lang="es-GT" b="1" dirty="0" smtClean="0">
                <a:solidFill>
                  <a:schemeClr val="bg1"/>
                </a:solidFill>
              </a:rPr>
              <a:t>dinámicas​ </a:t>
            </a:r>
            <a:r>
              <a:rPr lang="es-GT" b="1" dirty="0">
                <a:solidFill>
                  <a:schemeClr val="bg1"/>
                </a:solidFill>
              </a:rPr>
              <a:t>aunque existe una forma de JavaScript del </a:t>
            </a:r>
            <a:r>
              <a:rPr lang="es-GT" b="1" dirty="0">
                <a:solidFill>
                  <a:schemeClr val="bg1"/>
                </a:solidFill>
                <a:hlinkClick r:id="rId14" tooltip="Script del lado del servidor"/>
              </a:rPr>
              <a:t>lado del servidor</a:t>
            </a:r>
            <a:r>
              <a:rPr lang="es-GT" b="1" dirty="0">
                <a:solidFill>
                  <a:schemeClr val="bg1"/>
                </a:solidFill>
              </a:rPr>
              <a:t> (</a:t>
            </a:r>
            <a:r>
              <a:rPr lang="es-GT" b="1" i="1" dirty="0" smtClean="0">
                <a:solidFill>
                  <a:schemeClr val="bg1"/>
                </a:solidFill>
              </a:rPr>
              <a:t>Server-Side </a:t>
            </a:r>
            <a:r>
              <a:rPr lang="es-GT" b="1" i="1" dirty="0">
                <a:solidFill>
                  <a:schemeClr val="bg1"/>
                </a:solidFill>
              </a:rPr>
              <a:t>JavaScript</a:t>
            </a:r>
            <a:r>
              <a:rPr lang="es-GT" b="1" dirty="0">
                <a:solidFill>
                  <a:schemeClr val="bg1"/>
                </a:solidFill>
              </a:rPr>
              <a:t> o </a:t>
            </a:r>
            <a:r>
              <a:rPr lang="es-GT" b="1" i="1" dirty="0">
                <a:solidFill>
                  <a:schemeClr val="bg1"/>
                </a:solidFill>
              </a:rPr>
              <a:t>SSJS</a:t>
            </a:r>
            <a:r>
              <a:rPr lang="es-GT" b="1" dirty="0">
                <a:solidFill>
                  <a:schemeClr val="bg1"/>
                </a:solidFill>
              </a:rPr>
              <a:t>). Su uso en </a:t>
            </a:r>
            <a:r>
              <a:rPr lang="es-GT" b="1" dirty="0">
                <a:solidFill>
                  <a:schemeClr val="bg1"/>
                </a:solidFill>
                <a:hlinkClick r:id="rId15" tooltip="Aplicación informática"/>
              </a:rPr>
              <a:t>aplicaciones</a:t>
            </a:r>
            <a:r>
              <a:rPr lang="es-GT" b="1" dirty="0">
                <a:solidFill>
                  <a:schemeClr val="bg1"/>
                </a:solidFill>
              </a:rPr>
              <a:t> externas a la </a:t>
            </a:r>
            <a:r>
              <a:rPr lang="es-GT" b="1" dirty="0">
                <a:solidFill>
                  <a:schemeClr val="bg1"/>
                </a:solidFill>
                <a:hlinkClick r:id="rId16" tooltip="World Wide Web"/>
              </a:rPr>
              <a:t>web</a:t>
            </a:r>
            <a:r>
              <a:rPr lang="es-GT" b="1" dirty="0">
                <a:solidFill>
                  <a:schemeClr val="bg1"/>
                </a:solidFill>
              </a:rPr>
              <a:t>, por ejemplo en documentos </a:t>
            </a:r>
            <a:r>
              <a:rPr lang="es-GT" b="1" dirty="0">
                <a:solidFill>
                  <a:schemeClr val="bg1"/>
                </a:solidFill>
                <a:hlinkClick r:id="rId17" tooltip="PDF"/>
              </a:rPr>
              <a:t>PDF</a:t>
            </a:r>
            <a:r>
              <a:rPr lang="es-GT" b="1" dirty="0">
                <a:solidFill>
                  <a:schemeClr val="bg1"/>
                </a:solidFill>
              </a:rPr>
              <a:t>, aplicaciones de escritorio (mayoritariamente </a:t>
            </a:r>
            <a:r>
              <a:rPr lang="es-GT" b="1" dirty="0">
                <a:solidFill>
                  <a:schemeClr val="bg1"/>
                </a:solidFill>
                <a:hlinkClick r:id="rId18" tooltip="Widget"/>
              </a:rPr>
              <a:t>widgets</a:t>
            </a:r>
            <a:r>
              <a:rPr lang="es-GT" b="1" dirty="0">
                <a:solidFill>
                  <a:schemeClr val="bg1"/>
                </a:solidFill>
              </a:rPr>
              <a:t>) es también significativo.</a:t>
            </a:r>
          </a:p>
          <a:p>
            <a:endParaRPr lang="es-GT" dirty="0"/>
          </a:p>
        </p:txBody>
      </p:sp>
    </p:spTree>
    <p:extLst>
      <p:ext uri="{BB962C8B-B14F-4D97-AF65-F5344CB8AC3E}">
        <p14:creationId xmlns:p14="http://schemas.microsoft.com/office/powerpoint/2010/main" val="174015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9012" y="3810000"/>
            <a:ext cx="2046288" cy="1168399"/>
          </a:xfrm>
        </p:spPr>
        <p:txBody>
          <a:bodyPr/>
          <a:lstStyle/>
          <a:p>
            <a:r>
              <a:rPr lang="es-GT" b="1" dirty="0" smtClean="0"/>
              <a:t>HTML5</a:t>
            </a:r>
            <a:endParaRPr lang="es-GT" b="1" dirty="0"/>
          </a:p>
        </p:txBody>
      </p:sp>
      <p:sp>
        <p:nvSpPr>
          <p:cNvPr id="10" name="CuadroTexto 9"/>
          <p:cNvSpPr txBox="1"/>
          <p:nvPr/>
        </p:nvSpPr>
        <p:spPr>
          <a:xfrm>
            <a:off x="989012" y="1333500"/>
            <a:ext cx="6148388" cy="1754326"/>
          </a:xfrm>
          <a:prstGeom prst="rect">
            <a:avLst/>
          </a:prstGeom>
          <a:noFill/>
        </p:spPr>
        <p:txBody>
          <a:bodyPr wrap="square" rtlCol="0">
            <a:spAutoFit/>
          </a:bodyPr>
          <a:lstStyle/>
          <a:p>
            <a:r>
              <a:rPr lang="es-GT" b="1" dirty="0">
                <a:solidFill>
                  <a:schemeClr val="bg1"/>
                </a:solidFill>
              </a:rPr>
              <a:t>HTML5 es la quinta revisión importante del lenguaje básico de la </a:t>
            </a:r>
            <a:r>
              <a:rPr lang="es-GT" b="1" dirty="0" smtClean="0">
                <a:solidFill>
                  <a:schemeClr val="bg1"/>
                </a:solidFill>
              </a:rPr>
              <a:t>Word </a:t>
            </a:r>
            <a:r>
              <a:rPr lang="es-GT" b="1" dirty="0">
                <a:solidFill>
                  <a:schemeClr val="bg1"/>
                </a:solidFill>
              </a:rPr>
              <a:t>Wide Web, HTML. HTML5 especifica dos variantes de sintaxis para HTML: una «clásica», HTML, conocida como HTML5, y una variante XHTML conocida como sintaxis XHTML5 que deberá servirse con sintaxis XML.</a:t>
            </a:r>
            <a:r>
              <a:rPr lang="es-GT" b="1" dirty="0" smtClean="0">
                <a:solidFill>
                  <a:schemeClr val="bg1"/>
                </a:solidFill>
              </a:rPr>
              <a:t>​​ </a:t>
            </a:r>
            <a:endParaRPr lang="es-GT" b="1" dirty="0">
              <a:solidFill>
                <a:schemeClr val="bg1"/>
              </a:solidFill>
            </a:endParaRPr>
          </a:p>
        </p:txBody>
      </p:sp>
      <p:sp>
        <p:nvSpPr>
          <p:cNvPr id="13" name="Rectángulo 12"/>
          <p:cNvSpPr/>
          <p:nvPr/>
        </p:nvSpPr>
        <p:spPr>
          <a:xfrm>
            <a:off x="7899400" y="1201876"/>
            <a:ext cx="3898900" cy="37719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4511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6300" y="5037118"/>
            <a:ext cx="1627188" cy="1147781"/>
          </a:xfrm>
        </p:spPr>
        <p:txBody>
          <a:bodyPr/>
          <a:lstStyle/>
          <a:p>
            <a:r>
              <a:rPr lang="es-GT" b="1" dirty="0" smtClean="0"/>
              <a:t>css</a:t>
            </a:r>
            <a:endParaRPr lang="es-GT" b="1" dirty="0"/>
          </a:p>
        </p:txBody>
      </p:sp>
      <p:sp>
        <p:nvSpPr>
          <p:cNvPr id="4" name="CuadroTexto 3"/>
          <p:cNvSpPr txBox="1"/>
          <p:nvPr/>
        </p:nvSpPr>
        <p:spPr>
          <a:xfrm>
            <a:off x="876300" y="876300"/>
            <a:ext cx="6731000" cy="3970318"/>
          </a:xfrm>
          <a:prstGeom prst="rect">
            <a:avLst/>
          </a:prstGeom>
          <a:noFill/>
        </p:spPr>
        <p:txBody>
          <a:bodyPr wrap="square" rtlCol="0">
            <a:spAutoFit/>
          </a:bodyPr>
          <a:lstStyle/>
          <a:p>
            <a:r>
              <a:rPr lang="es-GT" b="1" dirty="0">
                <a:solidFill>
                  <a:srgbClr val="222222"/>
                </a:solidFill>
                <a:latin typeface="Arial" panose="020B0604020202020204" pitchFamily="34" charset="0"/>
              </a:rPr>
              <a:t>en español "Hojas de estilo en cascada", es un lenguaje de </a:t>
            </a:r>
            <a:r>
              <a:rPr lang="es-GT" b="1" dirty="0">
                <a:solidFill>
                  <a:srgbClr val="0B0080"/>
                </a:solidFill>
                <a:latin typeface="Arial" panose="020B0604020202020204" pitchFamily="34" charset="0"/>
                <a:hlinkClick r:id="rId2" tooltip="Diseño gráfico"/>
              </a:rPr>
              <a:t>diseño gráfico</a:t>
            </a:r>
            <a:r>
              <a:rPr lang="es-GT" b="1" dirty="0">
                <a:solidFill>
                  <a:srgbClr val="222222"/>
                </a:solidFill>
                <a:latin typeface="Arial" panose="020B0604020202020204" pitchFamily="34" charset="0"/>
              </a:rPr>
              <a:t> para definir y crear la presentación de un documento estructurado escrito en un </a:t>
            </a:r>
            <a:r>
              <a:rPr lang="es-GT" b="1" dirty="0">
                <a:solidFill>
                  <a:srgbClr val="0B0080"/>
                </a:solidFill>
                <a:latin typeface="Arial" panose="020B0604020202020204" pitchFamily="34" charset="0"/>
                <a:hlinkClick r:id="rId3" tooltip="Lenguaje de marcado"/>
              </a:rPr>
              <a:t>lenguaje de </a:t>
            </a:r>
            <a:r>
              <a:rPr lang="es-GT" b="1" dirty="0" smtClean="0">
                <a:solidFill>
                  <a:srgbClr val="0B0080"/>
                </a:solidFill>
                <a:latin typeface="Arial" panose="020B0604020202020204" pitchFamily="34" charset="0"/>
                <a:hlinkClick r:id="rId3" tooltip="Lenguaje de marcado"/>
              </a:rPr>
              <a:t>marcado</a:t>
            </a:r>
            <a:r>
              <a:rPr lang="es-GT" b="1" dirty="0" smtClean="0">
                <a:solidFill>
                  <a:srgbClr val="222222"/>
                </a:solidFill>
                <a:latin typeface="Arial" panose="020B0604020202020204" pitchFamily="34" charset="0"/>
              </a:rPr>
              <a:t>.​ </a:t>
            </a:r>
            <a:r>
              <a:rPr lang="es-GT" b="1" dirty="0">
                <a:solidFill>
                  <a:srgbClr val="222222"/>
                </a:solidFill>
                <a:latin typeface="Arial" panose="020B0604020202020204" pitchFamily="34" charset="0"/>
              </a:rPr>
              <a:t>Es muy usado para establecer el diseño visual de los documentos web, e interfaces de usuario escritas en </a:t>
            </a:r>
            <a:r>
              <a:rPr lang="es-GT" b="1" dirty="0">
                <a:solidFill>
                  <a:srgbClr val="0B0080"/>
                </a:solidFill>
                <a:latin typeface="Arial" panose="020B0604020202020204" pitchFamily="34" charset="0"/>
                <a:hlinkClick r:id="rId4" tooltip="HTML"/>
              </a:rPr>
              <a:t>HTML</a:t>
            </a:r>
            <a:r>
              <a:rPr lang="es-GT" b="1" dirty="0">
                <a:solidFill>
                  <a:srgbClr val="222222"/>
                </a:solidFill>
                <a:latin typeface="Arial" panose="020B0604020202020204" pitchFamily="34" charset="0"/>
              </a:rPr>
              <a:t> o </a:t>
            </a:r>
            <a:r>
              <a:rPr lang="es-GT" b="1" dirty="0">
                <a:solidFill>
                  <a:srgbClr val="0B0080"/>
                </a:solidFill>
                <a:latin typeface="Arial" panose="020B0604020202020204" pitchFamily="34" charset="0"/>
                <a:hlinkClick r:id="rId5" tooltip="XHTML"/>
              </a:rPr>
              <a:t>XHTML</a:t>
            </a:r>
            <a:r>
              <a:rPr lang="es-GT" b="1" dirty="0">
                <a:solidFill>
                  <a:srgbClr val="222222"/>
                </a:solidFill>
                <a:latin typeface="Arial" panose="020B0604020202020204" pitchFamily="34" charset="0"/>
              </a:rPr>
              <a:t>; el lenguaje puede ser aplicado a cualquier </a:t>
            </a:r>
            <a:r>
              <a:rPr lang="es-GT" b="1" dirty="0">
                <a:solidFill>
                  <a:srgbClr val="0B0080"/>
                </a:solidFill>
                <a:latin typeface="Arial" panose="020B0604020202020204" pitchFamily="34" charset="0"/>
                <a:hlinkClick r:id="rId6" tooltip="Extensible Markup Language"/>
              </a:rPr>
              <a:t>documento XML</a:t>
            </a:r>
            <a:r>
              <a:rPr lang="es-GT" b="1" dirty="0">
                <a:solidFill>
                  <a:srgbClr val="222222"/>
                </a:solidFill>
                <a:latin typeface="Arial" panose="020B0604020202020204" pitchFamily="34" charset="0"/>
              </a:rPr>
              <a:t>, incluyendo XHTML, </a:t>
            </a:r>
            <a:r>
              <a:rPr lang="es-GT" b="1" dirty="0">
                <a:solidFill>
                  <a:srgbClr val="0B0080"/>
                </a:solidFill>
                <a:latin typeface="Arial" panose="020B0604020202020204" pitchFamily="34" charset="0"/>
                <a:hlinkClick r:id="rId7" tooltip="Scalable Vector Graphics"/>
              </a:rPr>
              <a:t>SVG</a:t>
            </a:r>
            <a:r>
              <a:rPr lang="es-GT" b="1" dirty="0">
                <a:solidFill>
                  <a:srgbClr val="222222"/>
                </a:solidFill>
                <a:latin typeface="Arial" panose="020B0604020202020204" pitchFamily="34" charset="0"/>
              </a:rPr>
              <a:t>, </a:t>
            </a:r>
            <a:r>
              <a:rPr lang="es-GT" b="1" dirty="0">
                <a:solidFill>
                  <a:srgbClr val="0B0080"/>
                </a:solidFill>
                <a:latin typeface="Arial" panose="020B0604020202020204" pitchFamily="34" charset="0"/>
                <a:hlinkClick r:id="rId8" tooltip="XML-based User-interface Language"/>
              </a:rPr>
              <a:t>XUL</a:t>
            </a:r>
            <a:r>
              <a:rPr lang="es-GT" b="1" dirty="0">
                <a:solidFill>
                  <a:srgbClr val="222222"/>
                </a:solidFill>
                <a:latin typeface="Arial" panose="020B0604020202020204" pitchFamily="34" charset="0"/>
              </a:rPr>
              <a:t>, </a:t>
            </a:r>
            <a:r>
              <a:rPr lang="es-GT" b="1" dirty="0">
                <a:solidFill>
                  <a:srgbClr val="0B0080"/>
                </a:solidFill>
                <a:latin typeface="Arial" panose="020B0604020202020204" pitchFamily="34" charset="0"/>
                <a:hlinkClick r:id="rId9" tooltip="RSS"/>
              </a:rPr>
              <a:t>RSS</a:t>
            </a:r>
            <a:r>
              <a:rPr lang="es-GT" b="1" dirty="0">
                <a:solidFill>
                  <a:srgbClr val="222222"/>
                </a:solidFill>
                <a:latin typeface="Arial" panose="020B0604020202020204" pitchFamily="34" charset="0"/>
              </a:rPr>
              <a:t>, etcétera. También permite aplicar estilos no visuales, como las hojas de estilo auditivas.</a:t>
            </a:r>
          </a:p>
          <a:p>
            <a:r>
              <a:rPr lang="es-GT" b="1" dirty="0">
                <a:solidFill>
                  <a:srgbClr val="222222"/>
                </a:solidFill>
                <a:latin typeface="Arial" panose="020B0604020202020204" pitchFamily="34" charset="0"/>
              </a:rPr>
              <a:t>Junto con HTML y </a:t>
            </a:r>
            <a:r>
              <a:rPr lang="es-GT" b="1" dirty="0">
                <a:solidFill>
                  <a:srgbClr val="0B0080"/>
                </a:solidFill>
                <a:latin typeface="Arial" panose="020B0604020202020204" pitchFamily="34" charset="0"/>
                <a:hlinkClick r:id="rId10" tooltip="JavaScript"/>
              </a:rPr>
              <a:t>JavaScript</a:t>
            </a:r>
            <a:r>
              <a:rPr lang="es-GT" b="1" dirty="0">
                <a:solidFill>
                  <a:srgbClr val="222222"/>
                </a:solidFill>
                <a:latin typeface="Arial" panose="020B0604020202020204" pitchFamily="34" charset="0"/>
              </a:rPr>
              <a:t>, CSS es una tecnología usada por muchos </a:t>
            </a:r>
            <a:r>
              <a:rPr lang="es-GT" b="1" dirty="0">
                <a:solidFill>
                  <a:srgbClr val="0B0080"/>
                </a:solidFill>
                <a:latin typeface="Arial" panose="020B0604020202020204" pitchFamily="34" charset="0"/>
                <a:hlinkClick r:id="rId11" tooltip="Sitio web"/>
              </a:rPr>
              <a:t>sitios web</a:t>
            </a:r>
            <a:r>
              <a:rPr lang="es-GT" b="1" dirty="0">
                <a:solidFill>
                  <a:srgbClr val="222222"/>
                </a:solidFill>
                <a:latin typeface="Arial" panose="020B0604020202020204" pitchFamily="34" charset="0"/>
              </a:rPr>
              <a:t> para crear páginas visualmente atractivas, interfaces de usuario para </a:t>
            </a:r>
            <a:r>
              <a:rPr lang="es-GT" b="1" dirty="0">
                <a:solidFill>
                  <a:srgbClr val="0B0080"/>
                </a:solidFill>
                <a:latin typeface="Arial" panose="020B0604020202020204" pitchFamily="34" charset="0"/>
                <a:hlinkClick r:id="rId12" tooltip="Aplicación web"/>
              </a:rPr>
              <a:t>aplicaciones web</a:t>
            </a:r>
            <a:r>
              <a:rPr lang="es-GT" b="1" dirty="0">
                <a:solidFill>
                  <a:srgbClr val="222222"/>
                </a:solidFill>
                <a:latin typeface="Arial" panose="020B0604020202020204" pitchFamily="34" charset="0"/>
              </a:rPr>
              <a:t> y </a:t>
            </a:r>
            <a:r>
              <a:rPr lang="es-GT" b="1" dirty="0">
                <a:solidFill>
                  <a:srgbClr val="0B0080"/>
                </a:solidFill>
                <a:latin typeface="Arial" panose="020B0604020202020204" pitchFamily="34" charset="0"/>
                <a:hlinkClick r:id="rId13" tooltip="GUI"/>
              </a:rPr>
              <a:t>GUIs</a:t>
            </a:r>
            <a:r>
              <a:rPr lang="es-GT" b="1" dirty="0">
                <a:solidFill>
                  <a:srgbClr val="222222"/>
                </a:solidFill>
                <a:latin typeface="Arial" panose="020B0604020202020204" pitchFamily="34" charset="0"/>
              </a:rPr>
              <a:t> para muchas aplicaciones </a:t>
            </a:r>
            <a:r>
              <a:rPr lang="es-GT" b="1" dirty="0">
                <a:solidFill>
                  <a:srgbClr val="0B0080"/>
                </a:solidFill>
                <a:latin typeface="Arial" panose="020B0604020202020204" pitchFamily="34" charset="0"/>
                <a:hlinkClick r:id="rId14" tooltip="Smartphone"/>
              </a:rPr>
              <a:t>móviles</a:t>
            </a:r>
            <a:r>
              <a:rPr lang="es-GT" b="1" dirty="0">
                <a:solidFill>
                  <a:srgbClr val="222222"/>
                </a:solidFill>
                <a:latin typeface="Arial" panose="020B0604020202020204" pitchFamily="34" charset="0"/>
              </a:rPr>
              <a:t> (como </a:t>
            </a:r>
            <a:r>
              <a:rPr lang="es-GT" b="1" dirty="0">
                <a:solidFill>
                  <a:srgbClr val="0B0080"/>
                </a:solidFill>
                <a:latin typeface="Arial" panose="020B0604020202020204" pitchFamily="34" charset="0"/>
                <a:hlinkClick r:id="rId15" tooltip="Firefox"/>
              </a:rPr>
              <a:t>Firefox</a:t>
            </a:r>
            <a:r>
              <a:rPr lang="es-GT" b="1" dirty="0">
                <a:solidFill>
                  <a:srgbClr val="222222"/>
                </a:solidFill>
                <a:latin typeface="Arial" panose="020B0604020202020204" pitchFamily="34" charset="0"/>
              </a:rPr>
              <a:t> OS).</a:t>
            </a:r>
            <a:endParaRPr lang="es-GT" b="1" i="0" dirty="0">
              <a:solidFill>
                <a:srgbClr val="222222"/>
              </a:solidFill>
              <a:effectLst/>
              <a:latin typeface="Arial" panose="020B0604020202020204" pitchFamily="34" charset="0"/>
            </a:endParaRPr>
          </a:p>
        </p:txBody>
      </p:sp>
      <p:pic>
        <p:nvPicPr>
          <p:cNvPr id="7" name="Imagen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607300" y="3078387"/>
            <a:ext cx="4254500" cy="3106512"/>
          </a:xfrm>
          <a:prstGeom prst="rect">
            <a:avLst/>
          </a:prstGeom>
        </p:spPr>
      </p:pic>
    </p:spTree>
    <p:extLst>
      <p:ext uri="{BB962C8B-B14F-4D97-AF65-F5344CB8AC3E}">
        <p14:creationId xmlns:p14="http://schemas.microsoft.com/office/powerpoint/2010/main" val="151007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5003800"/>
            <a:ext cx="3735388" cy="1443567"/>
          </a:xfrm>
        </p:spPr>
        <p:txBody>
          <a:bodyPr>
            <a:normAutofit fontScale="90000"/>
          </a:bodyPr>
          <a:lstStyle/>
          <a:p>
            <a:r>
              <a:rPr lang="es-GT" b="1" dirty="0"/>
              <a:t>¿Qué es Ionic?</a:t>
            </a:r>
            <a:br>
              <a:rPr lang="es-GT" b="1" dirty="0"/>
            </a:br>
            <a:r>
              <a:rPr lang="es-GT" b="1" dirty="0"/>
              <a:t/>
            </a:r>
            <a:br>
              <a:rPr lang="es-GT" b="1" dirty="0"/>
            </a:br>
            <a:endParaRPr lang="es-GT" b="1" dirty="0"/>
          </a:p>
        </p:txBody>
      </p:sp>
      <p:sp>
        <p:nvSpPr>
          <p:cNvPr id="4" name="CuadroTexto 3"/>
          <p:cNvSpPr txBox="1"/>
          <p:nvPr/>
        </p:nvSpPr>
        <p:spPr>
          <a:xfrm>
            <a:off x="684212" y="1092200"/>
            <a:ext cx="7188200" cy="3693319"/>
          </a:xfrm>
          <a:prstGeom prst="rect">
            <a:avLst/>
          </a:prstGeom>
          <a:noFill/>
        </p:spPr>
        <p:txBody>
          <a:bodyPr wrap="square" rtlCol="0">
            <a:spAutoFit/>
          </a:bodyPr>
          <a:lstStyle/>
          <a:p>
            <a:r>
              <a:rPr lang="es-GT" b="1" dirty="0">
                <a:solidFill>
                  <a:schemeClr val="bg1"/>
                </a:solidFill>
              </a:rPr>
              <a:t>Es un SDK de código abierto que provee herramientas y servicios para desarrollar aplicaciones móviles híbridas. Está construido por encima de AngularJS y Apache </a:t>
            </a:r>
            <a:r>
              <a:rPr lang="es-GT" b="1" dirty="0" smtClean="0">
                <a:solidFill>
                  <a:schemeClr val="bg1"/>
                </a:solidFill>
              </a:rPr>
              <a:t>Córdova </a:t>
            </a:r>
            <a:r>
              <a:rPr lang="es-GT" b="1" dirty="0">
                <a:solidFill>
                  <a:schemeClr val="bg1"/>
                </a:solidFill>
              </a:rPr>
              <a:t>y se centra principalmente en el look and feel y la interacción con la interfaz de usuario de la aplicación, con la finalidad de simplificar el front-end.</a:t>
            </a:r>
          </a:p>
          <a:p>
            <a:endParaRPr lang="es-GT" dirty="0" smtClean="0"/>
          </a:p>
          <a:p>
            <a:r>
              <a:rPr lang="es-GT" b="1" dirty="0" smtClean="0">
                <a:solidFill>
                  <a:schemeClr val="bg1"/>
                </a:solidFill>
              </a:rPr>
              <a:t>1</a:t>
            </a:r>
            <a:r>
              <a:rPr lang="es-GT" b="1" dirty="0">
                <a:solidFill>
                  <a:schemeClr val="bg1"/>
                </a:solidFill>
              </a:rPr>
              <a:t>. Un framework CSS con multitud de elementos de front-end reutilizables y personalizables, que permiten desarrollar una interfaz de usuario relativamente rápido, como por ejemplo encabezados, pies de página, botones de diferentes tamaños y estilos, listas, avatares, tarjetas, formularios, entradas, casillas de verificación, pestañas y muchos más.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812" y="2904067"/>
            <a:ext cx="4319588" cy="2569633"/>
          </a:xfrm>
          <a:prstGeom prst="rect">
            <a:avLst/>
          </a:prstGeom>
        </p:spPr>
      </p:pic>
    </p:spTree>
    <p:extLst>
      <p:ext uri="{BB962C8B-B14F-4D97-AF65-F5344CB8AC3E}">
        <p14:creationId xmlns:p14="http://schemas.microsoft.com/office/powerpoint/2010/main" val="152306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4100" y="5499100"/>
            <a:ext cx="6402388" cy="888999"/>
          </a:xfrm>
        </p:spPr>
        <p:txBody>
          <a:bodyPr/>
          <a:lstStyle/>
          <a:p>
            <a:r>
              <a:rPr lang="es-GT" b="1" dirty="0" smtClean="0"/>
              <a:t>¿Qué ES UNA PAGINA WEB?</a:t>
            </a:r>
            <a:endParaRPr lang="es-GT" b="1" dirty="0"/>
          </a:p>
        </p:txBody>
      </p:sp>
      <p:sp>
        <p:nvSpPr>
          <p:cNvPr id="4" name="CuadroTexto 3"/>
          <p:cNvSpPr txBox="1"/>
          <p:nvPr/>
        </p:nvSpPr>
        <p:spPr>
          <a:xfrm>
            <a:off x="1054100" y="317500"/>
            <a:ext cx="6870700" cy="5355312"/>
          </a:xfrm>
          <a:prstGeom prst="rect">
            <a:avLst/>
          </a:prstGeom>
          <a:noFill/>
        </p:spPr>
        <p:txBody>
          <a:bodyPr wrap="square" rtlCol="0">
            <a:spAutoFit/>
          </a:bodyPr>
          <a:lstStyle/>
          <a:p>
            <a:r>
              <a:rPr lang="es-GT" b="1" dirty="0">
                <a:solidFill>
                  <a:schemeClr val="bg1"/>
                </a:solidFill>
              </a:rPr>
              <a:t>Una página web, o página electrónica, página digital, o </a:t>
            </a:r>
            <a:r>
              <a:rPr lang="es-GT" b="1" dirty="0" smtClean="0">
                <a:solidFill>
                  <a:schemeClr val="bg1"/>
                </a:solidFill>
              </a:rPr>
              <a:t>ciberpágina​ </a:t>
            </a:r>
            <a:r>
              <a:rPr lang="es-GT" b="1" dirty="0">
                <a:solidFill>
                  <a:schemeClr val="bg1"/>
                </a:solidFill>
              </a:rPr>
              <a:t>es un </a:t>
            </a:r>
            <a:r>
              <a:rPr lang="es-GT" b="1" dirty="0">
                <a:solidFill>
                  <a:schemeClr val="bg1"/>
                </a:solidFill>
                <a:hlinkClick r:id="rId2" tooltip="Documento"/>
              </a:rPr>
              <a:t>documento</a:t>
            </a:r>
            <a:r>
              <a:rPr lang="es-GT" b="1" dirty="0">
                <a:solidFill>
                  <a:schemeClr val="bg1"/>
                </a:solidFill>
              </a:rPr>
              <a:t> o información electrónica capaz de contener texto, </a:t>
            </a:r>
            <a:r>
              <a:rPr lang="es-GT" b="1" dirty="0">
                <a:solidFill>
                  <a:schemeClr val="bg1"/>
                </a:solidFill>
                <a:hlinkClick r:id="rId3" tooltip="Sonido"/>
              </a:rPr>
              <a:t>sonido</a:t>
            </a:r>
            <a:r>
              <a:rPr lang="es-GT" b="1" dirty="0">
                <a:solidFill>
                  <a:schemeClr val="bg1"/>
                </a:solidFill>
              </a:rPr>
              <a:t>, </a:t>
            </a:r>
            <a:r>
              <a:rPr lang="es-GT" b="1" dirty="0">
                <a:solidFill>
                  <a:schemeClr val="bg1"/>
                </a:solidFill>
                <a:hlinkClick r:id="rId4" tooltip="Vídeo"/>
              </a:rPr>
              <a:t>vídeo</a:t>
            </a:r>
            <a:r>
              <a:rPr lang="es-GT" b="1" dirty="0">
                <a:solidFill>
                  <a:schemeClr val="bg1"/>
                </a:solidFill>
              </a:rPr>
              <a:t>, programas, enlaces, imágenes y muchas otras cosas, adaptada para la llamada </a:t>
            </a:r>
            <a:r>
              <a:rPr lang="es-GT" b="1" dirty="0" smtClean="0">
                <a:solidFill>
                  <a:schemeClr val="bg1"/>
                </a:solidFill>
                <a:hlinkClick r:id="rId5" tooltip="World Wide Web"/>
              </a:rPr>
              <a:t>World </a:t>
            </a:r>
            <a:r>
              <a:rPr lang="es-GT" b="1" dirty="0">
                <a:solidFill>
                  <a:schemeClr val="bg1"/>
                </a:solidFill>
                <a:hlinkClick r:id="rId5" tooltip="World Wide Web"/>
              </a:rPr>
              <a:t>Wide Web</a:t>
            </a:r>
            <a:r>
              <a:rPr lang="es-GT" b="1" dirty="0">
                <a:solidFill>
                  <a:schemeClr val="bg1"/>
                </a:solidFill>
              </a:rPr>
              <a:t> (WWW) y que puede ser accedida mediante un </a:t>
            </a:r>
            <a:r>
              <a:rPr lang="es-GT" b="1" dirty="0">
                <a:solidFill>
                  <a:schemeClr val="bg1"/>
                </a:solidFill>
                <a:hlinkClick r:id="rId6" tooltip="Navegador web"/>
              </a:rPr>
              <a:t>navegador web</a:t>
            </a:r>
            <a:r>
              <a:rPr lang="es-GT" b="1" dirty="0">
                <a:solidFill>
                  <a:schemeClr val="bg1"/>
                </a:solidFill>
              </a:rPr>
              <a:t>. Esta información se encuentra generalmente en formato </a:t>
            </a:r>
            <a:r>
              <a:rPr lang="es-GT" b="1" dirty="0">
                <a:solidFill>
                  <a:schemeClr val="bg1"/>
                </a:solidFill>
                <a:hlinkClick r:id="rId7" tooltip="HTML"/>
              </a:rPr>
              <a:t>HTML</a:t>
            </a:r>
            <a:r>
              <a:rPr lang="es-GT" b="1" dirty="0">
                <a:solidFill>
                  <a:schemeClr val="bg1"/>
                </a:solidFill>
              </a:rPr>
              <a:t> o </a:t>
            </a:r>
            <a:r>
              <a:rPr lang="es-GT" b="1" dirty="0">
                <a:solidFill>
                  <a:schemeClr val="bg1"/>
                </a:solidFill>
                <a:hlinkClick r:id="rId8" tooltip="XHTML"/>
              </a:rPr>
              <a:t>XHTML</a:t>
            </a:r>
            <a:r>
              <a:rPr lang="es-GT" b="1" dirty="0">
                <a:solidFill>
                  <a:schemeClr val="bg1"/>
                </a:solidFill>
              </a:rPr>
              <a:t>, y puede proporcionar acceso a otras páginas web mediante </a:t>
            </a:r>
            <a:r>
              <a:rPr lang="es-GT" b="1" dirty="0">
                <a:solidFill>
                  <a:schemeClr val="bg1"/>
                </a:solidFill>
                <a:hlinkClick r:id="rId9" tooltip="Hipervínculo"/>
              </a:rPr>
              <a:t>enlaces</a:t>
            </a:r>
            <a:r>
              <a:rPr lang="es-GT" b="1" dirty="0">
                <a:solidFill>
                  <a:schemeClr val="bg1"/>
                </a:solidFill>
              </a:rPr>
              <a:t> de </a:t>
            </a:r>
            <a:r>
              <a:rPr lang="es-GT" b="1" dirty="0">
                <a:solidFill>
                  <a:schemeClr val="bg1"/>
                </a:solidFill>
                <a:hlinkClick r:id="rId10" tooltip="Hipertexto"/>
              </a:rPr>
              <a:t>hipertexto</a:t>
            </a:r>
            <a:r>
              <a:rPr lang="es-GT" b="1" dirty="0">
                <a:solidFill>
                  <a:schemeClr val="bg1"/>
                </a:solidFill>
              </a:rPr>
              <a:t>. Frecuentemente también incluyen otros recursos como pueden ser </a:t>
            </a:r>
            <a:r>
              <a:rPr lang="es-GT" b="1" dirty="0">
                <a:solidFill>
                  <a:schemeClr val="bg1"/>
                </a:solidFill>
                <a:hlinkClick r:id="rId11" tooltip="Hojas de estilo en cascada"/>
              </a:rPr>
              <a:t>hojas de estilo en cascada</a:t>
            </a:r>
            <a:r>
              <a:rPr lang="es-GT" b="1" dirty="0">
                <a:solidFill>
                  <a:schemeClr val="bg1"/>
                </a:solidFill>
              </a:rPr>
              <a:t>, </a:t>
            </a:r>
            <a:r>
              <a:rPr lang="es-GT" b="1" dirty="0">
                <a:solidFill>
                  <a:schemeClr val="bg1"/>
                </a:solidFill>
                <a:hlinkClick r:id="rId12" tooltip="Script del lado del cliente (aún no redactado)"/>
              </a:rPr>
              <a:t>guiones</a:t>
            </a:r>
            <a:r>
              <a:rPr lang="es-GT" b="1" dirty="0">
                <a:solidFill>
                  <a:schemeClr val="bg1"/>
                </a:solidFill>
              </a:rPr>
              <a:t> (</a:t>
            </a:r>
            <a:r>
              <a:rPr lang="es-GT" b="1" i="1" dirty="0">
                <a:solidFill>
                  <a:schemeClr val="bg1"/>
                </a:solidFill>
              </a:rPr>
              <a:t>scripts</a:t>
            </a:r>
            <a:r>
              <a:rPr lang="es-GT" b="1" dirty="0">
                <a:solidFill>
                  <a:schemeClr val="bg1"/>
                </a:solidFill>
              </a:rPr>
              <a:t>), </a:t>
            </a:r>
            <a:r>
              <a:rPr lang="es-GT" b="1" dirty="0">
                <a:solidFill>
                  <a:schemeClr val="bg1"/>
                </a:solidFill>
                <a:hlinkClick r:id="rId13" tooltip="Imagen digital"/>
              </a:rPr>
              <a:t>imágenes digitales</a:t>
            </a:r>
            <a:r>
              <a:rPr lang="es-GT" b="1" dirty="0">
                <a:solidFill>
                  <a:schemeClr val="bg1"/>
                </a:solidFill>
              </a:rPr>
              <a:t>, entre otros.</a:t>
            </a:r>
          </a:p>
          <a:p>
            <a:r>
              <a:rPr lang="es-GT" b="1" dirty="0">
                <a:solidFill>
                  <a:schemeClr val="bg1"/>
                </a:solidFill>
              </a:rPr>
              <a:t>Las páginas web pueden estar almacenadas en un equipo local o en un </a:t>
            </a:r>
            <a:r>
              <a:rPr lang="es-GT" b="1" dirty="0">
                <a:solidFill>
                  <a:schemeClr val="bg1"/>
                </a:solidFill>
                <a:hlinkClick r:id="rId14" tooltip="Servidor web"/>
              </a:rPr>
              <a:t>servidor web</a:t>
            </a:r>
            <a:r>
              <a:rPr lang="es-GT" b="1" dirty="0">
                <a:solidFill>
                  <a:schemeClr val="bg1"/>
                </a:solidFill>
              </a:rPr>
              <a:t> remoto. El servidor web puede restringir el acceso únicamente a redes privadas, por ejemplo, en una </a:t>
            </a:r>
            <a:r>
              <a:rPr lang="es-GT" b="1" dirty="0">
                <a:solidFill>
                  <a:schemeClr val="bg1"/>
                </a:solidFill>
                <a:hlinkClick r:id="rId15" tooltip="Intranet"/>
              </a:rPr>
              <a:t>intranet</a:t>
            </a:r>
            <a:r>
              <a:rPr lang="es-GT" b="1" dirty="0">
                <a:solidFill>
                  <a:schemeClr val="bg1"/>
                </a:solidFill>
              </a:rPr>
              <a:t> corporativa, o puede publicar las páginas en la World Wide Web. El acceso a las páginas web es realizado mediante una transferencia desde </a:t>
            </a:r>
            <a:r>
              <a:rPr lang="es-GT" b="1" dirty="0">
                <a:solidFill>
                  <a:schemeClr val="bg1"/>
                </a:solidFill>
                <a:hlinkClick r:id="rId16" tooltip="Servidor"/>
              </a:rPr>
              <a:t>servidores</a:t>
            </a:r>
            <a:r>
              <a:rPr lang="es-GT" b="1" dirty="0">
                <a:solidFill>
                  <a:schemeClr val="bg1"/>
                </a:solidFill>
              </a:rPr>
              <a:t>, utilizando el </a:t>
            </a:r>
            <a:r>
              <a:rPr lang="es-GT" b="1" dirty="0">
                <a:solidFill>
                  <a:schemeClr val="bg1"/>
                </a:solidFill>
                <a:hlinkClick r:id="rId17" tooltip="Protocolo de transferencia de hipertexto"/>
              </a:rPr>
              <a:t>protocolo de transferencia de hipertexto</a:t>
            </a:r>
            <a:r>
              <a:rPr lang="es-GT" b="1" dirty="0">
                <a:solidFill>
                  <a:schemeClr val="bg1"/>
                </a:solidFill>
              </a:rPr>
              <a:t> (HTTP).</a:t>
            </a:r>
          </a:p>
          <a:p>
            <a:endParaRPr lang="es-GT" dirty="0"/>
          </a:p>
        </p:txBody>
      </p:sp>
    </p:spTree>
    <p:extLst>
      <p:ext uri="{BB962C8B-B14F-4D97-AF65-F5344CB8AC3E}">
        <p14:creationId xmlns:p14="http://schemas.microsoft.com/office/powerpoint/2010/main" val="2954622434"/>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54</TotalTime>
  <Words>544</Words>
  <Application>Microsoft Office PowerPoint</Application>
  <PresentationFormat>Panorámica</PresentationFormat>
  <Paragraphs>26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Sector</vt:lpstr>
      <vt:lpstr>Aplicaciones Hibridas y sitios Web</vt:lpstr>
      <vt:lpstr>APLICACIONES HÍBRIDAS: ¿QUÉ SON Y CÓMO USARLAS? </vt:lpstr>
      <vt:lpstr>¿Como se puede diferenciar una aplicación nativa de una hibrida?</vt:lpstr>
      <vt:lpstr>Cuales son las Aplicaciones Hibridas</vt:lpstr>
      <vt:lpstr>Java Script</vt:lpstr>
      <vt:lpstr>HTML5</vt:lpstr>
      <vt:lpstr>css</vt:lpstr>
      <vt:lpstr>¿Qué es Ionic?  </vt:lpstr>
      <vt:lpstr>¿Qué ES UNA PAGINA WEB?</vt:lpstr>
      <vt:lpstr>Características y tipos de paginas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6</cp:revision>
  <dcterms:created xsi:type="dcterms:W3CDTF">2019-05-30T13:51:29Z</dcterms:created>
  <dcterms:modified xsi:type="dcterms:W3CDTF">2019-05-30T14:45:32Z</dcterms:modified>
</cp:coreProperties>
</file>