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6" r:id="rId3"/>
    <p:sldId id="262" r:id="rId4"/>
    <p:sldId id="257" r:id="rId5"/>
    <p:sldId id="258" r:id="rId6"/>
    <p:sldId id="259" r:id="rId7"/>
    <p:sldId id="260" r:id="rId8"/>
    <p:sldId id="261" r:id="rId9"/>
    <p:sldId id="263" r:id="rId10"/>
    <p:sldId id="264" r:id="rId11"/>
    <p:sldId id="265" r:id="rId12"/>
    <p:sldId id="267" r:id="rId13"/>
    <p:sldId id="268" r:id="rId14"/>
    <p:sldId id="271" r:id="rId15"/>
    <p:sldId id="280" r:id="rId16"/>
    <p:sldId id="270" r:id="rId17"/>
    <p:sldId id="273" r:id="rId18"/>
    <p:sldId id="279" r:id="rId19"/>
    <p:sldId id="276" r:id="rId20"/>
    <p:sldId id="281"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5"/>
  </p:normalViewPr>
  <p:slideViewPr>
    <p:cSldViewPr snapToGrid="0">
      <p:cViewPr varScale="1">
        <p:scale>
          <a:sx n="120" d="100"/>
          <a:sy n="120"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489FA-9B37-4FAF-94AA-3A561A56BAF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3BDEA29-8DCE-4E9B-9B97-F3CF458934B6}">
      <dgm:prSet/>
      <dgm:spPr/>
      <dgm:t>
        <a:bodyPr/>
        <a:lstStyle/>
        <a:p>
          <a:r>
            <a:rPr lang="en-US" dirty="0"/>
            <a:t>GII is a composite metric of gender inequality using three dimensions: reproductive health, empowerment and the </a:t>
          </a:r>
          <a:r>
            <a:rPr lang="en-US" dirty="0" err="1"/>
            <a:t>labour</a:t>
          </a:r>
          <a:r>
            <a:rPr lang="en-US" dirty="0"/>
            <a:t> market. A low GII value indicates low inequality between women and men, and vice-versa.</a:t>
          </a:r>
        </a:p>
      </dgm:t>
    </dgm:pt>
    <dgm:pt modelId="{92085D6A-6E39-497C-BC41-465DEF24BE7F}" type="parTrans" cxnId="{89E4FA82-EB3E-45D9-90FB-67EA285B2984}">
      <dgm:prSet/>
      <dgm:spPr/>
      <dgm:t>
        <a:bodyPr/>
        <a:lstStyle/>
        <a:p>
          <a:endParaRPr lang="en-US"/>
        </a:p>
      </dgm:t>
    </dgm:pt>
    <dgm:pt modelId="{432ED215-C070-40C1-85FB-C3D36BE1D859}" type="sibTrans" cxnId="{89E4FA82-EB3E-45D9-90FB-67EA285B2984}">
      <dgm:prSet/>
      <dgm:spPr/>
      <dgm:t>
        <a:bodyPr/>
        <a:lstStyle/>
        <a:p>
          <a:endParaRPr lang="en-US"/>
        </a:p>
      </dgm:t>
    </dgm:pt>
    <dgm:pt modelId="{9C980070-633B-45B4-AED3-8A8A638A8015}">
      <dgm:prSet/>
      <dgm:spPr/>
      <dgm:t>
        <a:bodyPr/>
        <a:lstStyle/>
        <a:p>
          <a:r>
            <a:rPr lang="en-US" dirty="0"/>
            <a:t>It shows the loss in potential human development due to inequality between female and male achievements in these dimensions. It ranges from 0, where women and men fare equally, to 1, where one gender fares as poorly as possible in all measured dimensions.</a:t>
          </a:r>
        </a:p>
      </dgm:t>
    </dgm:pt>
    <dgm:pt modelId="{0F3AE40A-2918-49F6-B3F3-4EE8D12EEBC8}" type="parTrans" cxnId="{E5A66F09-C0E0-41EA-8DF0-150410F8CBE3}">
      <dgm:prSet/>
      <dgm:spPr/>
      <dgm:t>
        <a:bodyPr/>
        <a:lstStyle/>
        <a:p>
          <a:endParaRPr lang="en-US"/>
        </a:p>
      </dgm:t>
    </dgm:pt>
    <dgm:pt modelId="{63B5B32D-FAD7-4E9E-B69E-0FB7A82055B2}" type="sibTrans" cxnId="{E5A66F09-C0E0-41EA-8DF0-150410F8CBE3}">
      <dgm:prSet/>
      <dgm:spPr/>
      <dgm:t>
        <a:bodyPr/>
        <a:lstStyle/>
        <a:p>
          <a:endParaRPr lang="en-US"/>
        </a:p>
      </dgm:t>
    </dgm:pt>
    <dgm:pt modelId="{009F12F2-3CF2-4C8E-9F73-10BE1BB3292A}" type="pres">
      <dgm:prSet presAssocID="{BA8489FA-9B37-4FAF-94AA-3A561A56BAFC}" presName="hierChild1" presStyleCnt="0">
        <dgm:presLayoutVars>
          <dgm:chPref val="1"/>
          <dgm:dir/>
          <dgm:animOne val="branch"/>
          <dgm:animLvl val="lvl"/>
          <dgm:resizeHandles/>
        </dgm:presLayoutVars>
      </dgm:prSet>
      <dgm:spPr/>
    </dgm:pt>
    <dgm:pt modelId="{A52862DE-2567-4E3C-AAE1-06D48A77A619}" type="pres">
      <dgm:prSet presAssocID="{23BDEA29-8DCE-4E9B-9B97-F3CF458934B6}" presName="hierRoot1" presStyleCnt="0"/>
      <dgm:spPr/>
    </dgm:pt>
    <dgm:pt modelId="{96197172-D70F-4EBD-87A7-2DBFBCF43EF7}" type="pres">
      <dgm:prSet presAssocID="{23BDEA29-8DCE-4E9B-9B97-F3CF458934B6}" presName="composite" presStyleCnt="0"/>
      <dgm:spPr/>
    </dgm:pt>
    <dgm:pt modelId="{6EB38605-B45B-4520-B805-22B3FA2A9549}" type="pres">
      <dgm:prSet presAssocID="{23BDEA29-8DCE-4E9B-9B97-F3CF458934B6}" presName="background" presStyleLbl="node0" presStyleIdx="0" presStyleCnt="2"/>
      <dgm:spPr/>
    </dgm:pt>
    <dgm:pt modelId="{DDA06BC0-0A86-4492-9208-47C3D5B8ACD0}" type="pres">
      <dgm:prSet presAssocID="{23BDEA29-8DCE-4E9B-9B97-F3CF458934B6}" presName="text" presStyleLbl="fgAcc0" presStyleIdx="0" presStyleCnt="2">
        <dgm:presLayoutVars>
          <dgm:chPref val="3"/>
        </dgm:presLayoutVars>
      </dgm:prSet>
      <dgm:spPr/>
    </dgm:pt>
    <dgm:pt modelId="{8AF322EE-4D06-44B7-8B2E-0A1D189F5B68}" type="pres">
      <dgm:prSet presAssocID="{23BDEA29-8DCE-4E9B-9B97-F3CF458934B6}" presName="hierChild2" presStyleCnt="0"/>
      <dgm:spPr/>
    </dgm:pt>
    <dgm:pt modelId="{6145D20D-934E-438B-AC93-2A2275B16454}" type="pres">
      <dgm:prSet presAssocID="{9C980070-633B-45B4-AED3-8A8A638A8015}" presName="hierRoot1" presStyleCnt="0"/>
      <dgm:spPr/>
    </dgm:pt>
    <dgm:pt modelId="{246AC26E-6E77-4593-86CF-21D6DC3799D8}" type="pres">
      <dgm:prSet presAssocID="{9C980070-633B-45B4-AED3-8A8A638A8015}" presName="composite" presStyleCnt="0"/>
      <dgm:spPr/>
    </dgm:pt>
    <dgm:pt modelId="{92D3B637-B067-465C-8507-C9F41F65F404}" type="pres">
      <dgm:prSet presAssocID="{9C980070-633B-45B4-AED3-8A8A638A8015}" presName="background" presStyleLbl="node0" presStyleIdx="1" presStyleCnt="2"/>
      <dgm:spPr/>
    </dgm:pt>
    <dgm:pt modelId="{9D3805F4-D8F9-407F-895F-434DB5ABCA6C}" type="pres">
      <dgm:prSet presAssocID="{9C980070-633B-45B4-AED3-8A8A638A8015}" presName="text" presStyleLbl="fgAcc0" presStyleIdx="1" presStyleCnt="2">
        <dgm:presLayoutVars>
          <dgm:chPref val="3"/>
        </dgm:presLayoutVars>
      </dgm:prSet>
      <dgm:spPr/>
    </dgm:pt>
    <dgm:pt modelId="{9FDA1009-363A-40F7-A303-0568DB36473E}" type="pres">
      <dgm:prSet presAssocID="{9C980070-633B-45B4-AED3-8A8A638A8015}" presName="hierChild2" presStyleCnt="0"/>
      <dgm:spPr/>
    </dgm:pt>
  </dgm:ptLst>
  <dgm:cxnLst>
    <dgm:cxn modelId="{E5A66F09-C0E0-41EA-8DF0-150410F8CBE3}" srcId="{BA8489FA-9B37-4FAF-94AA-3A561A56BAFC}" destId="{9C980070-633B-45B4-AED3-8A8A638A8015}" srcOrd="1" destOrd="0" parTransId="{0F3AE40A-2918-49F6-B3F3-4EE8D12EEBC8}" sibTransId="{63B5B32D-FAD7-4E9E-B69E-0FB7A82055B2}"/>
    <dgm:cxn modelId="{274C0676-E173-4210-9C5C-448AF152ECCC}" type="presOf" srcId="{9C980070-633B-45B4-AED3-8A8A638A8015}" destId="{9D3805F4-D8F9-407F-895F-434DB5ABCA6C}" srcOrd="0" destOrd="0" presId="urn:microsoft.com/office/officeart/2005/8/layout/hierarchy1"/>
    <dgm:cxn modelId="{4AA7707C-CF20-484E-99F3-3EB7B1436082}" type="presOf" srcId="{23BDEA29-8DCE-4E9B-9B97-F3CF458934B6}" destId="{DDA06BC0-0A86-4492-9208-47C3D5B8ACD0}" srcOrd="0" destOrd="0" presId="urn:microsoft.com/office/officeart/2005/8/layout/hierarchy1"/>
    <dgm:cxn modelId="{89E4FA82-EB3E-45D9-90FB-67EA285B2984}" srcId="{BA8489FA-9B37-4FAF-94AA-3A561A56BAFC}" destId="{23BDEA29-8DCE-4E9B-9B97-F3CF458934B6}" srcOrd="0" destOrd="0" parTransId="{92085D6A-6E39-497C-BC41-465DEF24BE7F}" sibTransId="{432ED215-C070-40C1-85FB-C3D36BE1D859}"/>
    <dgm:cxn modelId="{92277EA5-693D-430D-830E-6B3C3F242C86}" type="presOf" srcId="{BA8489FA-9B37-4FAF-94AA-3A561A56BAFC}" destId="{009F12F2-3CF2-4C8E-9F73-10BE1BB3292A}" srcOrd="0" destOrd="0" presId="urn:microsoft.com/office/officeart/2005/8/layout/hierarchy1"/>
    <dgm:cxn modelId="{F0D68FB8-C03D-475B-AA36-B46A6D4B3EBA}" type="presParOf" srcId="{009F12F2-3CF2-4C8E-9F73-10BE1BB3292A}" destId="{A52862DE-2567-4E3C-AAE1-06D48A77A619}" srcOrd="0" destOrd="0" presId="urn:microsoft.com/office/officeart/2005/8/layout/hierarchy1"/>
    <dgm:cxn modelId="{908B4087-E6FE-4C0C-8EEB-B07F00A43AC4}" type="presParOf" srcId="{A52862DE-2567-4E3C-AAE1-06D48A77A619}" destId="{96197172-D70F-4EBD-87A7-2DBFBCF43EF7}" srcOrd="0" destOrd="0" presId="urn:microsoft.com/office/officeart/2005/8/layout/hierarchy1"/>
    <dgm:cxn modelId="{D33AF5B9-21D7-403B-BF74-36B3EE43367F}" type="presParOf" srcId="{96197172-D70F-4EBD-87A7-2DBFBCF43EF7}" destId="{6EB38605-B45B-4520-B805-22B3FA2A9549}" srcOrd="0" destOrd="0" presId="urn:microsoft.com/office/officeart/2005/8/layout/hierarchy1"/>
    <dgm:cxn modelId="{B0FE49BD-A6AC-40C2-8067-F0EBE42CA611}" type="presParOf" srcId="{96197172-D70F-4EBD-87A7-2DBFBCF43EF7}" destId="{DDA06BC0-0A86-4492-9208-47C3D5B8ACD0}" srcOrd="1" destOrd="0" presId="urn:microsoft.com/office/officeart/2005/8/layout/hierarchy1"/>
    <dgm:cxn modelId="{9B6F819A-BC9D-4BA9-A59D-7876C67C7109}" type="presParOf" srcId="{A52862DE-2567-4E3C-AAE1-06D48A77A619}" destId="{8AF322EE-4D06-44B7-8B2E-0A1D189F5B68}" srcOrd="1" destOrd="0" presId="urn:microsoft.com/office/officeart/2005/8/layout/hierarchy1"/>
    <dgm:cxn modelId="{D7E3DAD4-6662-4363-A48F-186089FDAF97}" type="presParOf" srcId="{009F12F2-3CF2-4C8E-9F73-10BE1BB3292A}" destId="{6145D20D-934E-438B-AC93-2A2275B16454}" srcOrd="1" destOrd="0" presId="urn:microsoft.com/office/officeart/2005/8/layout/hierarchy1"/>
    <dgm:cxn modelId="{EE2C7650-CEA6-4A9E-B3BB-D734AF6F20FA}" type="presParOf" srcId="{6145D20D-934E-438B-AC93-2A2275B16454}" destId="{246AC26E-6E77-4593-86CF-21D6DC3799D8}" srcOrd="0" destOrd="0" presId="urn:microsoft.com/office/officeart/2005/8/layout/hierarchy1"/>
    <dgm:cxn modelId="{628FA149-6F05-4E38-B515-8522CF630EA0}" type="presParOf" srcId="{246AC26E-6E77-4593-86CF-21D6DC3799D8}" destId="{92D3B637-B067-465C-8507-C9F41F65F404}" srcOrd="0" destOrd="0" presId="urn:microsoft.com/office/officeart/2005/8/layout/hierarchy1"/>
    <dgm:cxn modelId="{4C4C8C20-3936-4ED2-BC90-25D989CF3196}" type="presParOf" srcId="{246AC26E-6E77-4593-86CF-21D6DC3799D8}" destId="{9D3805F4-D8F9-407F-895F-434DB5ABCA6C}" srcOrd="1" destOrd="0" presId="urn:microsoft.com/office/officeart/2005/8/layout/hierarchy1"/>
    <dgm:cxn modelId="{3F20DDA5-CB85-434B-919B-78B189E53BAD}" type="presParOf" srcId="{6145D20D-934E-438B-AC93-2A2275B16454}" destId="{9FDA1009-363A-40F7-A303-0568DB36473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CF9DD9-B610-4D28-93E0-30C50C97D6E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CFBDB00-1E49-4776-87CA-E2F17F0AF2F5}">
      <dgm:prSet/>
      <dgm:spPr/>
      <dgm:t>
        <a:bodyPr/>
        <a:lstStyle/>
        <a:p>
          <a:pPr>
            <a:lnSpc>
              <a:spcPct val="100000"/>
            </a:lnSpc>
          </a:pPr>
          <a:r>
            <a:rPr lang="en-US"/>
            <a:t>The accuracy score measure of how well the model performs overall.</a:t>
          </a:r>
        </a:p>
      </dgm:t>
    </dgm:pt>
    <dgm:pt modelId="{967D9F12-73A6-476C-A8DF-591E645BFD20}" type="parTrans" cxnId="{D9087FFD-CF09-44EE-B70A-86E05A28B563}">
      <dgm:prSet/>
      <dgm:spPr/>
      <dgm:t>
        <a:bodyPr/>
        <a:lstStyle/>
        <a:p>
          <a:endParaRPr lang="en-US"/>
        </a:p>
      </dgm:t>
    </dgm:pt>
    <dgm:pt modelId="{80F35CCE-4AE1-450D-91ED-FD9E1E8575EB}" type="sibTrans" cxnId="{D9087FFD-CF09-44EE-B70A-86E05A28B563}">
      <dgm:prSet/>
      <dgm:spPr/>
      <dgm:t>
        <a:bodyPr/>
        <a:lstStyle/>
        <a:p>
          <a:endParaRPr lang="en-US"/>
        </a:p>
      </dgm:t>
    </dgm:pt>
    <dgm:pt modelId="{2E3E1A96-4BF1-4870-93BD-31750D71E130}">
      <dgm:prSet/>
      <dgm:spPr/>
      <dgm:t>
        <a:bodyPr/>
        <a:lstStyle/>
        <a:p>
          <a:pPr>
            <a:lnSpc>
              <a:spcPct val="100000"/>
            </a:lnSpc>
          </a:pPr>
          <a:r>
            <a:rPr lang="en-US"/>
            <a:t>The sensitivity score measure of how well the model performs in identifying positive cases.</a:t>
          </a:r>
        </a:p>
      </dgm:t>
    </dgm:pt>
    <dgm:pt modelId="{EB227C29-9074-4AD7-9CAB-79B700CBBF10}" type="parTrans" cxnId="{7A078127-209B-4447-BFDE-5C7982A829F7}">
      <dgm:prSet/>
      <dgm:spPr/>
      <dgm:t>
        <a:bodyPr/>
        <a:lstStyle/>
        <a:p>
          <a:endParaRPr lang="en-US"/>
        </a:p>
      </dgm:t>
    </dgm:pt>
    <dgm:pt modelId="{21903FF2-FD1C-430F-9C38-01D4E6DB6580}" type="sibTrans" cxnId="{7A078127-209B-4447-BFDE-5C7982A829F7}">
      <dgm:prSet/>
      <dgm:spPr/>
      <dgm:t>
        <a:bodyPr/>
        <a:lstStyle/>
        <a:p>
          <a:endParaRPr lang="en-US"/>
        </a:p>
      </dgm:t>
    </dgm:pt>
    <dgm:pt modelId="{595618C9-8CEE-4EDF-8FCC-7FA03E18EB65}">
      <dgm:prSet/>
      <dgm:spPr/>
      <dgm:t>
        <a:bodyPr/>
        <a:lstStyle/>
        <a:p>
          <a:pPr>
            <a:lnSpc>
              <a:spcPct val="100000"/>
            </a:lnSpc>
          </a:pPr>
          <a:r>
            <a:rPr lang="en-US"/>
            <a:t>The specificity score measure of how well the model performs in identifying negative cases.</a:t>
          </a:r>
        </a:p>
      </dgm:t>
    </dgm:pt>
    <dgm:pt modelId="{937D2BE1-980E-4698-9ACD-D460AA4CC1E0}" type="parTrans" cxnId="{FCEF92C7-1DE4-4143-976E-FFF14C5C3B09}">
      <dgm:prSet/>
      <dgm:spPr/>
      <dgm:t>
        <a:bodyPr/>
        <a:lstStyle/>
        <a:p>
          <a:endParaRPr lang="en-US"/>
        </a:p>
      </dgm:t>
    </dgm:pt>
    <dgm:pt modelId="{512E9AEB-BD2D-4F3C-A54F-EB14A94B5592}" type="sibTrans" cxnId="{FCEF92C7-1DE4-4143-976E-FFF14C5C3B09}">
      <dgm:prSet/>
      <dgm:spPr/>
      <dgm:t>
        <a:bodyPr/>
        <a:lstStyle/>
        <a:p>
          <a:endParaRPr lang="en-US"/>
        </a:p>
      </dgm:t>
    </dgm:pt>
    <dgm:pt modelId="{4078656D-F16F-404C-9890-3854067479AC}" type="pres">
      <dgm:prSet presAssocID="{E3CF9DD9-B610-4D28-93E0-30C50C97D6E3}" presName="root" presStyleCnt="0">
        <dgm:presLayoutVars>
          <dgm:dir/>
          <dgm:resizeHandles val="exact"/>
        </dgm:presLayoutVars>
      </dgm:prSet>
      <dgm:spPr/>
    </dgm:pt>
    <dgm:pt modelId="{CFF44F5A-FD03-4D23-911D-036107F4EF79}" type="pres">
      <dgm:prSet presAssocID="{2CFBDB00-1E49-4776-87CA-E2F17F0AF2F5}" presName="compNode" presStyleCnt="0"/>
      <dgm:spPr/>
    </dgm:pt>
    <dgm:pt modelId="{F4F757CE-9EEF-475E-A85F-7F507B3D13F7}" type="pres">
      <dgm:prSet presAssocID="{2CFBDB00-1E49-4776-87CA-E2F17F0AF2F5}" presName="bgRect" presStyleLbl="bgShp" presStyleIdx="0" presStyleCnt="3"/>
      <dgm:spPr/>
    </dgm:pt>
    <dgm:pt modelId="{914D83BE-8FBA-409F-9B95-07FD0B764CE4}" type="pres">
      <dgm:prSet presAssocID="{2CFBDB00-1E49-4776-87CA-E2F17F0AF2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1E97A164-DBE0-4D71-B9BB-D1E1D363B5F9}" type="pres">
      <dgm:prSet presAssocID="{2CFBDB00-1E49-4776-87CA-E2F17F0AF2F5}" presName="spaceRect" presStyleCnt="0"/>
      <dgm:spPr/>
    </dgm:pt>
    <dgm:pt modelId="{6C5E6EC0-602D-4C15-90BE-EC72E659AA5E}" type="pres">
      <dgm:prSet presAssocID="{2CFBDB00-1E49-4776-87CA-E2F17F0AF2F5}" presName="parTx" presStyleLbl="revTx" presStyleIdx="0" presStyleCnt="3">
        <dgm:presLayoutVars>
          <dgm:chMax val="0"/>
          <dgm:chPref val="0"/>
        </dgm:presLayoutVars>
      </dgm:prSet>
      <dgm:spPr/>
    </dgm:pt>
    <dgm:pt modelId="{DFF28677-09B0-46B1-99DC-644883B94902}" type="pres">
      <dgm:prSet presAssocID="{80F35CCE-4AE1-450D-91ED-FD9E1E8575EB}" presName="sibTrans" presStyleCnt="0"/>
      <dgm:spPr/>
    </dgm:pt>
    <dgm:pt modelId="{06466E26-5E21-4EFE-BD91-504563FF835C}" type="pres">
      <dgm:prSet presAssocID="{2E3E1A96-4BF1-4870-93BD-31750D71E130}" presName="compNode" presStyleCnt="0"/>
      <dgm:spPr/>
    </dgm:pt>
    <dgm:pt modelId="{0FDED09C-1AF0-4C75-92B8-903F12FF9D7C}" type="pres">
      <dgm:prSet presAssocID="{2E3E1A96-4BF1-4870-93BD-31750D71E130}" presName="bgRect" presStyleLbl="bgShp" presStyleIdx="1" presStyleCnt="3"/>
      <dgm:spPr/>
    </dgm:pt>
    <dgm:pt modelId="{0D542A2D-8314-48C7-A0A5-6194F1722376}" type="pres">
      <dgm:prSet presAssocID="{2E3E1A96-4BF1-4870-93BD-31750D71E1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st tubes"/>
        </a:ext>
      </dgm:extLst>
    </dgm:pt>
    <dgm:pt modelId="{5C750DBB-79FF-4130-8BAB-8E5DE6F6A9B9}" type="pres">
      <dgm:prSet presAssocID="{2E3E1A96-4BF1-4870-93BD-31750D71E130}" presName="spaceRect" presStyleCnt="0"/>
      <dgm:spPr/>
    </dgm:pt>
    <dgm:pt modelId="{A0981C24-BFDF-452E-8869-2C587ADCBC3F}" type="pres">
      <dgm:prSet presAssocID="{2E3E1A96-4BF1-4870-93BD-31750D71E130}" presName="parTx" presStyleLbl="revTx" presStyleIdx="1" presStyleCnt="3">
        <dgm:presLayoutVars>
          <dgm:chMax val="0"/>
          <dgm:chPref val="0"/>
        </dgm:presLayoutVars>
      </dgm:prSet>
      <dgm:spPr/>
    </dgm:pt>
    <dgm:pt modelId="{07D58FF8-D3DA-4AA7-9EDC-268772A0C53E}" type="pres">
      <dgm:prSet presAssocID="{21903FF2-FD1C-430F-9C38-01D4E6DB6580}" presName="sibTrans" presStyleCnt="0"/>
      <dgm:spPr/>
    </dgm:pt>
    <dgm:pt modelId="{355E6969-443B-48FA-A3A9-362E5C22F384}" type="pres">
      <dgm:prSet presAssocID="{595618C9-8CEE-4EDF-8FCC-7FA03E18EB65}" presName="compNode" presStyleCnt="0"/>
      <dgm:spPr/>
    </dgm:pt>
    <dgm:pt modelId="{93535AE9-916C-4F40-BE77-81A0698DAD6F}" type="pres">
      <dgm:prSet presAssocID="{595618C9-8CEE-4EDF-8FCC-7FA03E18EB65}" presName="bgRect" presStyleLbl="bgShp" presStyleIdx="2" presStyleCnt="3"/>
      <dgm:spPr/>
    </dgm:pt>
    <dgm:pt modelId="{75FDA2E9-394B-4363-9D73-8264F187568D}" type="pres">
      <dgm:prSet presAssocID="{595618C9-8CEE-4EDF-8FCC-7FA03E18EB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D6D9308E-F50B-4E51-B6EB-6BC13EF534CD}" type="pres">
      <dgm:prSet presAssocID="{595618C9-8CEE-4EDF-8FCC-7FA03E18EB65}" presName="spaceRect" presStyleCnt="0"/>
      <dgm:spPr/>
    </dgm:pt>
    <dgm:pt modelId="{9E3E30FD-7BB1-48A0-AAE9-7C4C3E0C094C}" type="pres">
      <dgm:prSet presAssocID="{595618C9-8CEE-4EDF-8FCC-7FA03E18EB65}" presName="parTx" presStyleLbl="revTx" presStyleIdx="2" presStyleCnt="3">
        <dgm:presLayoutVars>
          <dgm:chMax val="0"/>
          <dgm:chPref val="0"/>
        </dgm:presLayoutVars>
      </dgm:prSet>
      <dgm:spPr/>
    </dgm:pt>
  </dgm:ptLst>
  <dgm:cxnLst>
    <dgm:cxn modelId="{7A078127-209B-4447-BFDE-5C7982A829F7}" srcId="{E3CF9DD9-B610-4D28-93E0-30C50C97D6E3}" destId="{2E3E1A96-4BF1-4870-93BD-31750D71E130}" srcOrd="1" destOrd="0" parTransId="{EB227C29-9074-4AD7-9CAB-79B700CBBF10}" sibTransId="{21903FF2-FD1C-430F-9C38-01D4E6DB6580}"/>
    <dgm:cxn modelId="{09B7CF3C-2450-4B65-85D5-2421E1DC1B3D}" type="presOf" srcId="{2E3E1A96-4BF1-4870-93BD-31750D71E130}" destId="{A0981C24-BFDF-452E-8869-2C587ADCBC3F}" srcOrd="0" destOrd="0" presId="urn:microsoft.com/office/officeart/2018/2/layout/IconVerticalSolidList"/>
    <dgm:cxn modelId="{25676463-2D66-4FC0-A257-B4B444BA4CB4}" type="presOf" srcId="{E3CF9DD9-B610-4D28-93E0-30C50C97D6E3}" destId="{4078656D-F16F-404C-9890-3854067479AC}" srcOrd="0" destOrd="0" presId="urn:microsoft.com/office/officeart/2018/2/layout/IconVerticalSolidList"/>
    <dgm:cxn modelId="{25B6B59A-662E-49FE-BD72-A60BCC55FFDF}" type="presOf" srcId="{2CFBDB00-1E49-4776-87CA-E2F17F0AF2F5}" destId="{6C5E6EC0-602D-4C15-90BE-EC72E659AA5E}" srcOrd="0" destOrd="0" presId="urn:microsoft.com/office/officeart/2018/2/layout/IconVerticalSolidList"/>
    <dgm:cxn modelId="{768D69C5-0ABC-4EF8-B730-3C3BDF5C595C}" type="presOf" srcId="{595618C9-8CEE-4EDF-8FCC-7FA03E18EB65}" destId="{9E3E30FD-7BB1-48A0-AAE9-7C4C3E0C094C}" srcOrd="0" destOrd="0" presId="urn:microsoft.com/office/officeart/2018/2/layout/IconVerticalSolidList"/>
    <dgm:cxn modelId="{FCEF92C7-1DE4-4143-976E-FFF14C5C3B09}" srcId="{E3CF9DD9-B610-4D28-93E0-30C50C97D6E3}" destId="{595618C9-8CEE-4EDF-8FCC-7FA03E18EB65}" srcOrd="2" destOrd="0" parTransId="{937D2BE1-980E-4698-9ACD-D460AA4CC1E0}" sibTransId="{512E9AEB-BD2D-4F3C-A54F-EB14A94B5592}"/>
    <dgm:cxn modelId="{D9087FFD-CF09-44EE-B70A-86E05A28B563}" srcId="{E3CF9DD9-B610-4D28-93E0-30C50C97D6E3}" destId="{2CFBDB00-1E49-4776-87CA-E2F17F0AF2F5}" srcOrd="0" destOrd="0" parTransId="{967D9F12-73A6-476C-A8DF-591E645BFD20}" sibTransId="{80F35CCE-4AE1-450D-91ED-FD9E1E8575EB}"/>
    <dgm:cxn modelId="{47A64899-CD4E-4B64-ACAB-340238197E18}" type="presParOf" srcId="{4078656D-F16F-404C-9890-3854067479AC}" destId="{CFF44F5A-FD03-4D23-911D-036107F4EF79}" srcOrd="0" destOrd="0" presId="urn:microsoft.com/office/officeart/2018/2/layout/IconVerticalSolidList"/>
    <dgm:cxn modelId="{84AB6A4F-4839-42C9-84A4-FE1535AEDBA7}" type="presParOf" srcId="{CFF44F5A-FD03-4D23-911D-036107F4EF79}" destId="{F4F757CE-9EEF-475E-A85F-7F507B3D13F7}" srcOrd="0" destOrd="0" presId="urn:microsoft.com/office/officeart/2018/2/layout/IconVerticalSolidList"/>
    <dgm:cxn modelId="{CE6393FE-E9DC-404D-A03E-A7C0B55744C5}" type="presParOf" srcId="{CFF44F5A-FD03-4D23-911D-036107F4EF79}" destId="{914D83BE-8FBA-409F-9B95-07FD0B764CE4}" srcOrd="1" destOrd="0" presId="urn:microsoft.com/office/officeart/2018/2/layout/IconVerticalSolidList"/>
    <dgm:cxn modelId="{8BDE6721-A6A1-4B1E-892B-95D4B638672D}" type="presParOf" srcId="{CFF44F5A-FD03-4D23-911D-036107F4EF79}" destId="{1E97A164-DBE0-4D71-B9BB-D1E1D363B5F9}" srcOrd="2" destOrd="0" presId="urn:microsoft.com/office/officeart/2018/2/layout/IconVerticalSolidList"/>
    <dgm:cxn modelId="{8718736B-E29E-42C8-90E4-DCE987C4E025}" type="presParOf" srcId="{CFF44F5A-FD03-4D23-911D-036107F4EF79}" destId="{6C5E6EC0-602D-4C15-90BE-EC72E659AA5E}" srcOrd="3" destOrd="0" presId="urn:microsoft.com/office/officeart/2018/2/layout/IconVerticalSolidList"/>
    <dgm:cxn modelId="{7BF4F8A2-C6E4-4D7F-97E4-88DAC117C2A2}" type="presParOf" srcId="{4078656D-F16F-404C-9890-3854067479AC}" destId="{DFF28677-09B0-46B1-99DC-644883B94902}" srcOrd="1" destOrd="0" presId="urn:microsoft.com/office/officeart/2018/2/layout/IconVerticalSolidList"/>
    <dgm:cxn modelId="{5FE7D1C5-2962-41DE-BB3E-E9B948C081AE}" type="presParOf" srcId="{4078656D-F16F-404C-9890-3854067479AC}" destId="{06466E26-5E21-4EFE-BD91-504563FF835C}" srcOrd="2" destOrd="0" presId="urn:microsoft.com/office/officeart/2018/2/layout/IconVerticalSolidList"/>
    <dgm:cxn modelId="{937BF6EE-169F-4542-A917-95C76D23DECE}" type="presParOf" srcId="{06466E26-5E21-4EFE-BD91-504563FF835C}" destId="{0FDED09C-1AF0-4C75-92B8-903F12FF9D7C}" srcOrd="0" destOrd="0" presId="urn:microsoft.com/office/officeart/2018/2/layout/IconVerticalSolidList"/>
    <dgm:cxn modelId="{B07BA1AC-1A08-4463-8C87-DC126A5A4B71}" type="presParOf" srcId="{06466E26-5E21-4EFE-BD91-504563FF835C}" destId="{0D542A2D-8314-48C7-A0A5-6194F1722376}" srcOrd="1" destOrd="0" presId="urn:microsoft.com/office/officeart/2018/2/layout/IconVerticalSolidList"/>
    <dgm:cxn modelId="{7B905B3A-2F97-4C31-A3C4-C7630353314A}" type="presParOf" srcId="{06466E26-5E21-4EFE-BD91-504563FF835C}" destId="{5C750DBB-79FF-4130-8BAB-8E5DE6F6A9B9}" srcOrd="2" destOrd="0" presId="urn:microsoft.com/office/officeart/2018/2/layout/IconVerticalSolidList"/>
    <dgm:cxn modelId="{A6DD0E5E-EDC7-4D38-AF45-DC04A54E1273}" type="presParOf" srcId="{06466E26-5E21-4EFE-BD91-504563FF835C}" destId="{A0981C24-BFDF-452E-8869-2C587ADCBC3F}" srcOrd="3" destOrd="0" presId="urn:microsoft.com/office/officeart/2018/2/layout/IconVerticalSolidList"/>
    <dgm:cxn modelId="{BDEA3205-89C9-4F39-8785-0BD34655D670}" type="presParOf" srcId="{4078656D-F16F-404C-9890-3854067479AC}" destId="{07D58FF8-D3DA-4AA7-9EDC-268772A0C53E}" srcOrd="3" destOrd="0" presId="urn:microsoft.com/office/officeart/2018/2/layout/IconVerticalSolidList"/>
    <dgm:cxn modelId="{91224975-D890-476C-97D5-194BA1D3D230}" type="presParOf" srcId="{4078656D-F16F-404C-9890-3854067479AC}" destId="{355E6969-443B-48FA-A3A9-362E5C22F384}" srcOrd="4" destOrd="0" presId="urn:microsoft.com/office/officeart/2018/2/layout/IconVerticalSolidList"/>
    <dgm:cxn modelId="{088A5617-E7F2-4D44-88A0-E6EE4204AB2E}" type="presParOf" srcId="{355E6969-443B-48FA-A3A9-362E5C22F384}" destId="{93535AE9-916C-4F40-BE77-81A0698DAD6F}" srcOrd="0" destOrd="0" presId="urn:microsoft.com/office/officeart/2018/2/layout/IconVerticalSolidList"/>
    <dgm:cxn modelId="{6C612879-D08F-4C1C-967E-6003CC3BBF83}" type="presParOf" srcId="{355E6969-443B-48FA-A3A9-362E5C22F384}" destId="{75FDA2E9-394B-4363-9D73-8264F187568D}" srcOrd="1" destOrd="0" presId="urn:microsoft.com/office/officeart/2018/2/layout/IconVerticalSolidList"/>
    <dgm:cxn modelId="{E8A736E9-3FD8-41F7-A2FD-D6746C43439A}" type="presParOf" srcId="{355E6969-443B-48FA-A3A9-362E5C22F384}" destId="{D6D9308E-F50B-4E51-B6EB-6BC13EF534CD}" srcOrd="2" destOrd="0" presId="urn:microsoft.com/office/officeart/2018/2/layout/IconVerticalSolidList"/>
    <dgm:cxn modelId="{792CAD87-C2ED-4A30-AF84-20F3C5432CEE}" type="presParOf" srcId="{355E6969-443B-48FA-A3A9-362E5C22F384}" destId="{9E3E30FD-7BB1-48A0-AAE9-7C4C3E0C094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38605-B45B-4520-B805-22B3FA2A9549}">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A06BC0-0A86-4492-9208-47C3D5B8ACD0}">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GII is a composite metric of gender inequality using three dimensions: reproductive health, empowerment and the </a:t>
          </a:r>
          <a:r>
            <a:rPr lang="en-US" sz="2100" kern="1200" dirty="0" err="1"/>
            <a:t>labour</a:t>
          </a:r>
          <a:r>
            <a:rPr lang="en-US" sz="2100" kern="1200" dirty="0"/>
            <a:t> market. A low GII value indicates low inequality between women and men, and vice-versa.</a:t>
          </a:r>
        </a:p>
      </dsp:txBody>
      <dsp:txXfrm>
        <a:off x="696297" y="538547"/>
        <a:ext cx="4171627" cy="2590157"/>
      </dsp:txXfrm>
    </dsp:sp>
    <dsp:sp modelId="{92D3B637-B067-465C-8507-C9F41F65F404}">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805F4-D8F9-407F-895F-434DB5ABCA6C}">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It shows the loss in potential human development due to inequality between female and male achievements in these dimensions. It ranges from 0, where women and men fare equally, to 1, where one gender fares as poorly as possible in all measured dimensions.</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757CE-9EEF-475E-A85F-7F507B3D13F7}">
      <dsp:nvSpPr>
        <dsp:cNvPr id="0" name=""/>
        <dsp:cNvSpPr/>
      </dsp:nvSpPr>
      <dsp:spPr>
        <a:xfrm>
          <a:off x="0" y="429"/>
          <a:ext cx="5703626" cy="10042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4D83BE-8FBA-409F-9B95-07FD0B764CE4}">
      <dsp:nvSpPr>
        <dsp:cNvPr id="0" name=""/>
        <dsp:cNvSpPr/>
      </dsp:nvSpPr>
      <dsp:spPr>
        <a:xfrm>
          <a:off x="303778" y="226380"/>
          <a:ext cx="552324" cy="5523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5E6EC0-602D-4C15-90BE-EC72E659AA5E}">
      <dsp:nvSpPr>
        <dsp:cNvPr id="0" name=""/>
        <dsp:cNvSpPr/>
      </dsp:nvSpPr>
      <dsp:spPr>
        <a:xfrm>
          <a:off x="1159881" y="429"/>
          <a:ext cx="4543745" cy="1004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81" tIns="106281" rIns="106281" bIns="106281" numCol="1" spcCol="1270" anchor="ctr" anchorCtr="0">
          <a:noAutofit/>
        </a:bodyPr>
        <a:lstStyle/>
        <a:p>
          <a:pPr marL="0" lvl="0" indent="0" algn="l" defTabSz="800100">
            <a:lnSpc>
              <a:spcPct val="100000"/>
            </a:lnSpc>
            <a:spcBef>
              <a:spcPct val="0"/>
            </a:spcBef>
            <a:spcAft>
              <a:spcPct val="35000"/>
            </a:spcAft>
            <a:buNone/>
          </a:pPr>
          <a:r>
            <a:rPr lang="en-US" sz="1800" kern="1200"/>
            <a:t>The accuracy score measure of how well the model performs overall.</a:t>
          </a:r>
        </a:p>
      </dsp:txBody>
      <dsp:txXfrm>
        <a:off x="1159881" y="429"/>
        <a:ext cx="4543745" cy="1004226"/>
      </dsp:txXfrm>
    </dsp:sp>
    <dsp:sp modelId="{0FDED09C-1AF0-4C75-92B8-903F12FF9D7C}">
      <dsp:nvSpPr>
        <dsp:cNvPr id="0" name=""/>
        <dsp:cNvSpPr/>
      </dsp:nvSpPr>
      <dsp:spPr>
        <a:xfrm>
          <a:off x="0" y="1255711"/>
          <a:ext cx="5703626" cy="10042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42A2D-8314-48C7-A0A5-6194F1722376}">
      <dsp:nvSpPr>
        <dsp:cNvPr id="0" name=""/>
        <dsp:cNvSpPr/>
      </dsp:nvSpPr>
      <dsp:spPr>
        <a:xfrm>
          <a:off x="303778" y="1481662"/>
          <a:ext cx="552324" cy="5523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981C24-BFDF-452E-8869-2C587ADCBC3F}">
      <dsp:nvSpPr>
        <dsp:cNvPr id="0" name=""/>
        <dsp:cNvSpPr/>
      </dsp:nvSpPr>
      <dsp:spPr>
        <a:xfrm>
          <a:off x="1159881" y="1255711"/>
          <a:ext cx="4543745" cy="1004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81" tIns="106281" rIns="106281" bIns="106281" numCol="1" spcCol="1270" anchor="ctr" anchorCtr="0">
          <a:noAutofit/>
        </a:bodyPr>
        <a:lstStyle/>
        <a:p>
          <a:pPr marL="0" lvl="0" indent="0" algn="l" defTabSz="800100">
            <a:lnSpc>
              <a:spcPct val="100000"/>
            </a:lnSpc>
            <a:spcBef>
              <a:spcPct val="0"/>
            </a:spcBef>
            <a:spcAft>
              <a:spcPct val="35000"/>
            </a:spcAft>
            <a:buNone/>
          </a:pPr>
          <a:r>
            <a:rPr lang="en-US" sz="1800" kern="1200"/>
            <a:t>The sensitivity score measure of how well the model performs in identifying positive cases.</a:t>
          </a:r>
        </a:p>
      </dsp:txBody>
      <dsp:txXfrm>
        <a:off x="1159881" y="1255711"/>
        <a:ext cx="4543745" cy="1004226"/>
      </dsp:txXfrm>
    </dsp:sp>
    <dsp:sp modelId="{93535AE9-916C-4F40-BE77-81A0698DAD6F}">
      <dsp:nvSpPr>
        <dsp:cNvPr id="0" name=""/>
        <dsp:cNvSpPr/>
      </dsp:nvSpPr>
      <dsp:spPr>
        <a:xfrm>
          <a:off x="0" y="2510994"/>
          <a:ext cx="5703626" cy="10042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DA2E9-394B-4363-9D73-8264F187568D}">
      <dsp:nvSpPr>
        <dsp:cNvPr id="0" name=""/>
        <dsp:cNvSpPr/>
      </dsp:nvSpPr>
      <dsp:spPr>
        <a:xfrm>
          <a:off x="303778" y="2736945"/>
          <a:ext cx="552324" cy="5523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3E30FD-7BB1-48A0-AAE9-7C4C3E0C094C}">
      <dsp:nvSpPr>
        <dsp:cNvPr id="0" name=""/>
        <dsp:cNvSpPr/>
      </dsp:nvSpPr>
      <dsp:spPr>
        <a:xfrm>
          <a:off x="1159881" y="2510994"/>
          <a:ext cx="4543745" cy="1004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81" tIns="106281" rIns="106281" bIns="106281" numCol="1" spcCol="1270" anchor="ctr" anchorCtr="0">
          <a:noAutofit/>
        </a:bodyPr>
        <a:lstStyle/>
        <a:p>
          <a:pPr marL="0" lvl="0" indent="0" algn="l" defTabSz="800100">
            <a:lnSpc>
              <a:spcPct val="100000"/>
            </a:lnSpc>
            <a:spcBef>
              <a:spcPct val="0"/>
            </a:spcBef>
            <a:spcAft>
              <a:spcPct val="35000"/>
            </a:spcAft>
            <a:buNone/>
          </a:pPr>
          <a:r>
            <a:rPr lang="en-US" sz="1800" kern="1200"/>
            <a:t>The specificity score measure of how well the model performs in identifying negative cases.</a:t>
          </a:r>
        </a:p>
      </dsp:txBody>
      <dsp:txXfrm>
        <a:off x="1159881" y="2510994"/>
        <a:ext cx="4543745" cy="1004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D9ED7-8919-0541-82D8-8F59E1B4AC6F}"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8A991-22B6-FD4F-A8B4-96902A4CE0E5}" type="slidenum">
              <a:rPr lang="en-US" smtClean="0"/>
              <a:t>‹#›</a:t>
            </a:fld>
            <a:endParaRPr lang="en-US"/>
          </a:p>
        </p:txBody>
      </p:sp>
    </p:spTree>
    <p:extLst>
      <p:ext uri="{BB962C8B-B14F-4D97-AF65-F5344CB8AC3E}">
        <p14:creationId xmlns:p14="http://schemas.microsoft.com/office/powerpoint/2010/main" val="278616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8A991-22B6-FD4F-A8B4-96902A4CE0E5}" type="slidenum">
              <a:rPr lang="en-US" smtClean="0"/>
              <a:t>10</a:t>
            </a:fld>
            <a:endParaRPr lang="en-US"/>
          </a:p>
        </p:txBody>
      </p:sp>
    </p:spTree>
    <p:extLst>
      <p:ext uri="{BB962C8B-B14F-4D97-AF65-F5344CB8AC3E}">
        <p14:creationId xmlns:p14="http://schemas.microsoft.com/office/powerpoint/2010/main" val="354963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390F-901E-F1FF-F7DF-C6DC1E3EE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89551E-7B23-8622-6796-E89E38918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EE50AC-19BC-3646-C5D0-CE3924EBF535}"/>
              </a:ext>
            </a:extLst>
          </p:cNvPr>
          <p:cNvSpPr>
            <a:spLocks noGrp="1"/>
          </p:cNvSpPr>
          <p:nvPr>
            <p:ph type="dt" sz="half" idx="10"/>
          </p:nvPr>
        </p:nvSpPr>
        <p:spPr/>
        <p:txBody>
          <a:bodyPr/>
          <a:lstStyle/>
          <a:p>
            <a:fld id="{1EE414A1-A484-A44C-AC2C-394C969EDC3B}" type="datetimeFigureOut">
              <a:rPr lang="en-US" smtClean="0"/>
              <a:t>10/28/2024</a:t>
            </a:fld>
            <a:endParaRPr lang="en-US"/>
          </a:p>
        </p:txBody>
      </p:sp>
      <p:sp>
        <p:nvSpPr>
          <p:cNvPr id="5" name="Footer Placeholder 4">
            <a:extLst>
              <a:ext uri="{FF2B5EF4-FFF2-40B4-BE49-F238E27FC236}">
                <a16:creationId xmlns:a16="http://schemas.microsoft.com/office/drawing/2014/main" id="{2CB971B2-D2D3-8184-10B7-003DEE4DF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06A3E-6AF9-01BB-4BED-DDB3E5E3C58E}"/>
              </a:ext>
            </a:extLst>
          </p:cNvPr>
          <p:cNvSpPr>
            <a:spLocks noGrp="1"/>
          </p:cNvSpPr>
          <p:nvPr>
            <p:ph type="sldNum" sz="quarter" idx="12"/>
          </p:nvPr>
        </p:nvSpPr>
        <p:spPr/>
        <p:txBody>
          <a:bodyPr/>
          <a:lstStyle/>
          <a:p>
            <a:fld id="{9051C008-617F-574B-B814-CD3BACF26B76}" type="slidenum">
              <a:rPr lang="en-US" smtClean="0"/>
              <a:t>‹#›</a:t>
            </a:fld>
            <a:endParaRPr lang="en-US"/>
          </a:p>
        </p:txBody>
      </p:sp>
    </p:spTree>
    <p:extLst>
      <p:ext uri="{BB962C8B-B14F-4D97-AF65-F5344CB8AC3E}">
        <p14:creationId xmlns:p14="http://schemas.microsoft.com/office/powerpoint/2010/main" val="357420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AECC-1DC4-E4B4-C814-5FF4F9CEBC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AD5C0A-59BA-6690-7D6C-17A2C18364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4F678-69CF-E502-C52E-5DEE0602C3B0}"/>
              </a:ext>
            </a:extLst>
          </p:cNvPr>
          <p:cNvSpPr>
            <a:spLocks noGrp="1"/>
          </p:cNvSpPr>
          <p:nvPr>
            <p:ph type="dt" sz="half" idx="10"/>
          </p:nvPr>
        </p:nvSpPr>
        <p:spPr/>
        <p:txBody>
          <a:bodyPr/>
          <a:lstStyle/>
          <a:p>
            <a:fld id="{1EE414A1-A484-A44C-AC2C-394C969EDC3B}" type="datetimeFigureOut">
              <a:rPr lang="en-US" smtClean="0"/>
              <a:t>10/28/2024</a:t>
            </a:fld>
            <a:endParaRPr lang="en-US"/>
          </a:p>
        </p:txBody>
      </p:sp>
      <p:sp>
        <p:nvSpPr>
          <p:cNvPr id="5" name="Footer Placeholder 4">
            <a:extLst>
              <a:ext uri="{FF2B5EF4-FFF2-40B4-BE49-F238E27FC236}">
                <a16:creationId xmlns:a16="http://schemas.microsoft.com/office/drawing/2014/main" id="{5E996AAD-9DB6-34A3-287A-699DB6BB4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A6288-9311-AD58-5A17-FA45083697F0}"/>
              </a:ext>
            </a:extLst>
          </p:cNvPr>
          <p:cNvSpPr>
            <a:spLocks noGrp="1"/>
          </p:cNvSpPr>
          <p:nvPr>
            <p:ph type="sldNum" sz="quarter" idx="12"/>
          </p:nvPr>
        </p:nvSpPr>
        <p:spPr/>
        <p:txBody>
          <a:bodyPr/>
          <a:lstStyle/>
          <a:p>
            <a:fld id="{9051C008-617F-574B-B814-CD3BACF26B76}" type="slidenum">
              <a:rPr lang="en-US" smtClean="0"/>
              <a:t>‹#›</a:t>
            </a:fld>
            <a:endParaRPr lang="en-US"/>
          </a:p>
        </p:txBody>
      </p:sp>
    </p:spTree>
    <p:extLst>
      <p:ext uri="{BB962C8B-B14F-4D97-AF65-F5344CB8AC3E}">
        <p14:creationId xmlns:p14="http://schemas.microsoft.com/office/powerpoint/2010/main" val="317456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A2F715-BF40-D891-0298-B6A0FA2F9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10B065-EFD0-A79B-434B-8B469EB41A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C337B-2B24-8B5C-CB1C-AB22A2DE7A18}"/>
              </a:ext>
            </a:extLst>
          </p:cNvPr>
          <p:cNvSpPr>
            <a:spLocks noGrp="1"/>
          </p:cNvSpPr>
          <p:nvPr>
            <p:ph type="dt" sz="half" idx="10"/>
          </p:nvPr>
        </p:nvSpPr>
        <p:spPr/>
        <p:txBody>
          <a:bodyPr/>
          <a:lstStyle/>
          <a:p>
            <a:fld id="{1EE414A1-A484-A44C-AC2C-394C969EDC3B}" type="datetimeFigureOut">
              <a:rPr lang="en-US" smtClean="0"/>
              <a:t>10/28/2024</a:t>
            </a:fld>
            <a:endParaRPr lang="en-US"/>
          </a:p>
        </p:txBody>
      </p:sp>
      <p:sp>
        <p:nvSpPr>
          <p:cNvPr id="5" name="Footer Placeholder 4">
            <a:extLst>
              <a:ext uri="{FF2B5EF4-FFF2-40B4-BE49-F238E27FC236}">
                <a16:creationId xmlns:a16="http://schemas.microsoft.com/office/drawing/2014/main" id="{E73BC267-440F-CE77-2D4B-5A7911461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BCBC8-BE37-970F-4ABF-39717953C565}"/>
              </a:ext>
            </a:extLst>
          </p:cNvPr>
          <p:cNvSpPr>
            <a:spLocks noGrp="1"/>
          </p:cNvSpPr>
          <p:nvPr>
            <p:ph type="sldNum" sz="quarter" idx="12"/>
          </p:nvPr>
        </p:nvSpPr>
        <p:spPr/>
        <p:txBody>
          <a:bodyPr/>
          <a:lstStyle/>
          <a:p>
            <a:fld id="{9051C008-617F-574B-B814-CD3BACF26B76}" type="slidenum">
              <a:rPr lang="en-US" smtClean="0"/>
              <a:t>‹#›</a:t>
            </a:fld>
            <a:endParaRPr lang="en-US"/>
          </a:p>
        </p:txBody>
      </p:sp>
    </p:spTree>
    <p:extLst>
      <p:ext uri="{BB962C8B-B14F-4D97-AF65-F5344CB8AC3E}">
        <p14:creationId xmlns:p14="http://schemas.microsoft.com/office/powerpoint/2010/main" val="342784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5A4E-1621-3E82-FC09-687AEE00A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601AE-8C88-02E2-536D-C3786FBB19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B5320-8215-D088-412D-87E557881284}"/>
              </a:ext>
            </a:extLst>
          </p:cNvPr>
          <p:cNvSpPr>
            <a:spLocks noGrp="1"/>
          </p:cNvSpPr>
          <p:nvPr>
            <p:ph type="dt" sz="half" idx="10"/>
          </p:nvPr>
        </p:nvSpPr>
        <p:spPr/>
        <p:txBody>
          <a:bodyPr/>
          <a:lstStyle/>
          <a:p>
            <a:fld id="{1EE414A1-A484-A44C-AC2C-394C969EDC3B}" type="datetimeFigureOut">
              <a:rPr lang="en-US" smtClean="0"/>
              <a:t>10/28/2024</a:t>
            </a:fld>
            <a:endParaRPr lang="en-US"/>
          </a:p>
        </p:txBody>
      </p:sp>
      <p:sp>
        <p:nvSpPr>
          <p:cNvPr id="5" name="Footer Placeholder 4">
            <a:extLst>
              <a:ext uri="{FF2B5EF4-FFF2-40B4-BE49-F238E27FC236}">
                <a16:creationId xmlns:a16="http://schemas.microsoft.com/office/drawing/2014/main" id="{3D277AB1-152C-D3D4-BA7E-2F9058694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F96D6-5E27-9D0E-1629-4A394CA18EEB}"/>
              </a:ext>
            </a:extLst>
          </p:cNvPr>
          <p:cNvSpPr>
            <a:spLocks noGrp="1"/>
          </p:cNvSpPr>
          <p:nvPr>
            <p:ph type="sldNum" sz="quarter" idx="12"/>
          </p:nvPr>
        </p:nvSpPr>
        <p:spPr/>
        <p:txBody>
          <a:bodyPr/>
          <a:lstStyle/>
          <a:p>
            <a:fld id="{9051C008-617F-574B-B814-CD3BACF26B76}" type="slidenum">
              <a:rPr lang="en-US" smtClean="0"/>
              <a:t>‹#›</a:t>
            </a:fld>
            <a:endParaRPr lang="en-US"/>
          </a:p>
        </p:txBody>
      </p:sp>
    </p:spTree>
    <p:extLst>
      <p:ext uri="{BB962C8B-B14F-4D97-AF65-F5344CB8AC3E}">
        <p14:creationId xmlns:p14="http://schemas.microsoft.com/office/powerpoint/2010/main" val="406615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4228-F511-1EB9-15FA-C1BE4D75C8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78E3C-4F26-F0F3-0A64-E9E61CDCB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CB46CB-AAFC-122E-9BB3-C94EC6B8BA93}"/>
              </a:ext>
            </a:extLst>
          </p:cNvPr>
          <p:cNvSpPr>
            <a:spLocks noGrp="1"/>
          </p:cNvSpPr>
          <p:nvPr>
            <p:ph type="dt" sz="half" idx="10"/>
          </p:nvPr>
        </p:nvSpPr>
        <p:spPr/>
        <p:txBody>
          <a:bodyPr/>
          <a:lstStyle/>
          <a:p>
            <a:fld id="{1EE414A1-A484-A44C-AC2C-394C969EDC3B}" type="datetimeFigureOut">
              <a:rPr lang="en-US" smtClean="0"/>
              <a:t>10/28/2024</a:t>
            </a:fld>
            <a:endParaRPr lang="en-US"/>
          </a:p>
        </p:txBody>
      </p:sp>
      <p:sp>
        <p:nvSpPr>
          <p:cNvPr id="5" name="Footer Placeholder 4">
            <a:extLst>
              <a:ext uri="{FF2B5EF4-FFF2-40B4-BE49-F238E27FC236}">
                <a16:creationId xmlns:a16="http://schemas.microsoft.com/office/drawing/2014/main" id="{4210A34B-B31C-ECA0-0D05-590564517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23BCB-F824-4302-A8C5-C3C8C6A67867}"/>
              </a:ext>
            </a:extLst>
          </p:cNvPr>
          <p:cNvSpPr>
            <a:spLocks noGrp="1"/>
          </p:cNvSpPr>
          <p:nvPr>
            <p:ph type="sldNum" sz="quarter" idx="12"/>
          </p:nvPr>
        </p:nvSpPr>
        <p:spPr/>
        <p:txBody>
          <a:bodyPr/>
          <a:lstStyle/>
          <a:p>
            <a:fld id="{9051C008-617F-574B-B814-CD3BACF26B76}" type="slidenum">
              <a:rPr lang="en-US" smtClean="0"/>
              <a:t>‹#›</a:t>
            </a:fld>
            <a:endParaRPr lang="en-US"/>
          </a:p>
        </p:txBody>
      </p:sp>
    </p:spTree>
    <p:extLst>
      <p:ext uri="{BB962C8B-B14F-4D97-AF65-F5344CB8AC3E}">
        <p14:creationId xmlns:p14="http://schemas.microsoft.com/office/powerpoint/2010/main" val="1727035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F4E7-DD71-EFC0-864D-E98038EEF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823F4-5CFA-EAF2-7A1B-6133C115A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AF64B8-BF4A-7773-8277-725386518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D051FB-ED14-2732-3D52-8B80911EBA43}"/>
              </a:ext>
            </a:extLst>
          </p:cNvPr>
          <p:cNvSpPr>
            <a:spLocks noGrp="1"/>
          </p:cNvSpPr>
          <p:nvPr>
            <p:ph type="dt" sz="half" idx="10"/>
          </p:nvPr>
        </p:nvSpPr>
        <p:spPr/>
        <p:txBody>
          <a:bodyPr/>
          <a:lstStyle/>
          <a:p>
            <a:fld id="{1EE414A1-A484-A44C-AC2C-394C969EDC3B}" type="datetimeFigureOut">
              <a:rPr lang="en-US" smtClean="0"/>
              <a:t>10/28/2024</a:t>
            </a:fld>
            <a:endParaRPr lang="en-US"/>
          </a:p>
        </p:txBody>
      </p:sp>
      <p:sp>
        <p:nvSpPr>
          <p:cNvPr id="6" name="Footer Placeholder 5">
            <a:extLst>
              <a:ext uri="{FF2B5EF4-FFF2-40B4-BE49-F238E27FC236}">
                <a16:creationId xmlns:a16="http://schemas.microsoft.com/office/drawing/2014/main" id="{FCDF3B8D-5BD2-2239-14D3-C95F9796A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07DDB2-8270-2435-4C18-CDDC137928B7}"/>
              </a:ext>
            </a:extLst>
          </p:cNvPr>
          <p:cNvSpPr>
            <a:spLocks noGrp="1"/>
          </p:cNvSpPr>
          <p:nvPr>
            <p:ph type="sldNum" sz="quarter" idx="12"/>
          </p:nvPr>
        </p:nvSpPr>
        <p:spPr/>
        <p:txBody>
          <a:bodyPr/>
          <a:lstStyle/>
          <a:p>
            <a:fld id="{9051C008-617F-574B-B814-CD3BACF26B76}" type="slidenum">
              <a:rPr lang="en-US" smtClean="0"/>
              <a:t>‹#›</a:t>
            </a:fld>
            <a:endParaRPr lang="en-US"/>
          </a:p>
        </p:txBody>
      </p:sp>
    </p:spTree>
    <p:extLst>
      <p:ext uri="{BB962C8B-B14F-4D97-AF65-F5344CB8AC3E}">
        <p14:creationId xmlns:p14="http://schemas.microsoft.com/office/powerpoint/2010/main" val="70194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DC06-B9D0-4DF4-1B63-F2DBE11AA1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D11ACF-182F-09A8-42E9-F6EC1782D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A62ECA-EA7D-BFED-0234-400C576EE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297C7D-940A-2160-5F26-FE54A5103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5EA67E-8976-F67E-0B3F-500823EB1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DBEB78-2DBF-7099-9789-B170B91B9280}"/>
              </a:ext>
            </a:extLst>
          </p:cNvPr>
          <p:cNvSpPr>
            <a:spLocks noGrp="1"/>
          </p:cNvSpPr>
          <p:nvPr>
            <p:ph type="dt" sz="half" idx="10"/>
          </p:nvPr>
        </p:nvSpPr>
        <p:spPr/>
        <p:txBody>
          <a:bodyPr/>
          <a:lstStyle/>
          <a:p>
            <a:fld id="{1EE414A1-A484-A44C-AC2C-394C969EDC3B}" type="datetimeFigureOut">
              <a:rPr lang="en-US" smtClean="0"/>
              <a:t>10/28/2024</a:t>
            </a:fld>
            <a:endParaRPr lang="en-US"/>
          </a:p>
        </p:txBody>
      </p:sp>
      <p:sp>
        <p:nvSpPr>
          <p:cNvPr id="8" name="Footer Placeholder 7">
            <a:extLst>
              <a:ext uri="{FF2B5EF4-FFF2-40B4-BE49-F238E27FC236}">
                <a16:creationId xmlns:a16="http://schemas.microsoft.com/office/drawing/2014/main" id="{9A26FA14-0D6A-CE46-ABFF-EC0FFB67B8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290D01-DF2C-B9AF-6AEE-43C0CD8D4C76}"/>
              </a:ext>
            </a:extLst>
          </p:cNvPr>
          <p:cNvSpPr>
            <a:spLocks noGrp="1"/>
          </p:cNvSpPr>
          <p:nvPr>
            <p:ph type="sldNum" sz="quarter" idx="12"/>
          </p:nvPr>
        </p:nvSpPr>
        <p:spPr/>
        <p:txBody>
          <a:bodyPr/>
          <a:lstStyle/>
          <a:p>
            <a:fld id="{9051C008-617F-574B-B814-CD3BACF26B76}" type="slidenum">
              <a:rPr lang="en-US" smtClean="0"/>
              <a:t>‹#›</a:t>
            </a:fld>
            <a:endParaRPr lang="en-US"/>
          </a:p>
        </p:txBody>
      </p:sp>
    </p:spTree>
    <p:extLst>
      <p:ext uri="{BB962C8B-B14F-4D97-AF65-F5344CB8AC3E}">
        <p14:creationId xmlns:p14="http://schemas.microsoft.com/office/powerpoint/2010/main" val="395995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1855-8F6F-6420-D03D-4CE219D7F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C603D2-7B6D-F81C-5FEE-A8442F1E0F39}"/>
              </a:ext>
            </a:extLst>
          </p:cNvPr>
          <p:cNvSpPr>
            <a:spLocks noGrp="1"/>
          </p:cNvSpPr>
          <p:nvPr>
            <p:ph type="dt" sz="half" idx="10"/>
          </p:nvPr>
        </p:nvSpPr>
        <p:spPr/>
        <p:txBody>
          <a:bodyPr/>
          <a:lstStyle/>
          <a:p>
            <a:fld id="{1EE414A1-A484-A44C-AC2C-394C969EDC3B}" type="datetimeFigureOut">
              <a:rPr lang="en-US" smtClean="0"/>
              <a:t>10/28/2024</a:t>
            </a:fld>
            <a:endParaRPr lang="en-US"/>
          </a:p>
        </p:txBody>
      </p:sp>
      <p:sp>
        <p:nvSpPr>
          <p:cNvPr id="4" name="Footer Placeholder 3">
            <a:extLst>
              <a:ext uri="{FF2B5EF4-FFF2-40B4-BE49-F238E27FC236}">
                <a16:creationId xmlns:a16="http://schemas.microsoft.com/office/drawing/2014/main" id="{B9420288-3E99-561A-1B26-1CB62C1147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2D1F88-E821-2312-C816-295D495C0461}"/>
              </a:ext>
            </a:extLst>
          </p:cNvPr>
          <p:cNvSpPr>
            <a:spLocks noGrp="1"/>
          </p:cNvSpPr>
          <p:nvPr>
            <p:ph type="sldNum" sz="quarter" idx="12"/>
          </p:nvPr>
        </p:nvSpPr>
        <p:spPr/>
        <p:txBody>
          <a:bodyPr/>
          <a:lstStyle/>
          <a:p>
            <a:fld id="{9051C008-617F-574B-B814-CD3BACF26B76}" type="slidenum">
              <a:rPr lang="en-US" smtClean="0"/>
              <a:t>‹#›</a:t>
            </a:fld>
            <a:endParaRPr lang="en-US"/>
          </a:p>
        </p:txBody>
      </p:sp>
    </p:spTree>
    <p:extLst>
      <p:ext uri="{BB962C8B-B14F-4D97-AF65-F5344CB8AC3E}">
        <p14:creationId xmlns:p14="http://schemas.microsoft.com/office/powerpoint/2010/main" val="222500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B3F63-C17C-CE7B-5EB6-2F0CBA0D22E2}"/>
              </a:ext>
            </a:extLst>
          </p:cNvPr>
          <p:cNvSpPr>
            <a:spLocks noGrp="1"/>
          </p:cNvSpPr>
          <p:nvPr>
            <p:ph type="dt" sz="half" idx="10"/>
          </p:nvPr>
        </p:nvSpPr>
        <p:spPr/>
        <p:txBody>
          <a:bodyPr/>
          <a:lstStyle/>
          <a:p>
            <a:fld id="{1EE414A1-A484-A44C-AC2C-394C969EDC3B}" type="datetimeFigureOut">
              <a:rPr lang="en-US" smtClean="0"/>
              <a:t>10/28/2024</a:t>
            </a:fld>
            <a:endParaRPr lang="en-US"/>
          </a:p>
        </p:txBody>
      </p:sp>
      <p:sp>
        <p:nvSpPr>
          <p:cNvPr id="3" name="Footer Placeholder 2">
            <a:extLst>
              <a:ext uri="{FF2B5EF4-FFF2-40B4-BE49-F238E27FC236}">
                <a16:creationId xmlns:a16="http://schemas.microsoft.com/office/drawing/2014/main" id="{B9907A45-0985-A89C-BBAD-1C74F8B0BA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3EC05-39AF-6BCE-F6D1-EE3DBBCDF394}"/>
              </a:ext>
            </a:extLst>
          </p:cNvPr>
          <p:cNvSpPr>
            <a:spLocks noGrp="1"/>
          </p:cNvSpPr>
          <p:nvPr>
            <p:ph type="sldNum" sz="quarter" idx="12"/>
          </p:nvPr>
        </p:nvSpPr>
        <p:spPr/>
        <p:txBody>
          <a:bodyPr/>
          <a:lstStyle/>
          <a:p>
            <a:fld id="{9051C008-617F-574B-B814-CD3BACF26B76}" type="slidenum">
              <a:rPr lang="en-US" smtClean="0"/>
              <a:t>‹#›</a:t>
            </a:fld>
            <a:endParaRPr lang="en-US"/>
          </a:p>
        </p:txBody>
      </p:sp>
    </p:spTree>
    <p:extLst>
      <p:ext uri="{BB962C8B-B14F-4D97-AF65-F5344CB8AC3E}">
        <p14:creationId xmlns:p14="http://schemas.microsoft.com/office/powerpoint/2010/main" val="102473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DDAA-C478-47D6-131E-E19F43F0A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48E054-A3B6-702C-74DD-C00E1BC64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FF53EA-D869-6E10-9D8C-AE072E646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F82E5-BF91-1563-3C50-98AE4C515AC9}"/>
              </a:ext>
            </a:extLst>
          </p:cNvPr>
          <p:cNvSpPr>
            <a:spLocks noGrp="1"/>
          </p:cNvSpPr>
          <p:nvPr>
            <p:ph type="dt" sz="half" idx="10"/>
          </p:nvPr>
        </p:nvSpPr>
        <p:spPr/>
        <p:txBody>
          <a:bodyPr/>
          <a:lstStyle/>
          <a:p>
            <a:fld id="{1EE414A1-A484-A44C-AC2C-394C969EDC3B}" type="datetimeFigureOut">
              <a:rPr lang="en-US" smtClean="0"/>
              <a:t>10/28/2024</a:t>
            </a:fld>
            <a:endParaRPr lang="en-US"/>
          </a:p>
        </p:txBody>
      </p:sp>
      <p:sp>
        <p:nvSpPr>
          <p:cNvPr id="6" name="Footer Placeholder 5">
            <a:extLst>
              <a:ext uri="{FF2B5EF4-FFF2-40B4-BE49-F238E27FC236}">
                <a16:creationId xmlns:a16="http://schemas.microsoft.com/office/drawing/2014/main" id="{65258023-71C5-4408-1E8F-BEC3BFC46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7D522-D71F-E128-DE56-C82B0341BD68}"/>
              </a:ext>
            </a:extLst>
          </p:cNvPr>
          <p:cNvSpPr>
            <a:spLocks noGrp="1"/>
          </p:cNvSpPr>
          <p:nvPr>
            <p:ph type="sldNum" sz="quarter" idx="12"/>
          </p:nvPr>
        </p:nvSpPr>
        <p:spPr/>
        <p:txBody>
          <a:bodyPr/>
          <a:lstStyle/>
          <a:p>
            <a:fld id="{9051C008-617F-574B-B814-CD3BACF26B76}" type="slidenum">
              <a:rPr lang="en-US" smtClean="0"/>
              <a:t>‹#›</a:t>
            </a:fld>
            <a:endParaRPr lang="en-US"/>
          </a:p>
        </p:txBody>
      </p:sp>
    </p:spTree>
    <p:extLst>
      <p:ext uri="{BB962C8B-B14F-4D97-AF65-F5344CB8AC3E}">
        <p14:creationId xmlns:p14="http://schemas.microsoft.com/office/powerpoint/2010/main" val="213637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E79C-0D2C-EF0D-5404-D62EC4AB7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A0A27C-3DF8-3303-43FC-E1FF0F51D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CF6B35-9F24-4A6D-1FCE-E7CAB301C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B6C13-7F3D-991D-A832-863EF66EBB6F}"/>
              </a:ext>
            </a:extLst>
          </p:cNvPr>
          <p:cNvSpPr>
            <a:spLocks noGrp="1"/>
          </p:cNvSpPr>
          <p:nvPr>
            <p:ph type="dt" sz="half" idx="10"/>
          </p:nvPr>
        </p:nvSpPr>
        <p:spPr/>
        <p:txBody>
          <a:bodyPr/>
          <a:lstStyle/>
          <a:p>
            <a:fld id="{1EE414A1-A484-A44C-AC2C-394C969EDC3B}" type="datetimeFigureOut">
              <a:rPr lang="en-US" smtClean="0"/>
              <a:t>10/28/2024</a:t>
            </a:fld>
            <a:endParaRPr lang="en-US"/>
          </a:p>
        </p:txBody>
      </p:sp>
      <p:sp>
        <p:nvSpPr>
          <p:cNvPr id="6" name="Footer Placeholder 5">
            <a:extLst>
              <a:ext uri="{FF2B5EF4-FFF2-40B4-BE49-F238E27FC236}">
                <a16:creationId xmlns:a16="http://schemas.microsoft.com/office/drawing/2014/main" id="{AAC44D92-636D-DB0A-7155-633AAB186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204D4-577F-51C9-7EDC-300063465A94}"/>
              </a:ext>
            </a:extLst>
          </p:cNvPr>
          <p:cNvSpPr>
            <a:spLocks noGrp="1"/>
          </p:cNvSpPr>
          <p:nvPr>
            <p:ph type="sldNum" sz="quarter" idx="12"/>
          </p:nvPr>
        </p:nvSpPr>
        <p:spPr/>
        <p:txBody>
          <a:bodyPr/>
          <a:lstStyle/>
          <a:p>
            <a:fld id="{9051C008-617F-574B-B814-CD3BACF26B76}" type="slidenum">
              <a:rPr lang="en-US" smtClean="0"/>
              <a:t>‹#›</a:t>
            </a:fld>
            <a:endParaRPr lang="en-US"/>
          </a:p>
        </p:txBody>
      </p:sp>
    </p:spTree>
    <p:extLst>
      <p:ext uri="{BB962C8B-B14F-4D97-AF65-F5344CB8AC3E}">
        <p14:creationId xmlns:p14="http://schemas.microsoft.com/office/powerpoint/2010/main" val="294309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30A62-701E-63E8-FF65-EF24973DC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EE64E0-D403-877B-6FC0-B019E88CEA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774F7-9C0C-EDCA-5EB1-99AF27418E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414A1-A484-A44C-AC2C-394C969EDC3B}" type="datetimeFigureOut">
              <a:rPr lang="en-US" smtClean="0"/>
              <a:t>10/28/2024</a:t>
            </a:fld>
            <a:endParaRPr lang="en-US"/>
          </a:p>
        </p:txBody>
      </p:sp>
      <p:sp>
        <p:nvSpPr>
          <p:cNvPr id="5" name="Footer Placeholder 4">
            <a:extLst>
              <a:ext uri="{FF2B5EF4-FFF2-40B4-BE49-F238E27FC236}">
                <a16:creationId xmlns:a16="http://schemas.microsoft.com/office/drawing/2014/main" id="{C3B01233-27F1-B965-E995-E745892B2A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F5ABED-C320-B793-84B3-02415129F2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1C008-617F-574B-B814-CD3BACF26B76}" type="slidenum">
              <a:rPr lang="en-US" smtClean="0"/>
              <a:t>‹#›</a:t>
            </a:fld>
            <a:endParaRPr lang="en-US"/>
          </a:p>
        </p:txBody>
      </p:sp>
    </p:spTree>
    <p:extLst>
      <p:ext uri="{BB962C8B-B14F-4D97-AF65-F5344CB8AC3E}">
        <p14:creationId xmlns:p14="http://schemas.microsoft.com/office/powerpoint/2010/main" val="2977812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1.png"/><Relationship Id="rId7" Type="http://schemas.openxmlformats.org/officeDocument/2006/relationships/diagramColors" Target="../diagrams/colors2.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7F2EB-7CC6-C1BB-CAFC-CB81229699C1}"/>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b="1" kern="1200">
                <a:latin typeface="+mj-lt"/>
                <a:ea typeface="+mj-ea"/>
                <a:cs typeface="+mj-cs"/>
              </a:rPr>
              <a:t>Gender Inequality Index Prediction by Machine Learning</a:t>
            </a:r>
          </a:p>
          <a:p>
            <a:pPr algn="l"/>
            <a:endParaRPr lang="en-US" sz="4800"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7B3C1572-F5AA-EE7A-CACF-5762CC19C16E}"/>
              </a:ext>
            </a:extLst>
          </p:cNvPr>
          <p:cNvSpPr>
            <a:spLocks noGrp="1"/>
          </p:cNvSpPr>
          <p:nvPr>
            <p:ph type="subTitle" idx="1"/>
          </p:nvPr>
        </p:nvSpPr>
        <p:spPr>
          <a:xfrm>
            <a:off x="1045028" y="3017522"/>
            <a:ext cx="9941319" cy="3124658"/>
          </a:xfrm>
        </p:spPr>
        <p:txBody>
          <a:bodyPr vert="horz" lIns="91440" tIns="45720" rIns="91440" bIns="45720" rtlCol="0" anchor="ctr">
            <a:normAutofit/>
          </a:bodyPr>
          <a:lstStyle/>
          <a:p>
            <a:pPr indent="-228600" algn="l">
              <a:buFont typeface="Arial" panose="020B0604020202020204" pitchFamily="34" charset="0"/>
              <a:buChar char="•"/>
            </a:pPr>
            <a:r>
              <a:rPr lang="en-US"/>
              <a:t>Course </a:t>
            </a:r>
            <a:r>
              <a:rPr lang="en-US" dirty="0"/>
              <a:t>: </a:t>
            </a:r>
            <a:r>
              <a:rPr lang="en-US"/>
              <a:t>STAT 473 Machine Learning</a:t>
            </a:r>
          </a:p>
          <a:p>
            <a:pPr indent="-228600" algn="l">
              <a:buFont typeface="Arial" panose="020B0604020202020204" pitchFamily="34" charset="0"/>
              <a:buChar char="•"/>
            </a:pPr>
            <a:r>
              <a:rPr lang="en-US"/>
              <a:t>Professor: Dr. Xiyue Liao</a:t>
            </a:r>
            <a:endParaRPr lang="en-US">
              <a:cs typeface="Calibri"/>
            </a:endParaRPr>
          </a:p>
          <a:p>
            <a:pPr indent="-228600" algn="l">
              <a:buFont typeface="Arial" panose="020B0604020202020204" pitchFamily="34" charset="0"/>
              <a:buChar char="•"/>
            </a:pPr>
            <a:r>
              <a:rPr lang="en-US" dirty="0"/>
              <a:t>Participants</a:t>
            </a:r>
            <a:r>
              <a:rPr lang="en-US"/>
              <a:t> : Grace Huang and </a:t>
            </a:r>
            <a:r>
              <a:rPr lang="en-US" err="1"/>
              <a:t>Sowon</a:t>
            </a:r>
            <a:r>
              <a:rPr lang="en-US"/>
              <a:t> Jung</a:t>
            </a:r>
            <a:endParaRPr lang="en-US">
              <a:cs typeface="Calibri"/>
            </a:endParaRPr>
          </a:p>
          <a:p>
            <a:pPr indent="-228600" algn="l">
              <a:buFont typeface="Arial" panose="020B0604020202020204" pitchFamily="34" charset="0"/>
              <a:buChar char="•"/>
            </a:pPr>
            <a:endParaRPr lang="en-US"/>
          </a:p>
          <a:p>
            <a:pPr algn="l"/>
            <a:endParaRPr lang="en-US">
              <a:cs typeface="Calibri"/>
            </a:endParaRP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0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B8A4FC-AFA3-9457-713E-7DF3DF1A5FE2}"/>
              </a:ext>
            </a:extLst>
          </p:cNvPr>
          <p:cNvPicPr>
            <a:picLocks noGrp="1" noChangeAspect="1"/>
          </p:cNvPicPr>
          <p:nvPr>
            <p:ph idx="1"/>
          </p:nvPr>
        </p:nvPicPr>
        <p:blipFill>
          <a:blip r:embed="rId3"/>
          <a:stretch>
            <a:fillRect/>
          </a:stretch>
        </p:blipFill>
        <p:spPr>
          <a:xfrm>
            <a:off x="2893913" y="35546"/>
            <a:ext cx="4804147" cy="3495233"/>
          </a:xfrm>
          <a:prstGeom prst="rect">
            <a:avLst/>
          </a:prstGeom>
        </p:spPr>
      </p:pic>
      <p:pic>
        <p:nvPicPr>
          <p:cNvPr id="5" name="Picture 4">
            <a:extLst>
              <a:ext uri="{FF2B5EF4-FFF2-40B4-BE49-F238E27FC236}">
                <a16:creationId xmlns:a16="http://schemas.microsoft.com/office/drawing/2014/main" id="{BFDDFE78-03EA-07BB-0F91-9189DB9A2345}"/>
              </a:ext>
            </a:extLst>
          </p:cNvPr>
          <p:cNvPicPr>
            <a:picLocks noChangeAspect="1"/>
          </p:cNvPicPr>
          <p:nvPr/>
        </p:nvPicPr>
        <p:blipFill>
          <a:blip r:embed="rId4"/>
          <a:stretch>
            <a:fillRect/>
          </a:stretch>
        </p:blipFill>
        <p:spPr>
          <a:xfrm>
            <a:off x="7468636" y="87132"/>
            <a:ext cx="4577805" cy="3341867"/>
          </a:xfrm>
          <a:prstGeom prst="rect">
            <a:avLst/>
          </a:prstGeom>
        </p:spPr>
      </p:pic>
      <p:pic>
        <p:nvPicPr>
          <p:cNvPr id="6" name="Picture 5">
            <a:extLst>
              <a:ext uri="{FF2B5EF4-FFF2-40B4-BE49-F238E27FC236}">
                <a16:creationId xmlns:a16="http://schemas.microsoft.com/office/drawing/2014/main" id="{FE52E68E-5418-1C68-A2A5-BA99B5614715}"/>
              </a:ext>
            </a:extLst>
          </p:cNvPr>
          <p:cNvPicPr>
            <a:picLocks noChangeAspect="1"/>
          </p:cNvPicPr>
          <p:nvPr/>
        </p:nvPicPr>
        <p:blipFill>
          <a:blip r:embed="rId5"/>
          <a:stretch>
            <a:fillRect/>
          </a:stretch>
        </p:blipFill>
        <p:spPr>
          <a:xfrm>
            <a:off x="2893913" y="3428999"/>
            <a:ext cx="4670222" cy="3341866"/>
          </a:xfrm>
          <a:prstGeom prst="rect">
            <a:avLst/>
          </a:prstGeom>
        </p:spPr>
      </p:pic>
      <p:pic>
        <p:nvPicPr>
          <p:cNvPr id="7" name="Picture 6">
            <a:extLst>
              <a:ext uri="{FF2B5EF4-FFF2-40B4-BE49-F238E27FC236}">
                <a16:creationId xmlns:a16="http://schemas.microsoft.com/office/drawing/2014/main" id="{98C0FBFB-AE6D-C753-5F8E-A117F51CAC0A}"/>
              </a:ext>
            </a:extLst>
          </p:cNvPr>
          <p:cNvPicPr>
            <a:picLocks noChangeAspect="1"/>
          </p:cNvPicPr>
          <p:nvPr/>
        </p:nvPicPr>
        <p:blipFill>
          <a:blip r:embed="rId6"/>
          <a:stretch>
            <a:fillRect/>
          </a:stretch>
        </p:blipFill>
        <p:spPr>
          <a:xfrm>
            <a:off x="10305768" y="3598431"/>
            <a:ext cx="1574800" cy="2514600"/>
          </a:xfrm>
          <a:prstGeom prst="rect">
            <a:avLst/>
          </a:prstGeom>
        </p:spPr>
      </p:pic>
      <p:sp>
        <p:nvSpPr>
          <p:cNvPr id="8" name="TextBox 7">
            <a:extLst>
              <a:ext uri="{FF2B5EF4-FFF2-40B4-BE49-F238E27FC236}">
                <a16:creationId xmlns:a16="http://schemas.microsoft.com/office/drawing/2014/main" id="{3A6A0DD8-8679-8C1C-0B82-ECD4A16D1A52}"/>
              </a:ext>
            </a:extLst>
          </p:cNvPr>
          <p:cNvSpPr txBox="1"/>
          <p:nvPr/>
        </p:nvSpPr>
        <p:spPr>
          <a:xfrm>
            <a:off x="145559" y="723014"/>
            <a:ext cx="22255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Check if GII is separable or not</a:t>
            </a:r>
          </a:p>
        </p:txBody>
      </p:sp>
    </p:spTree>
    <p:extLst>
      <p:ext uri="{BB962C8B-B14F-4D97-AF65-F5344CB8AC3E}">
        <p14:creationId xmlns:p14="http://schemas.microsoft.com/office/powerpoint/2010/main" val="173779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3096DEE-E789-4A23-2D80-AB02C4D7BC00}"/>
              </a:ext>
            </a:extLst>
          </p:cNvPr>
          <p:cNvPicPr>
            <a:picLocks noGrp="1" noChangeAspect="1"/>
          </p:cNvPicPr>
          <p:nvPr>
            <p:ph idx="1"/>
          </p:nvPr>
        </p:nvPicPr>
        <p:blipFill>
          <a:blip r:embed="rId2"/>
          <a:stretch>
            <a:fillRect/>
          </a:stretch>
        </p:blipFill>
        <p:spPr>
          <a:xfrm>
            <a:off x="984534" y="283766"/>
            <a:ext cx="10103869" cy="6292056"/>
          </a:xfrm>
        </p:spPr>
      </p:pic>
    </p:spTree>
    <p:extLst>
      <p:ext uri="{BB962C8B-B14F-4D97-AF65-F5344CB8AC3E}">
        <p14:creationId xmlns:p14="http://schemas.microsoft.com/office/powerpoint/2010/main" val="231059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507D04-AF67-68C3-C6D7-F57C239E384F}"/>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Lasso</a:t>
            </a:r>
          </a:p>
        </p:txBody>
      </p:sp>
      <p:sp>
        <p:nvSpPr>
          <p:cNvPr id="22" name="Rectangle 1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screenshot of a computer&#10;&#10;Description automatically generated with medium confidence">
            <a:extLst>
              <a:ext uri="{FF2B5EF4-FFF2-40B4-BE49-F238E27FC236}">
                <a16:creationId xmlns:a16="http://schemas.microsoft.com/office/drawing/2014/main" id="{0D29C9D6-2E23-2946-3853-7F138A9E29FF}"/>
              </a:ext>
            </a:extLst>
          </p:cNvPr>
          <p:cNvPicPr>
            <a:picLocks noChangeAspect="1"/>
          </p:cNvPicPr>
          <p:nvPr/>
        </p:nvPicPr>
        <p:blipFill>
          <a:blip r:embed="rId2"/>
          <a:stretch>
            <a:fillRect/>
          </a:stretch>
        </p:blipFill>
        <p:spPr>
          <a:xfrm>
            <a:off x="7017337" y="2065453"/>
            <a:ext cx="3743552" cy="4206240"/>
          </a:xfrm>
          <a:prstGeom prst="rect">
            <a:avLst/>
          </a:prstGeom>
        </p:spPr>
      </p:pic>
      <p:pic>
        <p:nvPicPr>
          <p:cNvPr id="5" name="Content Placeholder 4" descr="A picture containing line, diagram, screenshot, plot&#10;&#10;Description automatically generated">
            <a:extLst>
              <a:ext uri="{FF2B5EF4-FFF2-40B4-BE49-F238E27FC236}">
                <a16:creationId xmlns:a16="http://schemas.microsoft.com/office/drawing/2014/main" id="{D03A7016-6F44-96E1-2EAD-54DF95A1C34F}"/>
              </a:ext>
            </a:extLst>
          </p:cNvPr>
          <p:cNvPicPr>
            <a:picLocks noGrp="1" noChangeAspect="1"/>
          </p:cNvPicPr>
          <p:nvPr>
            <p:ph idx="1"/>
          </p:nvPr>
        </p:nvPicPr>
        <p:blipFill>
          <a:blip r:embed="rId3"/>
          <a:stretch>
            <a:fillRect/>
          </a:stretch>
        </p:blipFill>
        <p:spPr>
          <a:xfrm>
            <a:off x="494784" y="2464689"/>
            <a:ext cx="6027769" cy="3827632"/>
          </a:xfrm>
          <a:prstGeom prst="rect">
            <a:avLst/>
          </a:prstGeom>
        </p:spPr>
      </p:pic>
    </p:spTree>
    <p:extLst>
      <p:ext uri="{BB962C8B-B14F-4D97-AF65-F5344CB8AC3E}">
        <p14:creationId xmlns:p14="http://schemas.microsoft.com/office/powerpoint/2010/main" val="375880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141D94-E632-586E-2970-A346EFFA39EC}"/>
              </a:ext>
            </a:extLst>
          </p:cNvPr>
          <p:cNvSpPr>
            <a:spLocks noGrp="1"/>
          </p:cNvSpPr>
          <p:nvPr>
            <p:ph type="title"/>
          </p:nvPr>
        </p:nvSpPr>
        <p:spPr>
          <a:xfrm>
            <a:off x="1051560" y="586822"/>
            <a:ext cx="3657600" cy="1645920"/>
          </a:xfrm>
        </p:spPr>
        <p:txBody>
          <a:bodyPr>
            <a:normAutofit/>
          </a:bodyPr>
          <a:lstStyle/>
          <a:p>
            <a:r>
              <a:rPr lang="en-US" sz="3200"/>
              <a:t>Logistic Model</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7ED5ED2D-2FA2-5447-B1F5-6EB03BCB940B}"/>
              </a:ext>
            </a:extLst>
          </p:cNvPr>
          <p:cNvSpPr>
            <a:spLocks noGrp="1"/>
          </p:cNvSpPr>
          <p:nvPr>
            <p:ph idx="1"/>
          </p:nvPr>
        </p:nvSpPr>
        <p:spPr>
          <a:xfrm>
            <a:off x="5250106" y="586822"/>
            <a:ext cx="6106742" cy="1645920"/>
          </a:xfrm>
        </p:spPr>
        <p:txBody>
          <a:bodyPr anchor="ctr">
            <a:normAutofit/>
          </a:bodyPr>
          <a:lstStyle/>
          <a:p>
            <a:r>
              <a:rPr lang="en-US" sz="1800"/>
              <a:t>None of the variables are significant predictors.</a:t>
            </a:r>
          </a:p>
        </p:txBody>
      </p:sp>
      <p:pic>
        <p:nvPicPr>
          <p:cNvPr id="6" name="Content Placeholder 5" descr="A picture containing text, screenshot, font, document&#10;&#10;Description automatically generated">
            <a:extLst>
              <a:ext uri="{FF2B5EF4-FFF2-40B4-BE49-F238E27FC236}">
                <a16:creationId xmlns:a16="http://schemas.microsoft.com/office/drawing/2014/main" id="{4CF0459D-145C-9BB1-8DE4-B1DA40A59324}"/>
              </a:ext>
            </a:extLst>
          </p:cNvPr>
          <p:cNvPicPr>
            <a:picLocks noChangeAspect="1"/>
          </p:cNvPicPr>
          <p:nvPr/>
        </p:nvPicPr>
        <p:blipFill>
          <a:blip r:embed="rId2"/>
          <a:stretch>
            <a:fillRect/>
          </a:stretch>
        </p:blipFill>
        <p:spPr>
          <a:xfrm>
            <a:off x="2430417" y="2676139"/>
            <a:ext cx="7331166" cy="3885516"/>
          </a:xfrm>
          <a:prstGeom prst="rect">
            <a:avLst/>
          </a:prstGeom>
        </p:spPr>
      </p:pic>
    </p:spTree>
    <p:extLst>
      <p:ext uri="{BB962C8B-B14F-4D97-AF65-F5344CB8AC3E}">
        <p14:creationId xmlns:p14="http://schemas.microsoft.com/office/powerpoint/2010/main" val="144750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68A1D8-BF2B-B965-07EC-C208180DD6A0}"/>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Linear Discriminant Analysis (LDA)</a:t>
            </a:r>
          </a:p>
        </p:txBody>
      </p:sp>
      <p:sp>
        <p:nvSpPr>
          <p:cNvPr id="58" name="Rectangle 5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0" name="Rectangle 5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TextBox 15">
            <a:extLst>
              <a:ext uri="{FF2B5EF4-FFF2-40B4-BE49-F238E27FC236}">
                <a16:creationId xmlns:a16="http://schemas.microsoft.com/office/drawing/2014/main" id="{90877D1D-3DCA-58F4-EB83-8C600DBE8E85}"/>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a:lnSpc>
                <a:spcPct val="90000"/>
              </a:lnSpc>
              <a:spcAft>
                <a:spcPts val="600"/>
              </a:spcAft>
            </a:pPr>
            <a:r>
              <a:rPr lang="en-US" sz="1500"/>
              <a:t>Some variables have larger coefficients than others in absolute value</a:t>
            </a:r>
          </a:p>
          <a:p>
            <a:pPr indent="-228600">
              <a:lnSpc>
                <a:spcPct val="90000"/>
              </a:lnSpc>
              <a:spcAft>
                <a:spcPts val="600"/>
              </a:spcAft>
              <a:buFont typeface="Arial" panose="020B0604020202020204" pitchFamily="34" charset="0"/>
              <a:buChar char="•"/>
            </a:pPr>
            <a:r>
              <a:rPr lang="en-US" sz="1500"/>
              <a:t>"</a:t>
            </a:r>
            <a:r>
              <a:rPr lang="en-US" sz="1500" err="1"/>
              <a:t>ContinentAustralia</a:t>
            </a:r>
            <a:r>
              <a:rPr lang="en-US" sz="1500"/>
              <a:t>"</a:t>
            </a:r>
          </a:p>
          <a:p>
            <a:pPr indent="-228600">
              <a:lnSpc>
                <a:spcPct val="90000"/>
              </a:lnSpc>
              <a:spcAft>
                <a:spcPts val="600"/>
              </a:spcAft>
              <a:buFont typeface="Arial" panose="020B0604020202020204" pitchFamily="34" charset="0"/>
              <a:buChar char="•"/>
            </a:pPr>
            <a:r>
              <a:rPr lang="en-US" sz="1500"/>
              <a:t>"</a:t>
            </a:r>
            <a:r>
              <a:rPr lang="en-US" sz="1500" err="1"/>
              <a:t>ContinentAfrica</a:t>
            </a:r>
            <a:r>
              <a:rPr lang="en-US" sz="1500"/>
              <a:t>"</a:t>
            </a:r>
          </a:p>
          <a:p>
            <a:pPr indent="-228600">
              <a:lnSpc>
                <a:spcPct val="90000"/>
              </a:lnSpc>
              <a:spcAft>
                <a:spcPts val="600"/>
              </a:spcAft>
              <a:buFont typeface="Arial" panose="020B0604020202020204" pitchFamily="34" charset="0"/>
              <a:buChar char="•"/>
            </a:pPr>
            <a:r>
              <a:rPr lang="en-US" sz="1500"/>
              <a:t>"</a:t>
            </a:r>
            <a:r>
              <a:rPr lang="en-US" sz="1500" err="1"/>
              <a:t>Human_developmentLow</a:t>
            </a:r>
            <a:r>
              <a:rPr lang="en-US" sz="1500"/>
              <a:t>"</a:t>
            </a:r>
          </a:p>
          <a:p>
            <a:pPr indent="-228600">
              <a:lnSpc>
                <a:spcPct val="90000"/>
              </a:lnSpc>
              <a:spcAft>
                <a:spcPts val="600"/>
              </a:spcAft>
              <a:buFont typeface="Arial" panose="020B0604020202020204" pitchFamily="34" charset="0"/>
              <a:buChar char="•"/>
            </a:pPr>
            <a:r>
              <a:rPr lang="en-US" sz="1500"/>
              <a:t>"</a:t>
            </a:r>
            <a:r>
              <a:rPr lang="en-US" sz="1500" err="1"/>
              <a:t>Development_statusDeveloping</a:t>
            </a:r>
            <a:r>
              <a:rPr lang="en-US" sz="1500"/>
              <a:t>"</a:t>
            </a:r>
          </a:p>
        </p:txBody>
      </p:sp>
      <p:pic>
        <p:nvPicPr>
          <p:cNvPr id="14" name="Content Placeholder 13" descr="A screenshot of a computer code&#10;&#10;Description automatically generated with low confidence">
            <a:extLst>
              <a:ext uri="{FF2B5EF4-FFF2-40B4-BE49-F238E27FC236}">
                <a16:creationId xmlns:a16="http://schemas.microsoft.com/office/drawing/2014/main" id="{6D6712D1-DB1A-EED0-F9CC-508CC5BB5CFD}"/>
              </a:ext>
            </a:extLst>
          </p:cNvPr>
          <p:cNvPicPr>
            <a:picLocks noGrp="1" noChangeAspect="1"/>
          </p:cNvPicPr>
          <p:nvPr>
            <p:ph idx="1"/>
          </p:nvPr>
        </p:nvPicPr>
        <p:blipFill>
          <a:blip r:embed="rId2"/>
          <a:stretch>
            <a:fillRect/>
          </a:stretch>
        </p:blipFill>
        <p:spPr>
          <a:xfrm>
            <a:off x="3489281" y="2676139"/>
            <a:ext cx="3723766" cy="3899233"/>
          </a:xfrm>
          <a:prstGeom prst="rect">
            <a:avLst/>
          </a:prstGeom>
        </p:spPr>
      </p:pic>
    </p:spTree>
    <p:extLst>
      <p:ext uri="{BB962C8B-B14F-4D97-AF65-F5344CB8AC3E}">
        <p14:creationId xmlns:p14="http://schemas.microsoft.com/office/powerpoint/2010/main" val="416947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68A1D8-BF2B-B965-07EC-C208180DD6A0}"/>
              </a:ext>
            </a:extLst>
          </p:cNvPr>
          <p:cNvSpPr>
            <a:spLocks noGrp="1"/>
          </p:cNvSpPr>
          <p:nvPr>
            <p:ph type="title"/>
          </p:nvPr>
        </p:nvSpPr>
        <p:spPr>
          <a:xfrm>
            <a:off x="1051560" y="586822"/>
            <a:ext cx="3657600" cy="1645920"/>
          </a:xfrm>
        </p:spPr>
        <p:txBody>
          <a:bodyPr>
            <a:normAutofit/>
          </a:bodyPr>
          <a:lstStyle/>
          <a:p>
            <a:r>
              <a:rPr lang="en-US" sz="3200"/>
              <a:t>LDA</a:t>
            </a:r>
          </a:p>
        </p:txBody>
      </p:sp>
      <p:sp>
        <p:nvSpPr>
          <p:cNvPr id="46" name="Rectangle 4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Content Placeholder 4" descr="A picture containing text, font, white, receipt&#10;&#10;Description automatically generated">
            <a:extLst>
              <a:ext uri="{FF2B5EF4-FFF2-40B4-BE49-F238E27FC236}">
                <a16:creationId xmlns:a16="http://schemas.microsoft.com/office/drawing/2014/main" id="{2F104373-C89C-D01E-4BFB-AA664E6EA481}"/>
              </a:ext>
            </a:extLst>
          </p:cNvPr>
          <p:cNvPicPr>
            <a:picLocks noChangeAspect="1"/>
          </p:cNvPicPr>
          <p:nvPr/>
        </p:nvPicPr>
        <p:blipFill>
          <a:blip r:embed="rId2"/>
          <a:stretch>
            <a:fillRect/>
          </a:stretch>
        </p:blipFill>
        <p:spPr>
          <a:xfrm>
            <a:off x="873252" y="2976319"/>
            <a:ext cx="4014216" cy="1605685"/>
          </a:xfrm>
          <a:prstGeom prst="rect">
            <a:avLst/>
          </a:prstGeom>
        </p:spPr>
      </p:pic>
      <p:pic>
        <p:nvPicPr>
          <p:cNvPr id="5" name="Picture 4" descr="A picture containing text, font, white, typography&#10;&#10;Description automatically generated">
            <a:extLst>
              <a:ext uri="{FF2B5EF4-FFF2-40B4-BE49-F238E27FC236}">
                <a16:creationId xmlns:a16="http://schemas.microsoft.com/office/drawing/2014/main" id="{65CDC709-0F82-6FF7-4549-1FD907FA75C2}"/>
              </a:ext>
            </a:extLst>
          </p:cNvPr>
          <p:cNvPicPr>
            <a:picLocks noChangeAspect="1"/>
          </p:cNvPicPr>
          <p:nvPr/>
        </p:nvPicPr>
        <p:blipFill>
          <a:blip r:embed="rId3"/>
          <a:stretch>
            <a:fillRect/>
          </a:stretch>
        </p:blipFill>
        <p:spPr>
          <a:xfrm>
            <a:off x="388770" y="5103882"/>
            <a:ext cx="5158366" cy="696379"/>
          </a:xfrm>
          <a:prstGeom prst="rect">
            <a:avLst/>
          </a:prstGeom>
        </p:spPr>
      </p:pic>
      <p:graphicFrame>
        <p:nvGraphicFramePr>
          <p:cNvPr id="53" name="Content Placeholder 5">
            <a:extLst>
              <a:ext uri="{FF2B5EF4-FFF2-40B4-BE49-F238E27FC236}">
                <a16:creationId xmlns:a16="http://schemas.microsoft.com/office/drawing/2014/main" id="{8C67DCEE-E852-C599-ED50-C38C5195CE48}"/>
              </a:ext>
            </a:extLst>
          </p:cNvPr>
          <p:cNvGraphicFramePr>
            <a:graphicFrameLocks noGrp="1"/>
          </p:cNvGraphicFramePr>
          <p:nvPr>
            <p:ph idx="1"/>
          </p:nvPr>
        </p:nvGraphicFramePr>
        <p:xfrm>
          <a:off x="5650172" y="2661313"/>
          <a:ext cx="5703627" cy="3515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0653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68A1D8-BF2B-B965-07EC-C208180DD6A0}"/>
              </a:ext>
            </a:extLst>
          </p:cNvPr>
          <p:cNvSpPr>
            <a:spLocks noGrp="1"/>
          </p:cNvSpPr>
          <p:nvPr>
            <p:ph type="title"/>
          </p:nvPr>
        </p:nvSpPr>
        <p:spPr>
          <a:xfrm>
            <a:off x="838196" y="978408"/>
            <a:ext cx="6007608" cy="1106424"/>
          </a:xfrm>
        </p:spPr>
        <p:txBody>
          <a:bodyPr>
            <a:normAutofit/>
          </a:bodyPr>
          <a:lstStyle/>
          <a:p>
            <a:r>
              <a:rPr lang="en-US" sz="2800"/>
              <a:t>LDA</a:t>
            </a:r>
          </a:p>
        </p:txBody>
      </p:sp>
      <p:sp>
        <p:nvSpPr>
          <p:cNvPr id="69" name="Rectangle 68">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 name="Rectangle 70">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FF4BC942-4FE1-7060-FC5C-7491ACEB6AC7}"/>
              </a:ext>
            </a:extLst>
          </p:cNvPr>
          <p:cNvSpPr>
            <a:spLocks noGrp="1"/>
          </p:cNvSpPr>
          <p:nvPr>
            <p:ph idx="1"/>
          </p:nvPr>
        </p:nvSpPr>
        <p:spPr>
          <a:xfrm>
            <a:off x="841244" y="2359152"/>
            <a:ext cx="6007608" cy="3429000"/>
          </a:xfrm>
        </p:spPr>
        <p:txBody>
          <a:bodyPr>
            <a:normAutofit/>
          </a:bodyPr>
          <a:lstStyle/>
          <a:p>
            <a:r>
              <a:rPr lang="en-US" sz="2000"/>
              <a:t>In this case, the ROC curve shows that the LDA model has an excellent performance, as the curve is very close to the top-left corner of the plot. </a:t>
            </a:r>
          </a:p>
          <a:p>
            <a:r>
              <a:rPr lang="en-US" sz="2000"/>
              <a:t>This indicates that the model has a high true positive rate (TPR) and a low false positive rate (FPR) across all threshold settings. </a:t>
            </a:r>
          </a:p>
          <a:p>
            <a:r>
              <a:rPr lang="en-US" sz="2000"/>
              <a:t>The AUC (area under the curve) is also very high at 0.994, which further confirms the high predictive power of the LDA model.</a:t>
            </a:r>
          </a:p>
        </p:txBody>
      </p:sp>
      <p:pic>
        <p:nvPicPr>
          <p:cNvPr id="9" name="Picture 8" descr="A picture containing text, line, diagram, plot&#10;&#10;Description automatically generated">
            <a:extLst>
              <a:ext uri="{FF2B5EF4-FFF2-40B4-BE49-F238E27FC236}">
                <a16:creationId xmlns:a16="http://schemas.microsoft.com/office/drawing/2014/main" id="{1C559C12-E2DB-D0C3-7ECF-31AEE3BA5E84}"/>
              </a:ext>
            </a:extLst>
          </p:cNvPr>
          <p:cNvPicPr>
            <a:picLocks noChangeAspect="1"/>
          </p:cNvPicPr>
          <p:nvPr/>
        </p:nvPicPr>
        <p:blipFill>
          <a:blip r:embed="rId2"/>
          <a:stretch>
            <a:fillRect/>
          </a:stretch>
        </p:blipFill>
        <p:spPr>
          <a:xfrm>
            <a:off x="7385026" y="1029062"/>
            <a:ext cx="4683985" cy="3044590"/>
          </a:xfrm>
          <a:prstGeom prst="rect">
            <a:avLst/>
          </a:prstGeom>
        </p:spPr>
      </p:pic>
      <p:pic>
        <p:nvPicPr>
          <p:cNvPr id="6" name="Picture 5" descr="A picture containing text, screenshot, font, line&#10;&#10;Description automatically generated">
            <a:extLst>
              <a:ext uri="{FF2B5EF4-FFF2-40B4-BE49-F238E27FC236}">
                <a16:creationId xmlns:a16="http://schemas.microsoft.com/office/drawing/2014/main" id="{AEDF4945-FA10-AFF1-838F-DC1F0AA2FC71}"/>
              </a:ext>
            </a:extLst>
          </p:cNvPr>
          <p:cNvPicPr>
            <a:picLocks noChangeAspect="1"/>
          </p:cNvPicPr>
          <p:nvPr/>
        </p:nvPicPr>
        <p:blipFill>
          <a:blip r:embed="rId3"/>
          <a:stretch>
            <a:fillRect/>
          </a:stretch>
        </p:blipFill>
        <p:spPr>
          <a:xfrm>
            <a:off x="7326045" y="4436332"/>
            <a:ext cx="4676372" cy="1332764"/>
          </a:xfrm>
          <a:prstGeom prst="rect">
            <a:avLst/>
          </a:prstGeom>
        </p:spPr>
      </p:pic>
    </p:spTree>
    <p:extLst>
      <p:ext uri="{BB962C8B-B14F-4D97-AF65-F5344CB8AC3E}">
        <p14:creationId xmlns:p14="http://schemas.microsoft.com/office/powerpoint/2010/main" val="1288543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Freeform: Shape 55">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Freeform: Shape 57">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68A1D8-BF2B-B965-07EC-C208180DD6A0}"/>
              </a:ext>
            </a:extLst>
          </p:cNvPr>
          <p:cNvSpPr>
            <a:spLocks noGrp="1"/>
          </p:cNvSpPr>
          <p:nvPr>
            <p:ph type="title"/>
          </p:nvPr>
        </p:nvSpPr>
        <p:spPr>
          <a:xfrm>
            <a:off x="438913" y="859536"/>
            <a:ext cx="4832802" cy="1243584"/>
          </a:xfrm>
        </p:spPr>
        <p:txBody>
          <a:bodyPr>
            <a:normAutofit/>
          </a:bodyPr>
          <a:lstStyle/>
          <a:p>
            <a:r>
              <a:rPr lang="en-US" sz="3400"/>
              <a:t>Random Forest</a:t>
            </a:r>
          </a:p>
        </p:txBody>
      </p:sp>
      <p:sp>
        <p:nvSpPr>
          <p:cNvPr id="60" name="Rectangle 5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6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FF4BC942-4FE1-7060-FC5C-7491ACEB6AC7}"/>
              </a:ext>
            </a:extLst>
          </p:cNvPr>
          <p:cNvSpPr>
            <a:spLocks noGrp="1"/>
          </p:cNvSpPr>
          <p:nvPr>
            <p:ph idx="1"/>
          </p:nvPr>
        </p:nvSpPr>
        <p:spPr>
          <a:xfrm>
            <a:off x="438912" y="2512611"/>
            <a:ext cx="4832803" cy="3664351"/>
          </a:xfrm>
        </p:spPr>
        <p:txBody>
          <a:bodyPr>
            <a:normAutofit/>
          </a:bodyPr>
          <a:lstStyle/>
          <a:p>
            <a:r>
              <a:rPr lang="en-US" sz="1800"/>
              <a:t>The higher the value of </a:t>
            </a:r>
            <a:r>
              <a:rPr lang="en-US" sz="1800" err="1"/>
              <a:t>MeanDecreaseGini</a:t>
            </a:r>
            <a:r>
              <a:rPr lang="en-US" sz="1800"/>
              <a:t>, the more important that variable is for the model. </a:t>
            </a:r>
          </a:p>
          <a:p>
            <a:r>
              <a:rPr lang="en-US" sz="1800"/>
              <a:t>`</a:t>
            </a:r>
            <a:r>
              <a:rPr lang="en-US" sz="1800" err="1"/>
              <a:t>Maternal_mortality</a:t>
            </a:r>
            <a:r>
              <a:rPr lang="en-US" sz="1800"/>
              <a:t>` has the highest importance value</a:t>
            </a:r>
          </a:p>
        </p:txBody>
      </p:sp>
      <p:pic>
        <p:nvPicPr>
          <p:cNvPr id="3" name="Picture 2" descr="A picture containing text, screenshot, number, font&#10;&#10;Description automatically generated">
            <a:extLst>
              <a:ext uri="{FF2B5EF4-FFF2-40B4-BE49-F238E27FC236}">
                <a16:creationId xmlns:a16="http://schemas.microsoft.com/office/drawing/2014/main" id="{8BCBC357-729F-2941-980C-F44F63BE321B}"/>
              </a:ext>
            </a:extLst>
          </p:cNvPr>
          <p:cNvPicPr>
            <a:picLocks noChangeAspect="1"/>
          </p:cNvPicPr>
          <p:nvPr/>
        </p:nvPicPr>
        <p:blipFill>
          <a:blip r:embed="rId2"/>
          <a:stretch>
            <a:fillRect/>
          </a:stretch>
        </p:blipFill>
        <p:spPr>
          <a:xfrm>
            <a:off x="6007183" y="859536"/>
            <a:ext cx="5745904" cy="4137051"/>
          </a:xfrm>
          <a:prstGeom prst="rect">
            <a:avLst/>
          </a:prstGeom>
        </p:spPr>
      </p:pic>
      <p:pic>
        <p:nvPicPr>
          <p:cNvPr id="7" name="Picture 6" descr="A black text on a white background&#10;&#10;Description automatically generated with low confidence">
            <a:extLst>
              <a:ext uri="{FF2B5EF4-FFF2-40B4-BE49-F238E27FC236}">
                <a16:creationId xmlns:a16="http://schemas.microsoft.com/office/drawing/2014/main" id="{94FBD306-72F4-37B8-69FC-44DC06A23E30}"/>
              </a:ext>
            </a:extLst>
          </p:cNvPr>
          <p:cNvPicPr>
            <a:picLocks noChangeAspect="1"/>
          </p:cNvPicPr>
          <p:nvPr/>
        </p:nvPicPr>
        <p:blipFill>
          <a:blip r:embed="rId3"/>
          <a:stretch>
            <a:fillRect/>
          </a:stretch>
        </p:blipFill>
        <p:spPr>
          <a:xfrm>
            <a:off x="5422392" y="5216876"/>
            <a:ext cx="5931198" cy="960086"/>
          </a:xfrm>
          <a:prstGeom prst="rect">
            <a:avLst/>
          </a:prstGeom>
        </p:spPr>
      </p:pic>
    </p:spTree>
    <p:extLst>
      <p:ext uri="{BB962C8B-B14F-4D97-AF65-F5344CB8AC3E}">
        <p14:creationId xmlns:p14="http://schemas.microsoft.com/office/powerpoint/2010/main" val="326242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68A1D8-BF2B-B965-07EC-C208180DD6A0}"/>
              </a:ext>
            </a:extLst>
          </p:cNvPr>
          <p:cNvSpPr>
            <a:spLocks noGrp="1"/>
          </p:cNvSpPr>
          <p:nvPr>
            <p:ph type="title"/>
          </p:nvPr>
        </p:nvSpPr>
        <p:spPr>
          <a:xfrm>
            <a:off x="1051560" y="586822"/>
            <a:ext cx="3657600" cy="1645920"/>
          </a:xfrm>
        </p:spPr>
        <p:txBody>
          <a:bodyPr>
            <a:normAutofit/>
          </a:bodyPr>
          <a:lstStyle/>
          <a:p>
            <a:r>
              <a:rPr lang="en-US" sz="3200"/>
              <a:t>Support Vector Machine</a:t>
            </a:r>
          </a:p>
        </p:txBody>
      </p:sp>
      <p:sp>
        <p:nvSpPr>
          <p:cNvPr id="46" name="Rectangle 4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Content Placeholder 12" descr="A screenshot of a computer program&#10;&#10;Description automatically generated with low confidence">
            <a:extLst>
              <a:ext uri="{FF2B5EF4-FFF2-40B4-BE49-F238E27FC236}">
                <a16:creationId xmlns:a16="http://schemas.microsoft.com/office/drawing/2014/main" id="{05278104-A59D-57EB-1240-FD6E5FB22143}"/>
              </a:ext>
            </a:extLst>
          </p:cNvPr>
          <p:cNvPicPr>
            <a:picLocks noGrp="1" noChangeAspect="1"/>
          </p:cNvPicPr>
          <p:nvPr>
            <p:ph idx="1"/>
          </p:nvPr>
        </p:nvPicPr>
        <p:blipFill>
          <a:blip r:embed="rId2"/>
          <a:stretch>
            <a:fillRect/>
          </a:stretch>
        </p:blipFill>
        <p:spPr>
          <a:xfrm>
            <a:off x="1241946" y="2618740"/>
            <a:ext cx="3723971" cy="3965340"/>
          </a:xfrm>
        </p:spPr>
      </p:pic>
      <p:pic>
        <p:nvPicPr>
          <p:cNvPr id="15" name="Picture 14" descr="A black text on a white background&#10;&#10;Description automatically generated with medium confidence">
            <a:extLst>
              <a:ext uri="{FF2B5EF4-FFF2-40B4-BE49-F238E27FC236}">
                <a16:creationId xmlns:a16="http://schemas.microsoft.com/office/drawing/2014/main" id="{8994FF47-8A62-906C-86EE-CEF00BBC86FF}"/>
              </a:ext>
            </a:extLst>
          </p:cNvPr>
          <p:cNvPicPr>
            <a:picLocks noChangeAspect="1"/>
          </p:cNvPicPr>
          <p:nvPr/>
        </p:nvPicPr>
        <p:blipFill>
          <a:blip r:embed="rId3"/>
          <a:stretch>
            <a:fillRect/>
          </a:stretch>
        </p:blipFill>
        <p:spPr>
          <a:xfrm>
            <a:off x="5086458" y="2943379"/>
            <a:ext cx="6985000" cy="1028700"/>
          </a:xfrm>
          <a:prstGeom prst="rect">
            <a:avLst/>
          </a:prstGeom>
        </p:spPr>
      </p:pic>
      <p:pic>
        <p:nvPicPr>
          <p:cNvPr id="17" name="Picture 16" descr="A picture containing text, font, white, typography&#10;&#10;Description automatically generated">
            <a:extLst>
              <a:ext uri="{FF2B5EF4-FFF2-40B4-BE49-F238E27FC236}">
                <a16:creationId xmlns:a16="http://schemas.microsoft.com/office/drawing/2014/main" id="{D606F012-75D8-7FAC-06F3-893A5EDCF2CE}"/>
              </a:ext>
            </a:extLst>
          </p:cNvPr>
          <p:cNvPicPr>
            <a:picLocks noChangeAspect="1"/>
          </p:cNvPicPr>
          <p:nvPr/>
        </p:nvPicPr>
        <p:blipFill>
          <a:blip r:embed="rId4"/>
          <a:stretch>
            <a:fillRect/>
          </a:stretch>
        </p:blipFill>
        <p:spPr>
          <a:xfrm>
            <a:off x="5702458" y="4046418"/>
            <a:ext cx="5437983" cy="829196"/>
          </a:xfrm>
          <a:prstGeom prst="rect">
            <a:avLst/>
          </a:prstGeom>
        </p:spPr>
      </p:pic>
      <p:sp>
        <p:nvSpPr>
          <p:cNvPr id="18" name="TextBox 17">
            <a:extLst>
              <a:ext uri="{FF2B5EF4-FFF2-40B4-BE49-F238E27FC236}">
                <a16:creationId xmlns:a16="http://schemas.microsoft.com/office/drawing/2014/main" id="{F7B406B7-5013-98C0-B832-885D45EA4615}"/>
              </a:ext>
            </a:extLst>
          </p:cNvPr>
          <p:cNvSpPr txBox="1"/>
          <p:nvPr/>
        </p:nvSpPr>
        <p:spPr>
          <a:xfrm>
            <a:off x="5263577" y="678262"/>
            <a:ext cx="5876864" cy="1477328"/>
          </a:xfrm>
          <a:prstGeom prst="rect">
            <a:avLst/>
          </a:prstGeom>
          <a:noFill/>
        </p:spPr>
        <p:txBody>
          <a:bodyPr wrap="square" rtlCol="0">
            <a:spAutoFit/>
          </a:bodyPr>
          <a:lstStyle/>
          <a:p>
            <a:pPr marL="285750" indent="-285750">
              <a:buFont typeface="Arial" panose="020B0604020202020204" pitchFamily="34" charset="0"/>
              <a:buChar char="•"/>
            </a:pPr>
            <a:r>
              <a:rPr lang="en-US"/>
              <a:t>We can see that the error rate is relatively low across all of the cost values tested, but the lowest error rate is achieved at the smallest value of cost. </a:t>
            </a:r>
          </a:p>
          <a:p>
            <a:pPr marL="285750" indent="-285750">
              <a:buFont typeface="Arial" panose="020B0604020202020204" pitchFamily="34" charset="0"/>
              <a:buChar char="•"/>
            </a:pPr>
            <a:r>
              <a:rPr lang="en-US"/>
              <a:t>This suggests that a simpler model with a lower cost may be more appropriate for this data set.</a:t>
            </a:r>
          </a:p>
        </p:txBody>
      </p:sp>
      <p:pic>
        <p:nvPicPr>
          <p:cNvPr id="21" name="Picture 20" descr="A picture containing text, receipt, font, white&#10;&#10;Description automatically generated">
            <a:extLst>
              <a:ext uri="{FF2B5EF4-FFF2-40B4-BE49-F238E27FC236}">
                <a16:creationId xmlns:a16="http://schemas.microsoft.com/office/drawing/2014/main" id="{27230E86-C916-5912-61C2-AD9F079CED50}"/>
              </a:ext>
            </a:extLst>
          </p:cNvPr>
          <p:cNvPicPr>
            <a:picLocks noChangeAspect="1"/>
          </p:cNvPicPr>
          <p:nvPr/>
        </p:nvPicPr>
        <p:blipFill>
          <a:blip r:embed="rId5"/>
          <a:stretch>
            <a:fillRect/>
          </a:stretch>
        </p:blipFill>
        <p:spPr>
          <a:xfrm>
            <a:off x="4984205" y="4948494"/>
            <a:ext cx="6470758" cy="1836625"/>
          </a:xfrm>
          <a:prstGeom prst="rect">
            <a:avLst/>
          </a:prstGeom>
        </p:spPr>
      </p:pic>
    </p:spTree>
    <p:extLst>
      <p:ext uri="{BB962C8B-B14F-4D97-AF65-F5344CB8AC3E}">
        <p14:creationId xmlns:p14="http://schemas.microsoft.com/office/powerpoint/2010/main" val="1294770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9394F-032F-CC52-2B34-3E06EEEEEE2D}"/>
              </a:ext>
            </a:extLst>
          </p:cNvPr>
          <p:cNvSpPr>
            <a:spLocks noGrp="1"/>
          </p:cNvSpPr>
          <p:nvPr>
            <p:ph type="title"/>
          </p:nvPr>
        </p:nvSpPr>
        <p:spPr>
          <a:xfrm>
            <a:off x="612648" y="365125"/>
            <a:ext cx="6986015" cy="1776484"/>
          </a:xfrm>
        </p:spPr>
        <p:txBody>
          <a:bodyPr anchor="b">
            <a:normAutofit/>
          </a:bodyPr>
          <a:lstStyle/>
          <a:p>
            <a:r>
              <a:rPr lang="en-US" sz="5400"/>
              <a:t>Results</a:t>
            </a:r>
          </a:p>
        </p:txBody>
      </p:sp>
      <p:pic>
        <p:nvPicPr>
          <p:cNvPr id="4" name="Picture 3" descr="A picture containing text, font, white, typography&#10;&#10;Description automatically generated">
            <a:extLst>
              <a:ext uri="{FF2B5EF4-FFF2-40B4-BE49-F238E27FC236}">
                <a16:creationId xmlns:a16="http://schemas.microsoft.com/office/drawing/2014/main" id="{E2B30EEC-BA8C-AC48-72B6-AAA2BEF8A08F}"/>
              </a:ext>
            </a:extLst>
          </p:cNvPr>
          <p:cNvPicPr>
            <a:picLocks noChangeAspect="1"/>
          </p:cNvPicPr>
          <p:nvPr/>
        </p:nvPicPr>
        <p:blipFill>
          <a:blip r:embed="rId2"/>
          <a:stretch>
            <a:fillRect/>
          </a:stretch>
        </p:blipFill>
        <p:spPr>
          <a:xfrm>
            <a:off x="5577417" y="968688"/>
            <a:ext cx="6334028" cy="855094"/>
          </a:xfrm>
          <a:prstGeom prst="rect">
            <a:avLst/>
          </a:prstGeom>
        </p:spPr>
      </p:pic>
      <p:sp>
        <p:nvSpPr>
          <p:cNvPr id="1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F5567F-E05F-B6ED-265D-8AE7726EE382}"/>
              </a:ext>
            </a:extLst>
          </p:cNvPr>
          <p:cNvSpPr>
            <a:spLocks noGrp="1"/>
          </p:cNvSpPr>
          <p:nvPr>
            <p:ph idx="1"/>
          </p:nvPr>
        </p:nvSpPr>
        <p:spPr>
          <a:xfrm>
            <a:off x="612648" y="2504819"/>
            <a:ext cx="6986016" cy="3672144"/>
          </a:xfrm>
        </p:spPr>
        <p:txBody>
          <a:bodyPr>
            <a:normAutofit/>
          </a:bodyPr>
          <a:lstStyle/>
          <a:p>
            <a:r>
              <a:rPr lang="en-US" sz="2200"/>
              <a:t>LDA</a:t>
            </a:r>
          </a:p>
          <a:p>
            <a:r>
              <a:rPr lang="en-US" sz="2200"/>
              <a:t>Random Forest</a:t>
            </a:r>
          </a:p>
          <a:p>
            <a:r>
              <a:rPr lang="en-US" sz="2200"/>
              <a:t>SVM</a:t>
            </a:r>
          </a:p>
          <a:p>
            <a:endParaRPr lang="en-US" sz="2200"/>
          </a:p>
        </p:txBody>
      </p:sp>
      <p:pic>
        <p:nvPicPr>
          <p:cNvPr id="5" name="Picture 4" descr="A black text on a white background&#10;&#10;Description automatically generated with low confidence">
            <a:extLst>
              <a:ext uri="{FF2B5EF4-FFF2-40B4-BE49-F238E27FC236}">
                <a16:creationId xmlns:a16="http://schemas.microsoft.com/office/drawing/2014/main" id="{3CDF36C9-54DB-FF28-D33B-45F6072ED429}"/>
              </a:ext>
            </a:extLst>
          </p:cNvPr>
          <p:cNvPicPr>
            <a:picLocks noChangeAspect="1"/>
          </p:cNvPicPr>
          <p:nvPr/>
        </p:nvPicPr>
        <p:blipFill>
          <a:blip r:embed="rId3"/>
          <a:stretch>
            <a:fillRect/>
          </a:stretch>
        </p:blipFill>
        <p:spPr>
          <a:xfrm>
            <a:off x="5580516" y="2968359"/>
            <a:ext cx="6330930" cy="1028774"/>
          </a:xfrm>
          <a:prstGeom prst="rect">
            <a:avLst/>
          </a:prstGeom>
        </p:spPr>
      </p:pic>
      <p:pic>
        <p:nvPicPr>
          <p:cNvPr id="6" name="Picture 5" descr="A picture containing text, font, white, typography&#10;&#10;Description automatically generated">
            <a:extLst>
              <a:ext uri="{FF2B5EF4-FFF2-40B4-BE49-F238E27FC236}">
                <a16:creationId xmlns:a16="http://schemas.microsoft.com/office/drawing/2014/main" id="{C2272A25-AC82-8F0C-0435-D6202BE5BD3C}"/>
              </a:ext>
            </a:extLst>
          </p:cNvPr>
          <p:cNvPicPr>
            <a:picLocks noChangeAspect="1"/>
          </p:cNvPicPr>
          <p:nvPr/>
        </p:nvPicPr>
        <p:blipFill>
          <a:blip r:embed="rId4"/>
          <a:stretch>
            <a:fillRect/>
          </a:stretch>
        </p:blipFill>
        <p:spPr>
          <a:xfrm>
            <a:off x="5580512" y="5034104"/>
            <a:ext cx="6330933" cy="965467"/>
          </a:xfrm>
          <a:prstGeom prst="rect">
            <a:avLst/>
          </a:prstGeom>
        </p:spPr>
      </p:pic>
    </p:spTree>
    <p:extLst>
      <p:ext uri="{BB962C8B-B14F-4D97-AF65-F5344CB8AC3E}">
        <p14:creationId xmlns:p14="http://schemas.microsoft.com/office/powerpoint/2010/main" val="208868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3885B-F0C5-1A27-6EF6-EE51BF8DBC5D}"/>
              </a:ext>
            </a:extLst>
          </p:cNvPr>
          <p:cNvSpPr>
            <a:spLocks noGrp="1"/>
          </p:cNvSpPr>
          <p:nvPr>
            <p:ph type="title"/>
          </p:nvPr>
        </p:nvSpPr>
        <p:spPr>
          <a:xfrm>
            <a:off x="1043631" y="809898"/>
            <a:ext cx="10173010" cy="1554480"/>
          </a:xfrm>
        </p:spPr>
        <p:txBody>
          <a:bodyPr anchor="ctr">
            <a:normAutofit/>
          </a:bodyPr>
          <a:lstStyle/>
          <a:p>
            <a:r>
              <a:rPr lang="en-US" sz="4800" b="1">
                <a:cs typeface="Calibri Light"/>
              </a:rPr>
              <a:t>About GII</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4761599-4904-248A-0091-18F76E6577C1}"/>
              </a:ext>
            </a:extLst>
          </p:cNvPr>
          <p:cNvGraphicFramePr>
            <a:graphicFrameLocks noGrp="1"/>
          </p:cNvGraphicFramePr>
          <p:nvPr>
            <p:ph idx="1"/>
            <p:extLst>
              <p:ext uri="{D42A27DB-BD31-4B8C-83A1-F6EECF244321}">
                <p14:modId xmlns:p14="http://schemas.microsoft.com/office/powerpoint/2010/main" val="42829284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654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9394F-032F-CC52-2B34-3E06EEEEEE2D}"/>
              </a:ext>
            </a:extLst>
          </p:cNvPr>
          <p:cNvSpPr>
            <a:spLocks noGrp="1"/>
          </p:cNvSpPr>
          <p:nvPr>
            <p:ph type="title"/>
          </p:nvPr>
        </p:nvSpPr>
        <p:spPr>
          <a:xfrm>
            <a:off x="612648" y="365125"/>
            <a:ext cx="6986015" cy="1776484"/>
          </a:xfrm>
        </p:spPr>
        <p:txBody>
          <a:bodyPr anchor="b">
            <a:normAutofit/>
          </a:bodyPr>
          <a:lstStyle/>
          <a:p>
            <a:r>
              <a:rPr lang="en-US" sz="5400"/>
              <a:t>Results &amp; Challenges</a:t>
            </a:r>
          </a:p>
        </p:txBody>
      </p:sp>
      <p:sp>
        <p:nvSpPr>
          <p:cNvPr id="1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F5567F-E05F-B6ED-265D-8AE7726EE382}"/>
              </a:ext>
            </a:extLst>
          </p:cNvPr>
          <p:cNvSpPr>
            <a:spLocks noGrp="1"/>
          </p:cNvSpPr>
          <p:nvPr>
            <p:ph idx="1"/>
          </p:nvPr>
        </p:nvSpPr>
        <p:spPr>
          <a:xfrm>
            <a:off x="612648" y="2504819"/>
            <a:ext cx="6986016" cy="3672144"/>
          </a:xfrm>
        </p:spPr>
        <p:txBody>
          <a:bodyPr>
            <a:normAutofit fontScale="92500" lnSpcReduction="10000"/>
          </a:bodyPr>
          <a:lstStyle/>
          <a:p>
            <a:r>
              <a:rPr lang="en-US" sz="2200"/>
              <a:t>LDA</a:t>
            </a:r>
          </a:p>
          <a:p>
            <a:pPr lvl="1"/>
            <a:r>
              <a:rPr lang="en-US" sz="1800"/>
              <a:t>Continent</a:t>
            </a:r>
          </a:p>
          <a:p>
            <a:pPr lvl="1"/>
            <a:r>
              <a:rPr lang="en-US" sz="1800"/>
              <a:t>Human Development</a:t>
            </a:r>
          </a:p>
          <a:p>
            <a:pPr lvl="1"/>
            <a:r>
              <a:rPr lang="en-US" sz="1800"/>
              <a:t>Development Status</a:t>
            </a:r>
          </a:p>
          <a:p>
            <a:r>
              <a:rPr lang="en-US" sz="2200"/>
              <a:t>Random Forest</a:t>
            </a:r>
          </a:p>
          <a:p>
            <a:pPr lvl="1"/>
            <a:r>
              <a:rPr lang="en-US" sz="1800"/>
              <a:t>Maternal Mortality </a:t>
            </a:r>
          </a:p>
          <a:p>
            <a:pPr lvl="1"/>
            <a:r>
              <a:rPr lang="en-US" sz="1800"/>
              <a:t>Adolescent Birth Rate</a:t>
            </a:r>
          </a:p>
          <a:p>
            <a:pPr lvl="1">
              <a:buFont typeface="Courier New" panose="02070309020205020404" pitchFamily="49" charset="0"/>
              <a:buChar char="o"/>
            </a:pPr>
            <a:r>
              <a:rPr lang="en-US" sz="1800"/>
              <a:t>Development Status</a:t>
            </a:r>
          </a:p>
          <a:p>
            <a:r>
              <a:rPr lang="en-US" sz="2200"/>
              <a:t>SVM</a:t>
            </a:r>
          </a:p>
          <a:p>
            <a:pPr lvl="1">
              <a:buFont typeface="Courier New" panose="02070309020205020404" pitchFamily="49" charset="0"/>
              <a:buChar char="o"/>
            </a:pPr>
            <a:r>
              <a:rPr lang="en-US" sz="1800"/>
              <a:t>Continent</a:t>
            </a:r>
          </a:p>
          <a:p>
            <a:pPr lvl="1">
              <a:buFont typeface="Courier New" panose="02070309020205020404" pitchFamily="49" charset="0"/>
              <a:buChar char="o"/>
            </a:pPr>
            <a:r>
              <a:rPr lang="en-US" sz="1800"/>
              <a:t>Female Secondary Education</a:t>
            </a:r>
          </a:p>
          <a:p>
            <a:pPr lvl="1">
              <a:buFont typeface="Courier New" panose="02070309020205020404" pitchFamily="49" charset="0"/>
              <a:buChar char="o"/>
            </a:pPr>
            <a:r>
              <a:rPr lang="en-US" sz="1800"/>
              <a:t>Male Labor Force</a:t>
            </a:r>
          </a:p>
        </p:txBody>
      </p:sp>
    </p:spTree>
    <p:extLst>
      <p:ext uri="{BB962C8B-B14F-4D97-AF65-F5344CB8AC3E}">
        <p14:creationId xmlns:p14="http://schemas.microsoft.com/office/powerpoint/2010/main" val="39335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1FE9D-1FB3-3118-ED6E-68EAD56579F9}"/>
              </a:ext>
            </a:extLst>
          </p:cNvPr>
          <p:cNvSpPr>
            <a:spLocks noGrp="1"/>
          </p:cNvSpPr>
          <p:nvPr>
            <p:ph type="ctrTitle"/>
          </p:nvPr>
        </p:nvSpPr>
        <p:spPr>
          <a:xfrm>
            <a:off x="1524000" y="1293338"/>
            <a:ext cx="9144000" cy="3274592"/>
          </a:xfrm>
        </p:spPr>
        <p:txBody>
          <a:bodyPr anchor="ctr">
            <a:normAutofit/>
          </a:bodyPr>
          <a:lstStyle/>
          <a:p>
            <a:r>
              <a:rPr lang="en-US" sz="7200"/>
              <a:t>Thank you!</a:t>
            </a:r>
          </a:p>
        </p:txBody>
      </p:sp>
      <p:sp>
        <p:nvSpPr>
          <p:cNvPr id="3" name="Subtitle 2">
            <a:extLst>
              <a:ext uri="{FF2B5EF4-FFF2-40B4-BE49-F238E27FC236}">
                <a16:creationId xmlns:a16="http://schemas.microsoft.com/office/drawing/2014/main" id="{6F589BBE-FFB0-208F-32E1-CF0976CA9E76}"/>
              </a:ext>
            </a:extLst>
          </p:cNvPr>
          <p:cNvSpPr>
            <a:spLocks noGrp="1"/>
          </p:cNvSpPr>
          <p:nvPr>
            <p:ph type="subTitle" idx="1"/>
          </p:nvPr>
        </p:nvSpPr>
        <p:spPr>
          <a:xfrm>
            <a:off x="1524000" y="5514052"/>
            <a:ext cx="9144000" cy="651910"/>
          </a:xfrm>
        </p:spPr>
        <p:txBody>
          <a:bodyPr anchor="ctr">
            <a:normAutofit/>
          </a:bodyPr>
          <a:lstStyle/>
          <a:p>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39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B0F71-FF56-F936-7F24-222FFA2008EB}"/>
              </a:ext>
            </a:extLst>
          </p:cNvPr>
          <p:cNvSpPr>
            <a:spLocks noGrp="1"/>
          </p:cNvSpPr>
          <p:nvPr>
            <p:ph type="title"/>
          </p:nvPr>
        </p:nvSpPr>
        <p:spPr>
          <a:xfrm>
            <a:off x="1043631" y="809898"/>
            <a:ext cx="9942716" cy="1554480"/>
          </a:xfrm>
        </p:spPr>
        <p:txBody>
          <a:bodyPr anchor="ctr">
            <a:normAutofit/>
          </a:bodyPr>
          <a:lstStyle/>
          <a:p>
            <a:r>
              <a:rPr lang="en-US" sz="4800" b="1"/>
              <a:t>Research Question</a:t>
            </a:r>
          </a:p>
        </p:txBody>
      </p:sp>
      <p:sp>
        <p:nvSpPr>
          <p:cNvPr id="3" name="Content Placeholder 2">
            <a:extLst>
              <a:ext uri="{FF2B5EF4-FFF2-40B4-BE49-F238E27FC236}">
                <a16:creationId xmlns:a16="http://schemas.microsoft.com/office/drawing/2014/main" id="{1DCBC640-7460-9A05-0F26-74F222A6FFF2}"/>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b="0" i="0">
                <a:effectLst/>
                <a:latin typeface="Calibri"/>
                <a:cs typeface="Arial"/>
              </a:rPr>
              <a:t>Developing a predictive model for the Gender Inequality Index (GII) by applying machine learning techniques, while considering multiple variables.</a:t>
            </a:r>
          </a:p>
          <a:p>
            <a:r>
              <a:rPr lang="en-US" sz="2400">
                <a:latin typeface="Calibri"/>
                <a:ea typeface="+mn-lt"/>
                <a:cs typeface="+mn-lt"/>
              </a:rPr>
              <a:t>Which machine learning models are most effective for predicting gender inequality, and how do their performance metrics compare?</a:t>
            </a:r>
            <a:endParaRPr lang="en-US" sz="2400">
              <a:latin typeface="Calibri"/>
            </a:endParaRPr>
          </a:p>
          <a:p>
            <a:r>
              <a:rPr lang="en-US" sz="2400">
                <a:ea typeface="+mn-lt"/>
                <a:cs typeface="+mn-lt"/>
              </a:rPr>
              <a:t>Which countries have the highest and lowest levels of gender inequality, and what factors contribute to these disparities? Is there a correlation between a country's level of human development and its level of gender inequality? </a:t>
            </a:r>
            <a:endParaRPr lang="en-US">
              <a:cs typeface="Calibri" panose="020F0502020204030204"/>
            </a:endParaRPr>
          </a:p>
          <a:p>
            <a:endParaRPr lang="en-US" sz="2400">
              <a:latin typeface="Calibri"/>
              <a:cs typeface="Calibri"/>
            </a:endParaRPr>
          </a:p>
          <a:p>
            <a:endParaRPr lang="en-US" sz="2400">
              <a:latin typeface="Söhne"/>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19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A1357-83DD-48DF-9DD3-501F2BB95A74}"/>
              </a:ext>
            </a:extLst>
          </p:cNvPr>
          <p:cNvSpPr>
            <a:spLocks noGrp="1"/>
          </p:cNvSpPr>
          <p:nvPr>
            <p:ph type="title"/>
          </p:nvPr>
        </p:nvSpPr>
        <p:spPr>
          <a:xfrm>
            <a:off x="1153618" y="1239927"/>
            <a:ext cx="4008586" cy="4680583"/>
          </a:xfrm>
        </p:spPr>
        <p:txBody>
          <a:bodyPr anchor="ctr">
            <a:normAutofit/>
          </a:bodyPr>
          <a:lstStyle/>
          <a:p>
            <a:r>
              <a:rPr lang="en-US" sz="5200" b="1"/>
              <a:t>EDA</a:t>
            </a:r>
          </a:p>
        </p:txBody>
      </p:sp>
      <p:sp>
        <p:nvSpPr>
          <p:cNvPr id="3" name="Content Placeholder 2">
            <a:extLst>
              <a:ext uri="{FF2B5EF4-FFF2-40B4-BE49-F238E27FC236}">
                <a16:creationId xmlns:a16="http://schemas.microsoft.com/office/drawing/2014/main" id="{635C6482-3D91-ED5F-C632-B244D8333E5B}"/>
              </a:ext>
            </a:extLst>
          </p:cNvPr>
          <p:cNvSpPr>
            <a:spLocks noGrp="1"/>
          </p:cNvSpPr>
          <p:nvPr>
            <p:ph idx="1"/>
          </p:nvPr>
        </p:nvSpPr>
        <p:spPr>
          <a:xfrm>
            <a:off x="2393478" y="675231"/>
            <a:ext cx="8870269" cy="5748743"/>
          </a:xfrm>
        </p:spPr>
        <p:txBody>
          <a:bodyPr vert="horz" lIns="91440" tIns="45720" rIns="91440" bIns="45720" rtlCol="0" anchor="ctr">
            <a:noAutofit/>
          </a:bodyPr>
          <a:lstStyle/>
          <a:p>
            <a:r>
              <a:rPr lang="en-US" sz="1700" dirty="0"/>
              <a:t>Dataset : 194 rows and 14 columns</a:t>
            </a:r>
            <a:endParaRPr lang="en-US" sz="1700" dirty="0">
              <a:cs typeface="Calibri"/>
            </a:endParaRPr>
          </a:p>
          <a:p>
            <a:r>
              <a:rPr lang="en-US" sz="1700" dirty="0"/>
              <a:t>Response variable </a:t>
            </a:r>
            <a:endParaRPr lang="en-US" sz="1700" dirty="0">
              <a:cs typeface="Calibri"/>
            </a:endParaRPr>
          </a:p>
          <a:p>
            <a:pPr lvl="1"/>
            <a:r>
              <a:rPr lang="en-US" sz="1700" dirty="0" err="1">
                <a:highlight>
                  <a:srgbClr val="FFFF00"/>
                </a:highlight>
              </a:rPr>
              <a:t>GII:Gender</a:t>
            </a:r>
            <a:r>
              <a:rPr lang="en-US" sz="1700" dirty="0">
                <a:highlight>
                  <a:srgbClr val="FFFF00"/>
                </a:highlight>
              </a:rPr>
              <a:t> Inequality Index (response variable). </a:t>
            </a:r>
            <a:endParaRPr lang="en-US" sz="1700" dirty="0">
              <a:cs typeface="Calibri"/>
            </a:endParaRPr>
          </a:p>
          <a:p>
            <a:pPr lvl="1"/>
            <a:r>
              <a:rPr lang="en-US" sz="1700" dirty="0"/>
              <a:t>Low value = good equality, high value = high inequality</a:t>
            </a:r>
            <a:endParaRPr lang="en-US" sz="1700" dirty="0">
              <a:cs typeface="Calibri"/>
            </a:endParaRPr>
          </a:p>
          <a:p>
            <a:r>
              <a:rPr lang="en-US" sz="1700" dirty="0"/>
              <a:t>13 features</a:t>
            </a:r>
            <a:endParaRPr lang="en-US" sz="1700" dirty="0">
              <a:highlight>
                <a:srgbClr val="FFFF00"/>
              </a:highlight>
              <a:cs typeface="Calibri"/>
            </a:endParaRPr>
          </a:p>
          <a:p>
            <a:pPr lvl="1"/>
            <a:r>
              <a:rPr lang="en-US" sz="1700" dirty="0"/>
              <a:t>Human development category: Low- medium-high-Very High</a:t>
            </a:r>
            <a:endParaRPr lang="en-US" sz="1700" dirty="0">
              <a:cs typeface="Calibri"/>
            </a:endParaRPr>
          </a:p>
          <a:p>
            <a:pPr lvl="1"/>
            <a:r>
              <a:rPr lang="en-US" sz="1700" dirty="0"/>
              <a:t>Rank: Country Rank (highly correlated with GII)</a:t>
            </a:r>
            <a:endParaRPr lang="en-US" sz="1700" dirty="0">
              <a:cs typeface="Calibri"/>
            </a:endParaRPr>
          </a:p>
          <a:p>
            <a:pPr lvl="1"/>
            <a:r>
              <a:rPr lang="en-US" sz="1700" dirty="0"/>
              <a:t>Maternal mortality ratio (deaths per 100,000 live births)</a:t>
            </a:r>
            <a:endParaRPr lang="en-US" sz="1700" dirty="0">
              <a:cs typeface="Calibri"/>
            </a:endParaRPr>
          </a:p>
          <a:p>
            <a:pPr lvl="1"/>
            <a:r>
              <a:rPr lang="en-US" sz="1700" dirty="0"/>
              <a:t>Adolescent birth rate (births per 1,000 women ages 15–19)</a:t>
            </a:r>
            <a:endParaRPr lang="en-US" sz="1700" dirty="0">
              <a:cs typeface="Calibri"/>
            </a:endParaRPr>
          </a:p>
          <a:p>
            <a:pPr lvl="1"/>
            <a:r>
              <a:rPr lang="en-US" sz="1700" dirty="0" err="1"/>
              <a:t>Seats_parliament</a:t>
            </a:r>
            <a:r>
              <a:rPr lang="en-US" sz="1700" dirty="0"/>
              <a:t>: Share of seats in parliament (% held by women)</a:t>
            </a:r>
            <a:endParaRPr lang="en-US" sz="1700" dirty="0">
              <a:cs typeface="Calibri"/>
            </a:endParaRPr>
          </a:p>
          <a:p>
            <a:pPr lvl="1"/>
            <a:r>
              <a:rPr lang="en-US" sz="1700" dirty="0" err="1"/>
              <a:t>F_secondary_educ</a:t>
            </a:r>
            <a:r>
              <a:rPr lang="en-US" sz="1700" dirty="0"/>
              <a:t>: Females with at least some secondary education (% ages 25 and older)</a:t>
            </a:r>
            <a:endParaRPr lang="en-US" sz="1700" dirty="0">
              <a:cs typeface="Calibri"/>
            </a:endParaRPr>
          </a:p>
          <a:p>
            <a:pPr lvl="1"/>
            <a:r>
              <a:rPr lang="en-US" sz="1700" dirty="0" err="1"/>
              <a:t>M_secondary_educ</a:t>
            </a:r>
            <a:r>
              <a:rPr lang="en-US" sz="1700" dirty="0"/>
              <a:t>: Males with at least some secondary education (% ages 25 and older)</a:t>
            </a:r>
            <a:endParaRPr lang="en-US" sz="1700" dirty="0">
              <a:cs typeface="Calibri"/>
            </a:endParaRPr>
          </a:p>
          <a:p>
            <a:pPr lvl="1"/>
            <a:r>
              <a:rPr lang="en-US" sz="1700" dirty="0" err="1"/>
              <a:t>F_Labour_force</a:t>
            </a:r>
            <a:r>
              <a:rPr lang="en-US" sz="1700" dirty="0"/>
              <a:t>: Female - </a:t>
            </a:r>
            <a:r>
              <a:rPr lang="en-US" sz="1700" dirty="0" err="1"/>
              <a:t>Labour</a:t>
            </a:r>
            <a:r>
              <a:rPr lang="en-US" sz="1700" dirty="0"/>
              <a:t> force participation rate (% ages 15 and older)</a:t>
            </a:r>
            <a:endParaRPr lang="en-US" sz="1700" dirty="0">
              <a:cs typeface="Calibri"/>
            </a:endParaRPr>
          </a:p>
          <a:p>
            <a:pPr lvl="1"/>
            <a:r>
              <a:rPr lang="en-US" sz="1700" dirty="0" err="1"/>
              <a:t>M_Labour_force</a:t>
            </a:r>
            <a:r>
              <a:rPr lang="en-US" sz="1700" dirty="0"/>
              <a:t>: Male - </a:t>
            </a:r>
            <a:r>
              <a:rPr lang="en-US" sz="1700" dirty="0" err="1"/>
              <a:t>Labour</a:t>
            </a:r>
            <a:r>
              <a:rPr lang="en-US" sz="1700" dirty="0"/>
              <a:t> force participation rate (% ages 15 and older)</a:t>
            </a:r>
            <a:endParaRPr lang="en-US" sz="1700" dirty="0">
              <a:cs typeface="Calibri"/>
            </a:endParaRPr>
          </a:p>
          <a:p>
            <a:pPr lvl="1"/>
            <a:r>
              <a:rPr lang="en-US" sz="1700" dirty="0"/>
              <a:t>Continent : </a:t>
            </a:r>
            <a:r>
              <a:rPr lang="en-US" sz="1700" dirty="0">
                <a:ea typeface="+mn-lt"/>
                <a:cs typeface="+mn-lt"/>
              </a:rPr>
              <a:t>Asia, Africa, North America, South America, Europe, and Australia</a:t>
            </a:r>
          </a:p>
          <a:p>
            <a:pPr lvl="1"/>
            <a:r>
              <a:rPr lang="en-US" sz="1700" dirty="0"/>
              <a:t>Country :190 Countries</a:t>
            </a:r>
            <a:endParaRPr lang="en-US" sz="1700" dirty="0">
              <a:cs typeface="Calibri"/>
            </a:endParaRPr>
          </a:p>
          <a:p>
            <a:pPr lvl="1"/>
            <a:r>
              <a:rPr lang="en-US" sz="1700" dirty="0" err="1"/>
              <a:t>Gender_ratio</a:t>
            </a:r>
            <a:endParaRPr lang="en-US" sz="1700" dirty="0">
              <a:cs typeface="Calibri"/>
            </a:endParaRPr>
          </a:p>
          <a:p>
            <a:pPr lvl="1"/>
            <a:r>
              <a:rPr lang="en-US" sz="1700" dirty="0" err="1"/>
              <a:t>Development_status</a:t>
            </a:r>
            <a:r>
              <a:rPr lang="en-US" sz="1700" dirty="0"/>
              <a:t> : Developed or developing countries</a:t>
            </a:r>
            <a:endParaRPr lang="en-US" sz="1700" dirty="0">
              <a:cs typeface="Calibri"/>
            </a:endParaRPr>
          </a:p>
          <a:p>
            <a:pPr lvl="1"/>
            <a:endParaRPr lang="en-US" sz="1000" dirty="0"/>
          </a:p>
          <a:p>
            <a:pPr lvl="1"/>
            <a:endParaRPr lang="en-US" sz="1000" dirty="0"/>
          </a:p>
          <a:p>
            <a:endParaRPr lang="en-US" sz="1000" dirty="0"/>
          </a:p>
        </p:txBody>
      </p:sp>
    </p:spTree>
    <p:extLst>
      <p:ext uri="{BB962C8B-B14F-4D97-AF65-F5344CB8AC3E}">
        <p14:creationId xmlns:p14="http://schemas.microsoft.com/office/powerpoint/2010/main" val="1549284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C2CCE-43FF-FB1B-27D9-48267111BCC7}"/>
              </a:ext>
            </a:extLst>
          </p:cNvPr>
          <p:cNvSpPr>
            <a:spLocks noGrp="1"/>
          </p:cNvSpPr>
          <p:nvPr>
            <p:ph idx="1"/>
          </p:nvPr>
        </p:nvSpPr>
        <p:spPr>
          <a:xfrm>
            <a:off x="838200" y="520995"/>
            <a:ext cx="10515600" cy="5890438"/>
          </a:xfrm>
        </p:spPr>
        <p:txBody>
          <a:bodyPr/>
          <a:lstStyle/>
          <a:p>
            <a:endParaRPr lang="en-US" dirty="0"/>
          </a:p>
          <a:p>
            <a:r>
              <a:rPr lang="en-US" dirty="0"/>
              <a:t>Missing data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F601C1F0-F5BA-4176-D8CA-1FC887EEA382}"/>
              </a:ext>
            </a:extLst>
          </p:cNvPr>
          <p:cNvPicPr>
            <a:picLocks noChangeAspect="1"/>
          </p:cNvPicPr>
          <p:nvPr/>
        </p:nvPicPr>
        <p:blipFill>
          <a:blip r:embed="rId2"/>
          <a:stretch>
            <a:fillRect/>
          </a:stretch>
        </p:blipFill>
        <p:spPr>
          <a:xfrm>
            <a:off x="1586816" y="1714650"/>
            <a:ext cx="8221273" cy="4523726"/>
          </a:xfrm>
          <a:prstGeom prst="rect">
            <a:avLst/>
          </a:prstGeom>
        </p:spPr>
      </p:pic>
    </p:spTree>
    <p:extLst>
      <p:ext uri="{BB962C8B-B14F-4D97-AF65-F5344CB8AC3E}">
        <p14:creationId xmlns:p14="http://schemas.microsoft.com/office/powerpoint/2010/main" val="263291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AAB1D01-5B67-6936-3B30-809870B8952F}"/>
              </a:ext>
            </a:extLst>
          </p:cNvPr>
          <p:cNvPicPr>
            <a:picLocks noGrp="1" noChangeAspect="1"/>
          </p:cNvPicPr>
          <p:nvPr>
            <p:ph idx="1"/>
          </p:nvPr>
        </p:nvPicPr>
        <p:blipFill>
          <a:blip r:embed="rId2"/>
          <a:stretch>
            <a:fillRect/>
          </a:stretch>
        </p:blipFill>
        <p:spPr>
          <a:xfrm>
            <a:off x="120267" y="2419559"/>
            <a:ext cx="3694049" cy="2356970"/>
          </a:xfrm>
          <a:prstGeom prst="rect">
            <a:avLst/>
          </a:prstGeom>
        </p:spPr>
      </p:pic>
      <p:pic>
        <p:nvPicPr>
          <p:cNvPr id="5" name="Picture 4">
            <a:extLst>
              <a:ext uri="{FF2B5EF4-FFF2-40B4-BE49-F238E27FC236}">
                <a16:creationId xmlns:a16="http://schemas.microsoft.com/office/drawing/2014/main" id="{170BD676-FD06-7550-EFA3-B4C29CD7B9E5}"/>
              </a:ext>
            </a:extLst>
          </p:cNvPr>
          <p:cNvPicPr>
            <a:picLocks noChangeAspect="1"/>
          </p:cNvPicPr>
          <p:nvPr/>
        </p:nvPicPr>
        <p:blipFill>
          <a:blip r:embed="rId3"/>
          <a:stretch>
            <a:fillRect/>
          </a:stretch>
        </p:blipFill>
        <p:spPr>
          <a:xfrm>
            <a:off x="3851521" y="2419558"/>
            <a:ext cx="3752415" cy="2356970"/>
          </a:xfrm>
          <a:prstGeom prst="rect">
            <a:avLst/>
          </a:prstGeom>
        </p:spPr>
      </p:pic>
      <p:pic>
        <p:nvPicPr>
          <p:cNvPr id="6" name="Picture 5">
            <a:extLst>
              <a:ext uri="{FF2B5EF4-FFF2-40B4-BE49-F238E27FC236}">
                <a16:creationId xmlns:a16="http://schemas.microsoft.com/office/drawing/2014/main" id="{6C797E42-E0C9-5FB3-199C-8E4FAFD4BD27}"/>
              </a:ext>
            </a:extLst>
          </p:cNvPr>
          <p:cNvPicPr>
            <a:picLocks noChangeAspect="1"/>
          </p:cNvPicPr>
          <p:nvPr/>
        </p:nvPicPr>
        <p:blipFill>
          <a:blip r:embed="rId4"/>
          <a:stretch>
            <a:fillRect/>
          </a:stretch>
        </p:blipFill>
        <p:spPr>
          <a:xfrm>
            <a:off x="7979389" y="2512324"/>
            <a:ext cx="3805108" cy="2356970"/>
          </a:xfrm>
          <a:prstGeom prst="rect">
            <a:avLst/>
          </a:prstGeom>
        </p:spPr>
      </p:pic>
      <p:sp>
        <p:nvSpPr>
          <p:cNvPr id="7" name="TextBox 6">
            <a:extLst>
              <a:ext uri="{FF2B5EF4-FFF2-40B4-BE49-F238E27FC236}">
                <a16:creationId xmlns:a16="http://schemas.microsoft.com/office/drawing/2014/main" id="{DE2B57E5-9134-2C1A-D4F1-E02A9EE3CCB0}"/>
              </a:ext>
            </a:extLst>
          </p:cNvPr>
          <p:cNvSpPr txBox="1"/>
          <p:nvPr/>
        </p:nvSpPr>
        <p:spPr>
          <a:xfrm>
            <a:off x="701749" y="1031358"/>
            <a:ext cx="7077277" cy="52322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800" dirty="0"/>
              <a:t>Character Variables</a:t>
            </a:r>
          </a:p>
        </p:txBody>
      </p:sp>
    </p:spTree>
    <p:extLst>
      <p:ext uri="{BB962C8B-B14F-4D97-AF65-F5344CB8AC3E}">
        <p14:creationId xmlns:p14="http://schemas.microsoft.com/office/powerpoint/2010/main" val="334468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6FD462-F26C-AF01-3CFC-AE96AE2F83BE}"/>
              </a:ext>
            </a:extLst>
          </p:cNvPr>
          <p:cNvPicPr>
            <a:picLocks noGrp="1" noChangeAspect="1"/>
          </p:cNvPicPr>
          <p:nvPr>
            <p:ph idx="1"/>
          </p:nvPr>
        </p:nvPicPr>
        <p:blipFill>
          <a:blip r:embed="rId2"/>
          <a:stretch>
            <a:fillRect/>
          </a:stretch>
        </p:blipFill>
        <p:spPr>
          <a:xfrm>
            <a:off x="222106" y="999407"/>
            <a:ext cx="5783156" cy="3172860"/>
          </a:xfrm>
          <a:prstGeom prst="rect">
            <a:avLst/>
          </a:prstGeom>
        </p:spPr>
      </p:pic>
      <p:pic>
        <p:nvPicPr>
          <p:cNvPr id="6" name="Picture 5">
            <a:extLst>
              <a:ext uri="{FF2B5EF4-FFF2-40B4-BE49-F238E27FC236}">
                <a16:creationId xmlns:a16="http://schemas.microsoft.com/office/drawing/2014/main" id="{9A429771-C4C5-E56B-103F-55E1D9E8F717}"/>
              </a:ext>
            </a:extLst>
          </p:cNvPr>
          <p:cNvPicPr>
            <a:picLocks noChangeAspect="1"/>
          </p:cNvPicPr>
          <p:nvPr/>
        </p:nvPicPr>
        <p:blipFill>
          <a:blip r:embed="rId3"/>
          <a:stretch>
            <a:fillRect/>
          </a:stretch>
        </p:blipFill>
        <p:spPr>
          <a:xfrm>
            <a:off x="6005262" y="999407"/>
            <a:ext cx="5630496" cy="3172860"/>
          </a:xfrm>
          <a:prstGeom prst="rect">
            <a:avLst/>
          </a:prstGeom>
        </p:spPr>
      </p:pic>
      <p:sp>
        <p:nvSpPr>
          <p:cNvPr id="9" name="TextBox 8">
            <a:extLst>
              <a:ext uri="{FF2B5EF4-FFF2-40B4-BE49-F238E27FC236}">
                <a16:creationId xmlns:a16="http://schemas.microsoft.com/office/drawing/2014/main" id="{A73D7F8A-2219-FF37-A434-1E4E33307E65}"/>
              </a:ext>
            </a:extLst>
          </p:cNvPr>
          <p:cNvSpPr txBox="1"/>
          <p:nvPr/>
        </p:nvSpPr>
        <p:spPr>
          <a:xfrm>
            <a:off x="768626" y="477078"/>
            <a:ext cx="10151165" cy="52322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800"/>
              <a:t>Numerical</a:t>
            </a:r>
            <a:r>
              <a:rPr lang="en-US" sz="2800" dirty="0"/>
              <a:t> Variables</a:t>
            </a:r>
          </a:p>
        </p:txBody>
      </p:sp>
      <p:pic>
        <p:nvPicPr>
          <p:cNvPr id="3" name="Picture 4" descr="Table&#10;&#10;Description automatically generated">
            <a:extLst>
              <a:ext uri="{FF2B5EF4-FFF2-40B4-BE49-F238E27FC236}">
                <a16:creationId xmlns:a16="http://schemas.microsoft.com/office/drawing/2014/main" id="{D5DEA4DD-108A-D675-3253-6B693751AAF4}"/>
              </a:ext>
            </a:extLst>
          </p:cNvPr>
          <p:cNvPicPr>
            <a:picLocks noChangeAspect="1"/>
          </p:cNvPicPr>
          <p:nvPr/>
        </p:nvPicPr>
        <p:blipFill>
          <a:blip r:embed="rId4"/>
          <a:stretch>
            <a:fillRect/>
          </a:stretch>
        </p:blipFill>
        <p:spPr>
          <a:xfrm>
            <a:off x="2560865" y="4298215"/>
            <a:ext cx="6253842" cy="2561424"/>
          </a:xfrm>
          <a:prstGeom prst="rect">
            <a:avLst/>
          </a:prstGeom>
        </p:spPr>
      </p:pic>
    </p:spTree>
    <p:extLst>
      <p:ext uri="{BB962C8B-B14F-4D97-AF65-F5344CB8AC3E}">
        <p14:creationId xmlns:p14="http://schemas.microsoft.com/office/powerpoint/2010/main" val="180160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ED91CB-04C8-7EB8-1F4B-A5BDA0BB611E}"/>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2000"/>
              <a:t>Correlation</a:t>
            </a:r>
          </a:p>
          <a:p>
            <a:pPr lvl="1"/>
            <a:r>
              <a:rPr lang="en-US" sz="2000"/>
              <a:t>Strong relationship with GII </a:t>
            </a:r>
            <a:endParaRPr lang="en-US" sz="2000">
              <a:cs typeface="Calibri"/>
            </a:endParaRPr>
          </a:p>
          <a:p>
            <a:pPr marL="457200" lvl="1" indent="0">
              <a:buNone/>
            </a:pPr>
            <a:r>
              <a:rPr lang="en-US" sz="2000"/>
              <a:t>     :Rank(removed)</a:t>
            </a:r>
          </a:p>
          <a:p>
            <a:pPr marL="457200" lvl="1" indent="0">
              <a:buNone/>
            </a:pPr>
            <a:r>
              <a:rPr lang="en-US" sz="2000"/>
              <a:t>      Maternal_mortality,</a:t>
            </a:r>
            <a:endParaRPr lang="en-US" sz="2000">
              <a:cs typeface="Calibri"/>
            </a:endParaRPr>
          </a:p>
          <a:p>
            <a:pPr marL="457200" lvl="1" indent="0">
              <a:buNone/>
            </a:pPr>
            <a:r>
              <a:rPr lang="en-US" sz="2000"/>
              <a:t>      Adolescent_birth_rate,</a:t>
            </a:r>
            <a:endParaRPr lang="en-US" sz="2000">
              <a:cs typeface="Calibri"/>
            </a:endParaRPr>
          </a:p>
          <a:p>
            <a:pPr marL="457200" lvl="1" indent="0">
              <a:buNone/>
            </a:pPr>
            <a:r>
              <a:rPr lang="en-US" sz="2000"/>
              <a:t>      F_secondary_education,</a:t>
            </a:r>
            <a:endParaRPr lang="en-US" sz="2000">
              <a:cs typeface="Calibri"/>
            </a:endParaRPr>
          </a:p>
          <a:p>
            <a:pPr marL="457200" lvl="1" indent="0">
              <a:buNone/>
            </a:pPr>
            <a:r>
              <a:rPr lang="en-US" sz="2000"/>
              <a:t>      M_secondary_education,</a:t>
            </a:r>
            <a:endParaRPr lang="en-US" sz="2000">
              <a:cs typeface="Calibri"/>
            </a:endParaRPr>
          </a:p>
          <a:p>
            <a:pPr marL="457200" lvl="1" indent="0">
              <a:buNone/>
            </a:pPr>
            <a:r>
              <a:rPr lang="en-US" sz="2000"/>
              <a:t>      Development_status</a:t>
            </a:r>
            <a:endParaRPr lang="en-US" sz="2000">
              <a:cs typeface="Calibri"/>
            </a:endParaRPr>
          </a:p>
          <a:p>
            <a:pPr marL="457200" lvl="1" indent="0">
              <a:buNone/>
            </a:pPr>
            <a:endParaRPr lang="en-US" sz="2000"/>
          </a:p>
          <a:p>
            <a:endParaRPr lang="en-US" sz="2000"/>
          </a:p>
          <a:p>
            <a:pPr marL="0" indent="0">
              <a:buNone/>
            </a:pPr>
            <a:endParaRPr lang="en-US" sz="200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C18B1B9-FC85-CA69-5D98-EE2FB58A45B7}"/>
              </a:ext>
            </a:extLst>
          </p:cNvPr>
          <p:cNvPicPr>
            <a:picLocks noChangeAspect="1"/>
          </p:cNvPicPr>
          <p:nvPr/>
        </p:nvPicPr>
        <p:blipFill rotWithShape="1">
          <a:blip r:embed="rId2"/>
          <a:srcRect l="6285" r="20730"/>
          <a:stretch/>
        </p:blipFill>
        <p:spPr>
          <a:xfrm>
            <a:off x="5977788" y="799352"/>
            <a:ext cx="5425410" cy="5259296"/>
          </a:xfrm>
          <a:prstGeom prst="rect">
            <a:avLst/>
          </a:prstGeom>
        </p:spPr>
      </p:pic>
    </p:spTree>
    <p:extLst>
      <p:ext uri="{BB962C8B-B14F-4D97-AF65-F5344CB8AC3E}">
        <p14:creationId xmlns:p14="http://schemas.microsoft.com/office/powerpoint/2010/main" val="395963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F68B1A-B6A8-4A8F-C081-689D6384DAAC}"/>
              </a:ext>
            </a:extLst>
          </p:cNvPr>
          <p:cNvPicPr>
            <a:picLocks noGrp="1" noChangeAspect="1"/>
          </p:cNvPicPr>
          <p:nvPr>
            <p:ph idx="1"/>
          </p:nvPr>
        </p:nvPicPr>
        <p:blipFill>
          <a:blip r:embed="rId2"/>
          <a:stretch>
            <a:fillRect/>
          </a:stretch>
        </p:blipFill>
        <p:spPr>
          <a:xfrm>
            <a:off x="356297" y="1939500"/>
            <a:ext cx="5569629" cy="3546900"/>
          </a:xfrm>
          <a:prstGeom prst="rect">
            <a:avLst/>
          </a:prstGeom>
        </p:spPr>
      </p:pic>
      <p:pic>
        <p:nvPicPr>
          <p:cNvPr id="5" name="Picture 4">
            <a:extLst>
              <a:ext uri="{FF2B5EF4-FFF2-40B4-BE49-F238E27FC236}">
                <a16:creationId xmlns:a16="http://schemas.microsoft.com/office/drawing/2014/main" id="{A7A9C828-DED5-CBFF-58FA-AF547FF779E4}"/>
              </a:ext>
            </a:extLst>
          </p:cNvPr>
          <p:cNvPicPr>
            <a:picLocks noChangeAspect="1"/>
          </p:cNvPicPr>
          <p:nvPr/>
        </p:nvPicPr>
        <p:blipFill>
          <a:blip r:embed="rId3"/>
          <a:stretch>
            <a:fillRect/>
          </a:stretch>
        </p:blipFill>
        <p:spPr>
          <a:xfrm>
            <a:off x="6096000" y="1939500"/>
            <a:ext cx="5609894" cy="3546900"/>
          </a:xfrm>
          <a:prstGeom prst="rect">
            <a:avLst/>
          </a:prstGeom>
        </p:spPr>
      </p:pic>
      <p:sp>
        <p:nvSpPr>
          <p:cNvPr id="6" name="TextBox 5">
            <a:extLst>
              <a:ext uri="{FF2B5EF4-FFF2-40B4-BE49-F238E27FC236}">
                <a16:creationId xmlns:a16="http://schemas.microsoft.com/office/drawing/2014/main" id="{6B9C8435-CE61-784F-F838-3894BD9228A7}"/>
              </a:ext>
            </a:extLst>
          </p:cNvPr>
          <p:cNvSpPr txBox="1"/>
          <p:nvPr/>
        </p:nvSpPr>
        <p:spPr>
          <a:xfrm>
            <a:off x="786809" y="871870"/>
            <a:ext cx="4338084" cy="369332"/>
          </a:xfrm>
          <a:prstGeom prst="rect">
            <a:avLst/>
          </a:prstGeom>
          <a:noFill/>
        </p:spPr>
        <p:txBody>
          <a:bodyPr wrap="square" rtlCol="0">
            <a:spAutoFit/>
          </a:bodyPr>
          <a:lstStyle/>
          <a:p>
            <a:pPr marL="285750" indent="-285750">
              <a:buFont typeface="Arial" panose="020B0604020202020204" pitchFamily="34" charset="0"/>
              <a:buChar char="•"/>
            </a:pPr>
            <a:r>
              <a:rPr lang="en-US" dirty="0"/>
              <a:t>Scatterplot</a:t>
            </a:r>
          </a:p>
        </p:txBody>
      </p:sp>
      <p:sp>
        <p:nvSpPr>
          <p:cNvPr id="2" name="TextBox 1">
            <a:extLst>
              <a:ext uri="{FF2B5EF4-FFF2-40B4-BE49-F238E27FC236}">
                <a16:creationId xmlns:a16="http://schemas.microsoft.com/office/drawing/2014/main" id="{C2413023-A064-4271-FCBB-09F36BCEB6B0}"/>
              </a:ext>
            </a:extLst>
          </p:cNvPr>
          <p:cNvSpPr txBox="1"/>
          <p:nvPr/>
        </p:nvSpPr>
        <p:spPr>
          <a:xfrm>
            <a:off x="1352764" y="5565168"/>
            <a:ext cx="34504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Proportional relationship with GII</a:t>
            </a:r>
            <a:endParaRPr lang="en-US"/>
          </a:p>
        </p:txBody>
      </p:sp>
      <p:sp>
        <p:nvSpPr>
          <p:cNvPr id="3" name="TextBox 2">
            <a:extLst>
              <a:ext uri="{FF2B5EF4-FFF2-40B4-BE49-F238E27FC236}">
                <a16:creationId xmlns:a16="http://schemas.microsoft.com/office/drawing/2014/main" id="{A2401A86-8814-2919-F4BF-55BED8BB373A}"/>
              </a:ext>
            </a:extLst>
          </p:cNvPr>
          <p:cNvSpPr txBox="1"/>
          <p:nvPr/>
        </p:nvSpPr>
        <p:spPr>
          <a:xfrm>
            <a:off x="7594314" y="5599415"/>
            <a:ext cx="2988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Inverse relationship with GII</a:t>
            </a:r>
          </a:p>
        </p:txBody>
      </p:sp>
    </p:spTree>
    <p:extLst>
      <p:ext uri="{BB962C8B-B14F-4D97-AF65-F5344CB8AC3E}">
        <p14:creationId xmlns:p14="http://schemas.microsoft.com/office/powerpoint/2010/main" val="4002827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6893</TotalTime>
  <Words>738</Words>
  <Application>Microsoft Office PowerPoint</Application>
  <PresentationFormat>Widescreen</PresentationFormat>
  <Paragraphs>96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Gender Inequality Index Prediction by Machine Learning </vt:lpstr>
      <vt:lpstr>About GII</vt:lpstr>
      <vt:lpstr>Research Question</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Lasso</vt:lpstr>
      <vt:lpstr>Logistic Model</vt:lpstr>
      <vt:lpstr>Linear Discriminant Analysis (LDA)</vt:lpstr>
      <vt:lpstr>LDA</vt:lpstr>
      <vt:lpstr>LDA</vt:lpstr>
      <vt:lpstr>Random Forest</vt:lpstr>
      <vt:lpstr>Support Vector Machine</vt:lpstr>
      <vt:lpstr>Results</vt:lpstr>
      <vt:lpstr>Results &amp;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473 Machine Learning</dc:title>
  <dc:creator>Sowon Jung</dc:creator>
  <cp:lastModifiedBy>Sowon Jung</cp:lastModifiedBy>
  <cp:revision>4</cp:revision>
  <dcterms:created xsi:type="dcterms:W3CDTF">2023-05-01T04:48:42Z</dcterms:created>
  <dcterms:modified xsi:type="dcterms:W3CDTF">2024-10-28T19:02:06Z</dcterms:modified>
</cp:coreProperties>
</file>