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TextBox 2"/>
          <p:cNvSpPr txBox="1"/>
          <p:nvPr/>
        </p:nvSpPr>
        <p:spPr>
          <a:xfrm>
            <a:off x="457200" y="1051560"/>
            <a:ext cx="8046720" cy="0"/>
          </a:xfrm>
          <a:prstGeom prst="rect">
            <a:avLst/>
          </a:prstGeom>
          <a:noFill/>
        </p:spPr>
        <p:txBody>
          <a:bodyPr wrap="square">
            <a:spAutoFit/>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TextBox 2"/>
          <p:cNvSpPr txBox="1"/>
          <p:nvPr/>
        </p:nvSpPr>
        <p:spPr>
          <a:xfrm>
            <a:off x="457200" y="1051560"/>
            <a:ext cx="8046720" cy="0"/>
          </a:xfrm>
          <a:prstGeom prst="rect">
            <a:avLst/>
          </a:prstGeom>
          <a:noFill/>
        </p:spPr>
        <p:txBody>
          <a:bodyPr wrap="square">
            <a:spAutoFit/>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r>
              <a:t>In the frontend, topics have a landing page which provides the learner with some initial context on what 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TextBox 2"/>
          <p:cNvSpPr txBox="1"/>
          <p:nvPr/>
        </p:nvSpPr>
        <p:spPr>
          <a:xfrm>
            <a:off x="457200" y="1051560"/>
            <a:ext cx="8046720" cy="0"/>
          </a:xfrm>
          <a:prstGeom prst="rect">
            <a:avLst/>
          </a:prstGeom>
          <a:noFill/>
        </p:spPr>
        <p:txBody>
          <a:bodyPr wrap="square">
            <a:spAutoFit/>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r>
              <a:t>The 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TextBox 2"/>
          <p:cNvSpPr txBox="1"/>
          <p:nvPr/>
        </p:nvSpPr>
        <p:spPr>
          <a:xfrm>
            <a:off x="457200" y="1051560"/>
            <a:ext cx="8046720" cy="0"/>
          </a:xfrm>
          <a:prstGeom prst="rect">
            <a:avLst/>
          </a:prstGeom>
          <a:noFill/>
        </p:spPr>
        <p:txBody>
          <a:bodyPr wrap="square">
            <a:spAutoFit/>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r>
              <a:t>Lessons are expected to include questions at the end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TextBox 2"/>
          <p:cNvSpPr txBox="1"/>
          <p:nvPr/>
        </p:nvSpPr>
        <p:spPr>
          <a:xfrm>
            <a:off x="457200" y="1051560"/>
            <a:ext cx="8046720" cy="0"/>
          </a:xfrm>
          <a:prstGeom prst="rect">
            <a:avLst/>
          </a:prstGeom>
          <a:noFill/>
        </p:spPr>
        <p:txBody>
          <a:bodyPr wrap="square">
            <a:spAutoFit/>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TextBox 2"/>
          <p:cNvSpPr txBox="1"/>
          <p:nvPr/>
        </p:nvSpPr>
        <p:spPr>
          <a:xfrm>
            <a:off x="457200" y="1051560"/>
            <a:ext cx="8046720" cy="0"/>
          </a:xfrm>
          <a:prstGeom prst="rect">
            <a:avLst/>
          </a:prstGeom>
          <a:noFill/>
        </p:spPr>
        <p:txBody>
          <a:bodyPr wrap="square">
            <a:spAutoFit/>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TextBox 2"/>
          <p:cNvSpPr txBox="1"/>
          <p:nvPr/>
        </p:nvSpPr>
        <p:spPr>
          <a:xfrm>
            <a:off x="457200" y="1051560"/>
            <a:ext cx="8046720" cy="0"/>
          </a:xfrm>
          <a:prstGeom prst="rect">
            <a:avLst/>
          </a:prstGeom>
          <a:noFill/>
        </p:spPr>
        <p:txBody>
          <a:bodyPr wrap="square">
            <a:spAutoFit/>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TextBox 2"/>
          <p:cNvSpPr txBox="1"/>
          <p:nvPr/>
        </p:nvSpPr>
        <p:spPr>
          <a:xfrm>
            <a:off x="457200" y="1051560"/>
            <a:ext cx="8046720" cy="0"/>
          </a:xfrm>
          <a:prstGeom prst="rect">
            <a:avLst/>
          </a:prstGeom>
          <a:noFill/>
        </p:spPr>
        <p:txBody>
          <a:bodyPr wrap="square">
            <a:spAutoFit/>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TextBox 2"/>
          <p:cNvSpPr txBox="1"/>
          <p:nvPr/>
        </p:nvSpPr>
        <p:spPr>
          <a:xfrm>
            <a:off x="457200" y="1051560"/>
            <a:ext cx="8046720" cy="0"/>
          </a:xfrm>
          <a:prstGeom prst="rect">
            <a:avLst/>
          </a:prstGeom>
          <a:noFill/>
        </p:spPr>
        <p:txBody>
          <a:bodyPr wrap="square">
            <a:spAutoFit/>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r>
              <a:t>The skill test is around 3 questions and is meant to ensure the learner has reviewed the concept card and worked examples in detail to sufficiently demonstrate they understand the topic before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proceeding with their current lesson.</a:t>
            </a:r>
          </a:p>
          <a:p>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TextBox 2"/>
          <p:cNvSpPr txBox="1"/>
          <p:nvPr/>
        </p:nvSpPr>
        <p:spPr>
          <a:xfrm>
            <a:off x="457200" y="1051560"/>
            <a:ext cx="8046720" cy="0"/>
          </a:xfrm>
          <a:prstGeom prst="rect">
            <a:avLst/>
          </a:prstGeom>
          <a:noFill/>
        </p:spPr>
        <p:txBody>
          <a:bodyPr wrap="square">
            <a:spAutoFit/>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TextBox 2"/>
          <p:cNvSpPr txBox="1"/>
          <p:nvPr/>
        </p:nvSpPr>
        <p:spPr>
          <a:xfrm>
            <a:off x="457200" y="1051560"/>
            <a:ext cx="8046720" cy="0"/>
          </a:xfrm>
          <a:prstGeom prst="rect">
            <a:avLst/>
          </a:prstGeom>
          <a:noFill/>
        </p:spPr>
        <p:txBody>
          <a:bodyPr wrap="square">
            <a:spAutoFit/>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TextBox 2"/>
          <p:cNvSpPr txBox="1"/>
          <p:nvPr/>
        </p:nvSpPr>
        <p:spPr>
          <a:xfrm>
            <a:off x="457200" y="1051560"/>
            <a:ext cx="8046720" cy="0"/>
          </a:xfrm>
          <a:prstGeom prst="rect">
            <a:avLst/>
          </a:prstGeom>
          <a:noFill/>
        </p:spPr>
        <p:txBody>
          <a:bodyPr wrap="square">
            <a:spAutoFit/>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TextBox 2"/>
          <p:cNvSpPr txBox="1"/>
          <p:nvPr/>
        </p:nvSpPr>
        <p:spPr>
          <a:xfrm>
            <a:off x="457200" y="1051560"/>
            <a:ext cx="8046720" cy="0"/>
          </a:xfrm>
          <a:prstGeom prst="rect">
            <a:avLst/>
          </a:prstGeom>
          <a:noFill/>
        </p:spPr>
        <p:txBody>
          <a:bodyPr wrap="square">
            <a:spAutoFit/>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TextBox 2"/>
          <p:cNvSpPr txBox="1"/>
          <p:nvPr/>
        </p:nvSpPr>
        <p:spPr>
          <a:xfrm>
            <a:off x="457200" y="1051560"/>
            <a:ext cx="8046720" cy="0"/>
          </a:xfrm>
          <a:prstGeom prst="rect">
            <a:avLst/>
          </a:prstGeom>
          <a:noFill/>
        </p:spPr>
        <p:txBody>
          <a:bodyPr wrap="square">
            <a:spAutoFit/>
          </a:bodyPr>
          <a:lstStyle/>
          <a:p/>
          <a:p>
            <a:pPr>
              <a:defRPr b="1" sz="1600"/>
            </a:pPr>
            <a:r>
              <a:t>1.1 Background</a:t>
            </a:r>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r>
              <a:t>Provide a pathway to future work that may continue helping us approach the goal (se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jpeg"/>
          <p:cNvPicPr>
            <a:picLocks noChangeAspect="1"/>
          </p:cNvPicPr>
          <p:nvPr/>
        </p:nvPicPr>
        <p:blipFill>
          <a:blip r:embed="rId2"/>
          <a:stretch>
            <a:fillRect/>
          </a:stretch>
        </p:blipFill>
        <p:spPr>
          <a:xfrm>
            <a:off x="1524000" y="1143000"/>
            <a:ext cx="6096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tion 3s open questions)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TextBox 2"/>
          <p:cNvSpPr txBox="1"/>
          <p:nvPr/>
        </p:nvSpPr>
        <p:spPr>
          <a:xfrm>
            <a:off x="457200" y="1051560"/>
            <a:ext cx="8046720" cy="0"/>
          </a:xfrm>
          <a:prstGeom prst="rect">
            <a:avLst/>
          </a:prstGeom>
          <a:noFill/>
        </p:spPr>
        <p:txBody>
          <a:bodyPr wrap="square">
            <a:spAutoFit/>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a:p>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jpeg"/>
          <p:cNvPicPr>
            <a:picLocks noChangeAspect="1"/>
          </p:cNvPicPr>
          <p:nvPr/>
        </p:nvPicPr>
        <p:blipFill>
          <a:blip r:embed="rId2"/>
          <a:stretch>
            <a:fillRect/>
          </a:stretch>
        </p:blipFill>
        <p:spPr>
          <a:xfrm>
            <a:off x="2225675" y="1670050"/>
            <a:ext cx="3289300" cy="2463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TextBox 2"/>
          <p:cNvSpPr txBox="1"/>
          <p:nvPr/>
        </p:nvSpPr>
        <p:spPr>
          <a:xfrm>
            <a:off x="457200" y="1051560"/>
            <a:ext cx="8046720" cy="0"/>
          </a:xfrm>
          <a:prstGeom prst="rect">
            <a:avLst/>
          </a:prstGeom>
          <a:noFill/>
        </p:spPr>
        <p:txBody>
          <a:bodyPr wrap="square">
            <a:spAutoFit/>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TextBox 2"/>
          <p:cNvSpPr txBox="1"/>
          <p:nvPr/>
        </p:nvSpPr>
        <p:spPr>
          <a:xfrm>
            <a:off x="457200" y="1051560"/>
            <a:ext cx="8046720" cy="0"/>
          </a:xfrm>
          <a:prstGeom prst="rect">
            <a:avLst/>
          </a:prstGeom>
          <a:noFill/>
        </p:spPr>
        <p:txBody>
          <a:bodyPr wrap="square">
            <a:spAutoFit/>
          </a:bodyPr>
          <a:lstStyle/>
          <a:p/>
          <a:p>
            <a:pPr/>
            <a:r>
              <a:t>The following paragraphs define a high-level taxonomy of constructs in Oppia.</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