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9" r:id="rId4"/>
    <p:sldId id="260" r:id="rId5"/>
    <p:sldId id="261" r:id="rId6"/>
    <p:sldId id="262" r:id="rId7"/>
    <p:sldId id="263" r:id="rId8"/>
    <p:sldId id="265" r:id="rId9"/>
    <p:sldId id="266"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rtatman/ms-coco/version/3" TargetMode="External"/><Relationship Id="rId2" Type="http://schemas.openxmlformats.org/officeDocument/2006/relationships/hyperlink" Target="https://www.kaggle.com/ming666/flicker8k-dataset" TargetMode="External"/><Relationship Id="rId1" Type="http://schemas.openxmlformats.org/officeDocument/2006/relationships/slideLayout" Target="../slideLayouts/slideLayout1.xml"/><Relationship Id="rId4" Type="http://schemas.openxmlformats.org/officeDocument/2006/relationships/hyperlink" Target="https://data-flair.training/blogs/convolutional-neural-networks-tutori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ctrTitle"/>
          </p:nvPr>
        </p:nvSpPr>
        <p:spPr>
          <a:xfrm>
            <a:off x="785613" y="193182"/>
            <a:ext cx="9581882" cy="6664817"/>
          </a:xfrm>
        </p:spPr>
        <p:txBody>
          <a:bodyPr/>
          <a:lstStyle/>
          <a:p>
            <a:pPr algn="l"/>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Algerian" panose="04020705040A02060702" pitchFamily="82" charset="0"/>
              </a:rPr>
              <a:t>Data </a:t>
            </a:r>
            <a:r>
              <a:rPr lang="en-US" sz="2800" dirty="0">
                <a:solidFill>
                  <a:schemeClr val="tx1"/>
                </a:solidFill>
                <a:latin typeface="Algerian" panose="04020705040A02060702" pitchFamily="82" charset="0"/>
              </a:rPr>
              <a:t>base management </a:t>
            </a:r>
            <a:r>
              <a:rPr lang="en-US" sz="2800" dirty="0" smtClean="0">
                <a:solidFill>
                  <a:schemeClr val="tx1"/>
                </a:solidFill>
                <a:latin typeface="Algerian" panose="04020705040A02060702" pitchFamily="82" charset="0"/>
              </a:rPr>
              <a:t>SYSTEM (15ECSC208)</a:t>
            </a: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Team id:- 4D16</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Category</a:t>
            </a:r>
            <a:r>
              <a:rPr lang="en-US" sz="2400" dirty="0">
                <a:solidFill>
                  <a:schemeClr val="tx1"/>
                </a:solidFill>
                <a:latin typeface="Times New Roman" panose="02020603050405020304" pitchFamily="18" charset="0"/>
                <a:cs typeface="Times New Roman" panose="02020603050405020304" pitchFamily="18" charset="0"/>
              </a:rPr>
              <a:t>: Explorative Project</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Title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Algerian" panose="04020705040A02060702" pitchFamily="82" charset="0"/>
                <a:cs typeface="Times New Roman" panose="02020603050405020304" pitchFamily="18" charset="0"/>
              </a:rPr>
              <a:t>Image Caption Generator</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List of Team Members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Abbasali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 </a:t>
            </a:r>
            <a:r>
              <a:rPr lang="en-US" sz="2400" dirty="0" err="1">
                <a:solidFill>
                  <a:schemeClr val="tx1"/>
                </a:solidFill>
                <a:latin typeface="Times New Roman" panose="02020603050405020304" pitchFamily="18" charset="0"/>
                <a:cs typeface="Times New Roman" panose="02020603050405020304" pitchFamily="18" charset="0"/>
              </a:rPr>
              <a:t>Jamadar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USN: 01FE20BCS414 Roll No: 466</a:t>
            </a:r>
            <a:r>
              <a:rPr lang="en-US" sz="2400" dirty="0" smtClean="0">
                <a:solidFill>
                  <a:schemeClr val="tx1"/>
                </a:solidFill>
                <a:latin typeface="Times New Roman" panose="02020603050405020304" pitchFamily="18" charset="0"/>
                <a:cs typeface="Times New Roman" panose="02020603050405020304" pitchFamily="18" charset="0"/>
              </a:rPr>
              <a:t>)</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Neha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Kardant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(USN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01FE20BCS422 Roll </a:t>
            </a:r>
            <a:r>
              <a:rPr lang="en-US" sz="2400" dirty="0">
                <a:solidFill>
                  <a:schemeClr val="tx1"/>
                </a:solidFill>
                <a:latin typeface="Times New Roman" panose="02020603050405020304" pitchFamily="18" charset="0"/>
                <a:cs typeface="Times New Roman" panose="02020603050405020304" pitchFamily="18" charset="0"/>
              </a:rPr>
              <a:t>No: 469</a:t>
            </a:r>
            <a:r>
              <a:rPr lang="en-US" sz="2400" dirty="0" smtClean="0">
                <a:solidFill>
                  <a:schemeClr val="tx1"/>
                </a:solidFill>
                <a:latin typeface="Times New Roman" panose="02020603050405020304" pitchFamily="18" charset="0"/>
                <a:cs typeface="Times New Roman" panose="02020603050405020304" pitchFamily="18" charset="0"/>
              </a:rPr>
              <a:t>)</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Nihal</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Fernandis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USN: 01FE19BCS237 Roll No: 437)</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1412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577" y="218941"/>
            <a:ext cx="7766936" cy="1171977"/>
          </a:xfrm>
        </p:spPr>
        <p:txBody>
          <a:bodyPr/>
          <a:lstStyle/>
          <a:p>
            <a:pPr algn="l"/>
            <a:r>
              <a:rPr lang="en-US" sz="2800" b="1" u="sng" dirty="0">
                <a:solidFill>
                  <a:schemeClr val="tx1"/>
                </a:solidFill>
                <a:latin typeface="Times New Roman" panose="02020603050405020304" pitchFamily="18" charset="0"/>
                <a:cs typeface="Times New Roman" panose="02020603050405020304" pitchFamily="18" charset="0"/>
              </a:rPr>
              <a:t>References:</a:t>
            </a:r>
            <a:r>
              <a:rPr lang="en-IN" sz="2800" b="1" u="sng" dirty="0">
                <a:solidFill>
                  <a:schemeClr val="tx1"/>
                </a:solidFill>
                <a:latin typeface="Times New Roman" panose="02020603050405020304" pitchFamily="18" charset="0"/>
                <a:cs typeface="Times New Roman" panose="02020603050405020304" pitchFamily="18" charset="0"/>
              </a:rPr>
              <a:t/>
            </a:r>
            <a:br>
              <a:rPr lang="en-IN" sz="2800" b="1" u="sng" dirty="0">
                <a:solidFill>
                  <a:schemeClr val="tx1"/>
                </a:solidFill>
                <a:latin typeface="Times New Roman" panose="02020603050405020304" pitchFamily="18" charset="0"/>
                <a:cs typeface="Times New Roman" panose="02020603050405020304" pitchFamily="18" charset="0"/>
              </a:rPr>
            </a:br>
            <a:endParaRPr lang="en-IN" sz="28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66909" y="1390918"/>
            <a:ext cx="10650589" cy="4011338"/>
          </a:xfrm>
        </p:spPr>
        <p:txBody>
          <a:bodyPr>
            <a:noAutofit/>
          </a:bodyPr>
          <a:lstStyle/>
          <a:p>
            <a:pPr marL="342900" lvl="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Flicker8k_Dataset: </a:t>
            </a:r>
            <a:r>
              <a:rPr lang="en-US" sz="2400" dirty="0">
                <a:solidFill>
                  <a:schemeClr val="tx1"/>
                </a:solidFill>
                <a:latin typeface="Times New Roman" panose="02020603050405020304" pitchFamily="18" charset="0"/>
                <a:cs typeface="Times New Roman" panose="02020603050405020304" pitchFamily="18" charset="0"/>
                <a:hlinkClick r:id="rId2"/>
              </a:rPr>
              <a:t>https://</a:t>
            </a:r>
            <a:r>
              <a:rPr lang="en-US" sz="2400" dirty="0" smtClean="0">
                <a:solidFill>
                  <a:schemeClr val="tx1"/>
                </a:solidFill>
                <a:latin typeface="Times New Roman" panose="02020603050405020304" pitchFamily="18" charset="0"/>
                <a:cs typeface="Times New Roman" panose="02020603050405020304" pitchFamily="18" charset="0"/>
                <a:hlinkClick r:id="rId2"/>
              </a:rPr>
              <a:t>www.kaggle.com/ming666/flicker8k-dataset</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MSCOCO: </a:t>
            </a:r>
            <a:r>
              <a:rPr lang="en-US" sz="2400" dirty="0">
                <a:solidFill>
                  <a:schemeClr val="tx1"/>
                </a:solidFill>
                <a:latin typeface="Times New Roman" panose="02020603050405020304" pitchFamily="18" charset="0"/>
                <a:cs typeface="Times New Roman" panose="02020603050405020304" pitchFamily="18" charset="0"/>
                <a:hlinkClick r:id="rId3"/>
              </a:rPr>
              <a:t>https://</a:t>
            </a:r>
            <a:r>
              <a:rPr lang="en-US" sz="2400" dirty="0" smtClean="0">
                <a:solidFill>
                  <a:schemeClr val="tx1"/>
                </a:solidFill>
                <a:latin typeface="Times New Roman" panose="02020603050405020304" pitchFamily="18" charset="0"/>
                <a:cs typeface="Times New Roman" panose="02020603050405020304" pitchFamily="18" charset="0"/>
                <a:hlinkClick r:id="rId3"/>
              </a:rPr>
              <a:t>www.kaggle.com/rtatman/ms-coco/version/3</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Flciker_8k_text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hlinkClick r:id="rId2"/>
              </a:rPr>
              <a:t>https://</a:t>
            </a:r>
            <a:r>
              <a:rPr lang="en-US" sz="2400" dirty="0" smtClean="0">
                <a:solidFill>
                  <a:schemeClr val="tx1"/>
                </a:solidFill>
                <a:latin typeface="Times New Roman" panose="02020603050405020304" pitchFamily="18" charset="0"/>
                <a:cs typeface="Times New Roman" panose="02020603050405020304" pitchFamily="18" charset="0"/>
                <a:hlinkClick r:id="rId2"/>
              </a:rPr>
              <a:t>www.kaggle.com/ming666/flicker8k-dataset</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CNN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hlinkClick r:id="rId4"/>
              </a:rPr>
              <a:t>https://</a:t>
            </a:r>
            <a:r>
              <a:rPr lang="en-US" sz="2400" dirty="0" smtClean="0">
                <a:solidFill>
                  <a:schemeClr val="tx1"/>
                </a:solidFill>
                <a:latin typeface="Times New Roman" panose="02020603050405020304" pitchFamily="18" charset="0"/>
                <a:cs typeface="Times New Roman" panose="02020603050405020304" pitchFamily="18" charset="0"/>
                <a:hlinkClick r:id="rId4"/>
              </a:rPr>
              <a:t>data-flair.training/blogs/convolutional-neural-networks-tutorial/</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For </a:t>
            </a:r>
            <a:r>
              <a:rPr lang="en-US" sz="2400" dirty="0">
                <a:solidFill>
                  <a:schemeClr val="tx1"/>
                </a:solidFill>
                <a:latin typeface="Times New Roman" panose="02020603050405020304" pitchFamily="18" charset="0"/>
                <a:cs typeface="Times New Roman" panose="02020603050405020304" pitchFamily="18" charset="0"/>
              </a:rPr>
              <a:t>some ideas, went through </a:t>
            </a:r>
            <a:r>
              <a:rPr lang="en-US" sz="2400" dirty="0" err="1">
                <a:solidFill>
                  <a:schemeClr val="tx1"/>
                </a:solidFill>
                <a:latin typeface="Times New Roman" panose="02020603050405020304" pitchFamily="18" charset="0"/>
                <a:cs typeface="Times New Roman" panose="02020603050405020304" pitchFamily="18" charset="0"/>
              </a:rPr>
              <a:t>Github</a:t>
            </a:r>
            <a:r>
              <a:rPr lang="en-US" sz="2400" dirty="0">
                <a:solidFill>
                  <a:schemeClr val="tx1"/>
                </a:solidFill>
                <a:latin typeface="Times New Roman" panose="02020603050405020304" pitchFamily="18" charset="0"/>
                <a:cs typeface="Times New Roman" panose="02020603050405020304" pitchFamily="18" charset="0"/>
              </a:rPr>
              <a:t> and other websites</a:t>
            </a:r>
            <a:r>
              <a:rPr lang="en-US" sz="2400" dirty="0" smtClean="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382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427" y="2721736"/>
            <a:ext cx="8596668" cy="1320800"/>
          </a:xfrm>
        </p:spPr>
        <p:txBody>
          <a:bodyPr/>
          <a:lstStyle/>
          <a:p>
            <a:pPr algn="ctr"/>
            <a:r>
              <a:rPr lang="en-US" dirty="0" smtClean="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381382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a:xfrm>
            <a:off x="798730" y="103031"/>
            <a:ext cx="9375580" cy="5370490"/>
          </a:xfrm>
        </p:spPr>
        <p:txBody>
          <a:bodyPr/>
          <a:lstStyle/>
          <a:p>
            <a:pPr algn="l"/>
            <a:r>
              <a:rPr lang="en-US" sz="2400" b="1" dirty="0">
                <a:solidFill>
                  <a:schemeClr val="tx1"/>
                </a:solidFill>
                <a:latin typeface="Times New Roman" panose="02020603050405020304" pitchFamily="18" charset="0"/>
                <a:cs typeface="Times New Roman" panose="02020603050405020304" pitchFamily="18" charset="0"/>
              </a:rPr>
              <a:t>Responsibilities: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Abbasali</a:t>
            </a:r>
            <a:r>
              <a:rPr lang="en-US" sz="2400" dirty="0">
                <a:solidFill>
                  <a:schemeClr val="tx1"/>
                </a:solidFill>
                <a:latin typeface="Times New Roman" panose="02020603050405020304" pitchFamily="18" charset="0"/>
                <a:cs typeface="Times New Roman" panose="02020603050405020304" pitchFamily="18" charset="0"/>
              </a:rPr>
              <a:t> A </a:t>
            </a:r>
            <a:r>
              <a:rPr lang="en-US" sz="2400" dirty="0" err="1">
                <a:solidFill>
                  <a:schemeClr val="tx1"/>
                </a:solidFill>
                <a:latin typeface="Times New Roman" panose="02020603050405020304" pitchFamily="18" charset="0"/>
                <a:cs typeface="Times New Roman" panose="02020603050405020304" pitchFamily="18" charset="0"/>
              </a:rPr>
              <a:t>Jamadar</a:t>
            </a:r>
            <a:r>
              <a:rPr lang="en-US" sz="2400" dirty="0">
                <a:solidFill>
                  <a:schemeClr val="tx1"/>
                </a:solidFill>
                <a:latin typeface="Times New Roman" panose="02020603050405020304" pitchFamily="18" charset="0"/>
                <a:cs typeface="Times New Roman" panose="02020603050405020304" pitchFamily="18" charset="0"/>
              </a:rPr>
              <a:t>: Working on CNN, LSTM, CV, NLP, </a:t>
            </a:r>
            <a:r>
              <a:rPr lang="en-US" sz="2400" dirty="0" err="1">
                <a:solidFill>
                  <a:schemeClr val="tx1"/>
                </a:solidFill>
                <a:latin typeface="Times New Roman" panose="02020603050405020304" pitchFamily="18" charset="0"/>
                <a:cs typeface="Times New Roman" panose="02020603050405020304" pitchFamily="18" charset="0"/>
              </a:rPr>
              <a:t>tensorflow</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Datasets</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Neha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Kardant</a:t>
            </a:r>
            <a:r>
              <a:rPr lang="en-US" sz="2400" dirty="0">
                <a:solidFill>
                  <a:schemeClr val="tx1"/>
                </a:solidFill>
                <a:latin typeface="Times New Roman" panose="02020603050405020304" pitchFamily="18" charset="0"/>
                <a:cs typeface="Times New Roman" panose="02020603050405020304" pitchFamily="18" charset="0"/>
              </a:rPr>
              <a:t>: Working on CNN, LSTM, CV, NLP, </a:t>
            </a:r>
            <a:r>
              <a:rPr lang="en-US" sz="2400" dirty="0" smtClean="0">
                <a:solidFill>
                  <a:schemeClr val="tx1"/>
                </a:solidFill>
                <a:latin typeface="Times New Roman" panose="02020603050405020304" pitchFamily="18" charset="0"/>
                <a:cs typeface="Times New Roman" panose="02020603050405020304" pitchFamily="18" charset="0"/>
              </a:rPr>
              <a:t>Datasets</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Nihal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Fernandis</a:t>
            </a:r>
            <a:r>
              <a:rPr lang="en-US" sz="2400" dirty="0">
                <a:solidFill>
                  <a:schemeClr val="tx1"/>
                </a:solidFill>
                <a:latin typeface="Times New Roman" panose="02020603050405020304" pitchFamily="18" charset="0"/>
                <a:cs typeface="Times New Roman" panose="02020603050405020304" pitchFamily="18" charset="0"/>
              </a:rPr>
              <a:t>: Working on CNN, LSTM, CV, NLP, Datasets</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smtClean="0">
                <a:solidFill>
                  <a:schemeClr val="tx1"/>
                </a:solidFill>
                <a:latin typeface="Times New Roman" panose="02020603050405020304" pitchFamily="18" charset="0"/>
                <a:cs typeface="Times New Roman" panose="02020603050405020304" pitchFamily="18" charset="0"/>
              </a:rPr>
              <a:t/>
            </a:r>
            <a:br>
              <a:rPr lang="en-IN"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Note</a:t>
            </a:r>
            <a:r>
              <a:rPr lang="en-US" sz="2400" dirty="0">
                <a:solidFill>
                  <a:schemeClr val="tx1"/>
                </a:solidFill>
                <a:latin typeface="Times New Roman" panose="02020603050405020304" pitchFamily="18" charset="0"/>
                <a:cs typeface="Times New Roman" panose="02020603050405020304" pitchFamily="18" charset="0"/>
              </a:rPr>
              <a:t>: Study of libraries in the above given responsibilities is specifically related to our course project only.</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545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979" y="978564"/>
            <a:ext cx="8556294" cy="5460873"/>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Problem Statement:</a:t>
            </a:r>
            <a:r>
              <a:rPr lang="en-US" sz="2800" dirty="0">
                <a:solidFill>
                  <a:schemeClr val="tx1"/>
                </a:solidFill>
                <a:latin typeface="Times New Roman" panose="02020603050405020304" pitchFamily="18" charset="0"/>
                <a:cs typeface="Times New Roman" panose="02020603050405020304" pitchFamily="18" charset="0"/>
              </a:rPr>
              <a:t> </a:t>
            </a:r>
            <a:endParaRPr lang="en-US"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Humans </a:t>
            </a:r>
            <a:r>
              <a:rPr lang="en-US" sz="2400" dirty="0">
                <a:solidFill>
                  <a:schemeClr val="tx1"/>
                </a:solidFill>
                <a:latin typeface="Times New Roman" panose="02020603050405020304" pitchFamily="18" charset="0"/>
                <a:cs typeface="Times New Roman" panose="02020603050405020304" pitchFamily="18" charset="0"/>
              </a:rPr>
              <a:t>can see an </a:t>
            </a:r>
            <a:r>
              <a:rPr lang="en-US" sz="2400" dirty="0" smtClean="0">
                <a:solidFill>
                  <a:schemeClr val="tx1"/>
                </a:solidFill>
                <a:latin typeface="Times New Roman" panose="02020603050405020304" pitchFamily="18" charset="0"/>
                <a:cs typeface="Times New Roman" panose="02020603050405020304" pitchFamily="18" charset="0"/>
              </a:rPr>
              <a:t>image </a:t>
            </a:r>
            <a:r>
              <a:rPr lang="en-US" sz="2400" dirty="0">
                <a:solidFill>
                  <a:schemeClr val="tx1"/>
                </a:solidFill>
                <a:latin typeface="Times New Roman" panose="02020603050405020304" pitchFamily="18" charset="0"/>
                <a:cs typeface="Times New Roman" panose="02020603050405020304" pitchFamily="18" charset="0"/>
              </a:rPr>
              <a:t>and can easily tell what the image is about, but can a computer tell what the image is representing? </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Computer </a:t>
            </a:r>
            <a:r>
              <a:rPr lang="en-US" sz="2400" dirty="0">
                <a:solidFill>
                  <a:schemeClr val="tx1"/>
                </a:solidFill>
                <a:latin typeface="Times New Roman" panose="02020603050405020304" pitchFamily="18" charset="0"/>
                <a:cs typeface="Times New Roman" panose="02020603050405020304" pitchFamily="18" charset="0"/>
              </a:rPr>
              <a:t>vision researchers worked on this a lot and they considered it impossible until now! </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With </a:t>
            </a:r>
            <a:r>
              <a:rPr lang="en-US" sz="2400" dirty="0">
                <a:solidFill>
                  <a:schemeClr val="tx1"/>
                </a:solidFill>
                <a:latin typeface="Times New Roman" panose="02020603050405020304" pitchFamily="18" charset="0"/>
                <a:cs typeface="Times New Roman" panose="02020603050405020304" pitchFamily="18" charset="0"/>
              </a:rPr>
              <a:t>the advancement in Deep learning techniques, availability of huge datasets and computer power, we can build models that can generate captions for an image.</a:t>
            </a:r>
            <a:endParaRPr lang="en-IN" sz="2400" dirty="0"/>
          </a:p>
        </p:txBody>
      </p:sp>
    </p:spTree>
    <p:extLst>
      <p:ext uri="{BB962C8B-B14F-4D97-AF65-F5344CB8AC3E}">
        <p14:creationId xmlns:p14="http://schemas.microsoft.com/office/powerpoint/2010/main" val="3609872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a:xfrm>
            <a:off x="644102" y="386366"/>
            <a:ext cx="9247187" cy="4604197"/>
          </a:xfrm>
        </p:spPr>
        <p:txBody>
          <a:bodyPr/>
          <a:lstStyle/>
          <a:p>
            <a:pPr algn="l"/>
            <a:r>
              <a:rPr lang="en-US" sz="2400" b="1" dirty="0">
                <a:solidFill>
                  <a:schemeClr val="tx1"/>
                </a:solidFill>
                <a:latin typeface="Times New Roman" panose="02020603050405020304" pitchFamily="18" charset="0"/>
                <a:cs typeface="Times New Roman" panose="02020603050405020304" pitchFamily="18" charset="0"/>
              </a:rPr>
              <a:t>Proposed method of solving: </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In this Python project, we will be implementing the caption generator using </a:t>
            </a:r>
            <a:r>
              <a:rPr lang="en-US" sz="2400" b="1" i="1" dirty="0">
                <a:solidFill>
                  <a:schemeClr val="tx1"/>
                </a:solidFill>
                <a:latin typeface="Times New Roman" panose="02020603050405020304" pitchFamily="18" charset="0"/>
                <a:cs typeface="Times New Roman" panose="02020603050405020304" pitchFamily="18" charset="0"/>
              </a:rPr>
              <a:t>CNN (Convolutional Neural Networks)</a:t>
            </a:r>
            <a:r>
              <a:rPr lang="en-US" sz="2400" i="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and LSTM (Long short term memory).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image features will be extracted from </a:t>
            </a:r>
            <a:r>
              <a:rPr lang="en-US" sz="2400" dirty="0" err="1">
                <a:solidFill>
                  <a:schemeClr val="tx1"/>
                </a:solidFill>
                <a:latin typeface="Times New Roman" panose="02020603050405020304" pitchFamily="18" charset="0"/>
                <a:cs typeface="Times New Roman" panose="02020603050405020304" pitchFamily="18" charset="0"/>
              </a:rPr>
              <a:t>Xception</a:t>
            </a:r>
            <a:r>
              <a:rPr lang="en-US" sz="2400" dirty="0">
                <a:solidFill>
                  <a:schemeClr val="tx1"/>
                </a:solidFill>
                <a:latin typeface="Times New Roman" panose="02020603050405020304" pitchFamily="18" charset="0"/>
                <a:cs typeface="Times New Roman" panose="02020603050405020304" pitchFamily="18" charset="0"/>
              </a:rPr>
              <a:t> which is a CNN model trained on the images dataset and then we feed the features into the LSTM model which will be responsible for generating the image captions</a:t>
            </a:r>
            <a:r>
              <a:rPr lang="en-US" sz="2400" dirty="0" smtClean="0">
                <a:solidFill>
                  <a:schemeClr val="tx1"/>
                </a:solidFill>
                <a:latin typeface="Times New Roman" panose="02020603050405020304" pitchFamily="18" charset="0"/>
                <a:cs typeface="Times New Roman" panose="02020603050405020304" pitchFamily="18" charset="0"/>
              </a:rPr>
              <a:t>.</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33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a:xfrm>
            <a:off x="1128814" y="476518"/>
            <a:ext cx="6083355" cy="1493950"/>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Image Caption Generator Model</a:t>
            </a:r>
            <a:r>
              <a:rPr lang="en-US" sz="2800" b="1" dirty="0" smtClean="0">
                <a:solidFill>
                  <a:schemeClr val="tx1"/>
                </a:solidFill>
                <a:latin typeface="Times New Roman" panose="02020603050405020304" pitchFamily="18" charset="0"/>
                <a:cs typeface="Times New Roman" panose="02020603050405020304" pitchFamily="18" charset="0"/>
              </a:rPr>
              <a:t>:</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89" y="1107584"/>
            <a:ext cx="8937938" cy="315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940906" y="4708673"/>
            <a:ext cx="9382538"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CNN is used for extracting features from the image. We will use the pre-trained model </a:t>
            </a:r>
            <a:r>
              <a:rPr lang="en-US" sz="2400" dirty="0" err="1">
                <a:latin typeface="Times New Roman" panose="02020603050405020304" pitchFamily="18" charset="0"/>
                <a:cs typeface="Times New Roman" panose="02020603050405020304" pitchFamily="18" charset="0"/>
              </a:rPr>
              <a:t>Xception</a:t>
            </a:r>
            <a:r>
              <a:rPr lang="en-US" sz="2400" dirty="0">
                <a:latin typeface="Times New Roman" panose="02020603050405020304" pitchFamily="18" charset="0"/>
                <a:cs typeface="Times New Roman" panose="02020603050405020304" pitchFamily="18" charset="0"/>
              </a:rPr>
              <a:t>. LSTM will use the information from CNN to help generate a description of the image. It is also called a CNN-RNN model.</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261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578" y="1"/>
            <a:ext cx="8873307" cy="2382592"/>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Explanation on each of the modules in the methodology:</a:t>
            </a:r>
            <a:r>
              <a:rPr lang="en-IN" sz="2800" b="1" dirty="0">
                <a:solidFill>
                  <a:schemeClr val="tx1"/>
                </a:solidFill>
                <a:latin typeface="Times New Roman" panose="02020603050405020304" pitchFamily="18" charset="0"/>
                <a:cs typeface="Times New Roman" panose="02020603050405020304" pitchFamily="18" charset="0"/>
              </a:rPr>
              <a:t/>
            </a:r>
            <a:br>
              <a:rPr lang="en-IN"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Convolutional Neural networks (CNN</a:t>
            </a:r>
            <a:r>
              <a:rPr lang="en-US" sz="2800" b="1" dirty="0" smtClean="0">
                <a:solidFill>
                  <a:schemeClr val="tx1"/>
                </a:solidFill>
                <a:latin typeface="Times New Roman" panose="02020603050405020304" pitchFamily="18" charset="0"/>
                <a:cs typeface="Times New Roman" panose="02020603050405020304" pitchFamily="18" charset="0"/>
              </a:rPr>
              <a:t>):</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
            </a:r>
            <a:br>
              <a:rPr lang="en-IN"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75232" y="4102348"/>
            <a:ext cx="9589998" cy="2015117"/>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Convolutional Neural networks are specialized deep neural networks which can process the data that has input shape like a 2D matrix. Images are easily represented as a 2D matrix and CNN is very useful in working with images.</a:t>
            </a:r>
            <a:endParaRPr lang="en-IN" sz="2400" dirty="0">
              <a:solidFill>
                <a:schemeClr val="tx1"/>
              </a:solidFill>
              <a:latin typeface="Times New Roman" panose="02020603050405020304" pitchFamily="18" charset="0"/>
              <a:cs typeface="Times New Roman" panose="02020603050405020304" pitchFamily="18" charset="0"/>
            </a:endParaRPr>
          </a:p>
          <a:p>
            <a:pPr algn="l"/>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32" y="1561661"/>
            <a:ext cx="9589998" cy="218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507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758" y="44767"/>
            <a:ext cx="9336946" cy="624934"/>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Long short term memory (LSTM):</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8111" y="3470535"/>
            <a:ext cx="9589998" cy="3071933"/>
          </a:xfrm>
        </p:spPr>
        <p:txBody>
          <a:bodyPr>
            <a:noAutofit/>
          </a:bodyPr>
          <a:lstStyle/>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LSTM stands for Long short term memory is a RNN (recurrent neural network) which is well suited for sequence prediction problems. </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Based </a:t>
            </a:r>
            <a:r>
              <a:rPr lang="en-US" sz="2400" dirty="0">
                <a:solidFill>
                  <a:schemeClr val="tx1"/>
                </a:solidFill>
                <a:latin typeface="Times New Roman" panose="02020603050405020304" pitchFamily="18" charset="0"/>
                <a:cs typeface="Times New Roman" panose="02020603050405020304" pitchFamily="18" charset="0"/>
              </a:rPr>
              <a:t>on the previous text, we can predict what the next word will be. It has proven itself effective from the traditional RNN by overcoming the limitations of RNN which had short term memory. </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LSTM </a:t>
            </a:r>
            <a:r>
              <a:rPr lang="en-US" sz="2400" dirty="0">
                <a:solidFill>
                  <a:schemeClr val="tx1"/>
                </a:solidFill>
                <a:latin typeface="Times New Roman" panose="02020603050405020304" pitchFamily="18" charset="0"/>
                <a:cs typeface="Times New Roman" panose="02020603050405020304" pitchFamily="18" charset="0"/>
              </a:rPr>
              <a:t>can carry out relevant information throughout the processing of inputs and with a forget gate, it discards non-relevant information.</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806" y="578922"/>
            <a:ext cx="6280127" cy="293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764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rPr>
              <a:t>Dataset</a:t>
            </a:r>
            <a:endParaRPr lang="en-IN" sz="28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1501820"/>
            <a:ext cx="8596312" cy="3764681"/>
          </a:xfrm>
        </p:spPr>
      </p:pic>
    </p:spTree>
    <p:extLst>
      <p:ext uri="{BB962C8B-B14F-4D97-AF65-F5344CB8AC3E}">
        <p14:creationId xmlns:p14="http://schemas.microsoft.com/office/powerpoint/2010/main" val="396069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220323"/>
            <a:ext cx="8596312" cy="3761967"/>
          </a:xfrm>
        </p:spPr>
      </p:pic>
    </p:spTree>
    <p:extLst>
      <p:ext uri="{BB962C8B-B14F-4D97-AF65-F5344CB8AC3E}">
        <p14:creationId xmlns:p14="http://schemas.microsoft.com/office/powerpoint/2010/main" val="1363123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371</TotalTime>
  <Words>225</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Times New Roman</vt:lpstr>
      <vt:lpstr>Trebuchet MS</vt:lpstr>
      <vt:lpstr>Wingdings 3</vt:lpstr>
      <vt:lpstr>Facet</vt:lpstr>
      <vt:lpstr>         Data base management SYSTEM (15ECSC208)  Team id:- 4D16  Category: Explorative Project  Title: Image Caption Generator   List of Team Members:  Abbasali A Jamadar         (USN: 01FE20BCS414 Roll No: 466)         Neha Kardant         (USN: 01FE20BCS422 Roll No: 469)         Nihal Fernandis         (USN: 01FE19BCS237 Roll No: 437) </vt:lpstr>
      <vt:lpstr>Responsibilities:   Abbasali A Jamadar: Working on CNN, LSTM, CV, NLP, tensorflow, Datasets  Neha Kardant: Working on CNN, LSTM, CV, NLP, Datasets  Nihal Fernandis: Working on CNN, LSTM, CV, NLP, Datasets  Note: Study of libraries in the above given responsibilities is specifically related to our course project only. </vt:lpstr>
      <vt:lpstr>PowerPoint Presentation</vt:lpstr>
      <vt:lpstr>Proposed method of solving:    In this Python project, we will be implementing the caption generator using CNN (Convolutional Neural Networks) and LSTM (Long short term memory).   The image features will be extracted from Xception which is a CNN model trained on the images dataset and then we feed the features into the LSTM model which will be responsible for generating the image captions. </vt:lpstr>
      <vt:lpstr>Image Caption Generator Model:   </vt:lpstr>
      <vt:lpstr>Explanation on each of the modules in the methodology: Convolutional Neural networks (CNN):   </vt:lpstr>
      <vt:lpstr>Long short term memory (LSTM):</vt:lpstr>
      <vt:lpstr>Dataset</vt:lpstr>
      <vt:lpstr>PowerPoint Presentation</vt:lpstr>
      <vt:lpstr>References: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 (15ECSC208)  Team id:- 4D16  Category: Explorative Project  Title: Image Caption Generator   List of Team Members:  Abbasali A Jamadar         (USN: 01FE20BCS414 Roll No: 466)         Neha Kardant         (USN: 01FE20BCS422 Roll No: 469)         Nihal Fernandis         (USN: 01FE19BCS237 Roll No: 437)</dc:title>
  <dc:creator>nehak</dc:creator>
  <cp:lastModifiedBy>WickedG0d</cp:lastModifiedBy>
  <cp:revision>9</cp:revision>
  <dcterms:created xsi:type="dcterms:W3CDTF">2021-05-05T16:05:01Z</dcterms:created>
  <dcterms:modified xsi:type="dcterms:W3CDTF">2021-05-06T12:32:11Z</dcterms:modified>
</cp:coreProperties>
</file>