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78" r:id="rId3"/>
    <p:sldId id="256" r:id="rId4"/>
    <p:sldId id="267" r:id="rId5"/>
    <p:sldId id="266" r:id="rId6"/>
    <p:sldId id="260" r:id="rId7"/>
    <p:sldId id="261" r:id="rId8"/>
    <p:sldId id="262" r:id="rId9"/>
    <p:sldId id="263" r:id="rId10"/>
    <p:sldId id="269" r:id="rId11"/>
    <p:sldId id="270" r:id="rId12"/>
    <p:sldId id="271" r:id="rId13"/>
    <p:sldId id="272" r:id="rId14"/>
    <p:sldId id="273" r:id="rId15"/>
    <p:sldId id="274" r:id="rId16"/>
    <p:sldId id="275" r:id="rId17"/>
    <p:sldId id="276" r:id="rId18"/>
    <p:sldId id="277" r:id="rId19"/>
    <p:sldId id="280" r:id="rId20"/>
    <p:sldId id="279"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6/20/2021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jpeg" /><Relationship Id="rId1" Type="http://schemas.openxmlformats.org/officeDocument/2006/relationships/slideLayout" Target="../slideLayouts/slideLayout6.xml" /><Relationship Id="rId5" Type="http://schemas.openxmlformats.org/officeDocument/2006/relationships/image" Target="../media/image11.png" /><Relationship Id="rId4" Type="http://schemas.openxmlformats.org/officeDocument/2006/relationships/image" Target="../media/image10.jpe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ctrTitle"/>
          </p:nvPr>
        </p:nvSpPr>
        <p:spPr>
          <a:xfrm>
            <a:off x="785613" y="0"/>
            <a:ext cx="9581882" cy="6857999"/>
          </a:xfrm>
        </p:spPr>
        <p:txBody>
          <a:bodyPr/>
          <a:lstStyle/>
          <a:p>
            <a:pPr algn="l"/>
            <a:r>
              <a:rPr lang="en-US" sz="2400" dirty="0" err="1">
                <a:solidFill>
                  <a:schemeClr val="tx1"/>
                </a:solidFill>
                <a:latin typeface="Algerian" panose="04020705040A02060702" pitchFamily="82" charset="0"/>
              </a:rPr>
              <a:t>IvSEM</a:t>
            </a:r>
            <a:r>
              <a:rPr lang="en-US" sz="2400" dirty="0">
                <a:solidFill>
                  <a:schemeClr val="tx1"/>
                </a:solidFill>
                <a:latin typeface="Algerian" panose="04020705040A02060702" pitchFamily="82" charset="0"/>
              </a:rPr>
              <a:t> DBMS (15ECSC208) Course project </a:t>
            </a:r>
            <a:r>
              <a:rPr lang="en-US" sz="2400" dirty="0" err="1">
                <a:solidFill>
                  <a:schemeClr val="tx1"/>
                </a:solidFill>
                <a:latin typeface="Algerian" panose="04020705040A02060702" pitchFamily="82" charset="0"/>
              </a:rPr>
              <a:t>socse,kle</a:t>
            </a:r>
            <a:r>
              <a:rPr lang="en-US" sz="2400" dirty="0">
                <a:solidFill>
                  <a:schemeClr val="tx1"/>
                </a:solidFill>
                <a:latin typeface="Algerian" panose="04020705040A02060702" pitchFamily="82" charset="0"/>
              </a:rPr>
              <a:t> technological university,2020-2021</a:t>
            </a:r>
            <a:br>
              <a:rPr lang="en-US" sz="2400" b="1" dirty="0">
                <a:solidFill>
                  <a:schemeClr val="tx1"/>
                </a:solidFill>
                <a:latin typeface="Times New Roman" panose="02020603050405020304" pitchFamily="18" charset="0"/>
                <a:cs typeface="Times New Roman" panose="02020603050405020304" pitchFamily="18" charset="0"/>
              </a:rPr>
            </a:b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Team id:- 4D16</a:t>
            </a:r>
            <a:br>
              <a:rPr lang="en-US" sz="2800" b="1" dirty="0">
                <a:solidFill>
                  <a:schemeClr val="tx1"/>
                </a:solidFill>
                <a:latin typeface="Times New Roman" panose="02020603050405020304" pitchFamily="18" charset="0"/>
                <a:cs typeface="Times New Roman" panose="02020603050405020304" pitchFamily="18" charset="0"/>
              </a:rPr>
            </a:br>
            <a:br>
              <a:rPr lang="en-US" sz="28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Category</a:t>
            </a:r>
            <a:r>
              <a:rPr lang="en-US" sz="2400" dirty="0">
                <a:solidFill>
                  <a:schemeClr val="tx1"/>
                </a:solidFill>
                <a:latin typeface="Times New Roman" panose="02020603050405020304" pitchFamily="18" charset="0"/>
                <a:cs typeface="Times New Roman" panose="02020603050405020304" pitchFamily="18" charset="0"/>
              </a:rPr>
              <a:t>: Explorative Project</a:t>
            </a:r>
            <a:br>
              <a:rPr lang="en-IN" sz="2400" dirty="0">
                <a:solidFill>
                  <a:schemeClr val="tx1"/>
                </a:solidFill>
                <a:latin typeface="Times New Roman" panose="02020603050405020304" pitchFamily="18" charset="0"/>
                <a:cs typeface="Times New Roman" panose="02020603050405020304" pitchFamily="18" charset="0"/>
              </a:rPr>
            </a:b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Title</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Algerian" panose="04020705040A02060702" pitchFamily="82" charset="0"/>
                <a:cs typeface="Times New Roman" panose="02020603050405020304" pitchFamily="18" charset="0"/>
              </a:rPr>
              <a:t>Image Caption Generator</a:t>
            </a:r>
            <a:br>
              <a:rPr lang="en-US" sz="2400" dirty="0">
                <a:solidFill>
                  <a:schemeClr val="tx1"/>
                </a:solidFill>
                <a:latin typeface="Algerian" panose="04020705040A02060702" pitchFamily="82" charset="0"/>
                <a:cs typeface="Times New Roman" panose="02020603050405020304" pitchFamily="18" charset="0"/>
              </a:rPr>
            </a:br>
            <a:br>
              <a:rPr lang="en-US" sz="2400" dirty="0">
                <a:solidFill>
                  <a:schemeClr val="tx1"/>
                </a:solidFill>
                <a:latin typeface="Algerian" panose="04020705040A02060702" pitchFamily="82"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Team Leader</a:t>
            </a:r>
            <a:r>
              <a:rPr lang="en-US" sz="2400" b="1" dirty="0">
                <a:solidFill>
                  <a:schemeClr val="tx1"/>
                </a:solidFill>
                <a:latin typeface="Algerian" panose="04020705040A02060702" pitchFamily="82" charset="0"/>
                <a:cs typeface="Times New Roman" panose="02020603050405020304" pitchFamily="18" charset="0"/>
              </a:rPr>
              <a:t> </a:t>
            </a:r>
            <a:r>
              <a:rPr lang="en-US" sz="2400" dirty="0">
                <a:solidFill>
                  <a:schemeClr val="tx1"/>
                </a:solidFill>
                <a:latin typeface="Algerian" panose="04020705040A02060702" pitchFamily="82"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Abbasali</a:t>
            </a:r>
            <a:r>
              <a:rPr lang="en-US" sz="2000" dirty="0">
                <a:solidFill>
                  <a:schemeClr val="tx1"/>
                </a:solidFill>
                <a:latin typeface="Times New Roman" panose="02020603050405020304" pitchFamily="18" charset="0"/>
                <a:cs typeface="Times New Roman" panose="02020603050405020304" pitchFamily="18" charset="0"/>
              </a:rPr>
              <a:t> A </a:t>
            </a:r>
            <a:r>
              <a:rPr lang="en-US" sz="2000" dirty="0" err="1">
                <a:solidFill>
                  <a:schemeClr val="tx1"/>
                </a:solidFill>
                <a:latin typeface="Times New Roman" panose="02020603050405020304" pitchFamily="18" charset="0"/>
                <a:cs typeface="Times New Roman" panose="02020603050405020304" pitchFamily="18" charset="0"/>
              </a:rPr>
              <a:t>jamadar</a:t>
            </a:r>
            <a:br>
              <a:rPr lang="en-US" sz="20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Algerian" panose="04020705040A02060702" pitchFamily="82"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List of Team Members</a:t>
            </a:r>
            <a:r>
              <a:rPr lang="en-US" sz="24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Abbasali</a:t>
            </a:r>
            <a:r>
              <a:rPr lang="en-US" sz="2000" dirty="0">
                <a:solidFill>
                  <a:schemeClr val="tx1"/>
                </a:solidFill>
                <a:latin typeface="Times New Roman" panose="02020603050405020304" pitchFamily="18" charset="0"/>
                <a:cs typeface="Times New Roman" panose="02020603050405020304" pitchFamily="18" charset="0"/>
              </a:rPr>
              <a:t> A </a:t>
            </a:r>
            <a:r>
              <a:rPr lang="en-US" sz="2000" dirty="0" err="1">
                <a:solidFill>
                  <a:schemeClr val="tx1"/>
                </a:solidFill>
                <a:latin typeface="Times New Roman" panose="02020603050405020304" pitchFamily="18" charset="0"/>
                <a:cs typeface="Times New Roman" panose="02020603050405020304" pitchFamily="18" charset="0"/>
              </a:rPr>
              <a:t>Jamadar</a:t>
            </a:r>
            <a:r>
              <a:rPr lang="en-US" sz="2000" dirty="0">
                <a:solidFill>
                  <a:schemeClr val="tx1"/>
                </a:solidFill>
                <a:latin typeface="Times New Roman" panose="02020603050405020304" pitchFamily="18" charset="0"/>
                <a:cs typeface="Times New Roman" panose="02020603050405020304" pitchFamily="18" charset="0"/>
              </a:rPr>
              <a:t>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(USN: 01FE20BCS414 Roll No: 466)</a:t>
            </a:r>
            <a:br>
              <a:rPr lang="en-US" sz="2000" dirty="0">
                <a:solidFill>
                  <a:schemeClr val="tx1"/>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Neha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Kardant</a:t>
            </a:r>
            <a:r>
              <a:rPr lang="en-US" sz="2000" dirty="0">
                <a:solidFill>
                  <a:schemeClr val="tx1"/>
                </a:solidFill>
                <a:latin typeface="Times New Roman" panose="02020603050405020304" pitchFamily="18" charset="0"/>
                <a:cs typeface="Times New Roman" panose="02020603050405020304" pitchFamily="18" charset="0"/>
              </a:rPr>
              <a:t>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(USN: 01FE20BCS422 Roll No: 469)</a:t>
            </a:r>
            <a:br>
              <a:rPr lang="en-US" sz="2000" dirty="0">
                <a:solidFill>
                  <a:schemeClr val="tx1"/>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Nihal</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Fernandis</a:t>
            </a:r>
            <a:r>
              <a:rPr lang="en-US" sz="2000" dirty="0">
                <a:solidFill>
                  <a:schemeClr val="tx1"/>
                </a:solidFill>
                <a:latin typeface="Times New Roman" panose="02020603050405020304" pitchFamily="18" charset="0"/>
                <a:cs typeface="Times New Roman" panose="02020603050405020304" pitchFamily="18" charset="0"/>
              </a:rPr>
              <a:t>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(USN: 01FE19BCS237 Roll No: 437)</a:t>
            </a:r>
            <a:br>
              <a:rPr lang="en-IN"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14129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10433252" cy="6129403"/>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Design phase:</a:t>
            </a:r>
            <a:br>
              <a:rPr lang="en-US" sz="3200" b="1"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Datasets being used details:-</a:t>
            </a:r>
            <a:br>
              <a:rPr lang="en-US"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pic>
        <p:nvPicPr>
          <p:cNvPr id="3" name="Picture 2" descr="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367419"/>
            <a:ext cx="9982315" cy="4258849"/>
          </a:xfrm>
          <a:prstGeom prst="rect">
            <a:avLst/>
          </a:prstGeom>
          <a:noFill/>
          <a:ln>
            <a:noFill/>
          </a:ln>
        </p:spPr>
      </p:pic>
    </p:spTree>
    <p:extLst>
      <p:ext uri="{BB962C8B-B14F-4D97-AF65-F5344CB8AC3E}">
        <p14:creationId xmlns:p14="http://schemas.microsoft.com/office/powerpoint/2010/main" val="57774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
          <p:cNvPicPr/>
          <p:nvPr/>
        </p:nvPicPr>
        <p:blipFill>
          <a:blip r:embed="rId2">
            <a:extLst>
              <a:ext uri="{28A0092B-C50C-407E-A947-70E740481C1C}">
                <a14:useLocalDpi xmlns:a14="http://schemas.microsoft.com/office/drawing/2010/main" val="0"/>
              </a:ext>
            </a:extLst>
          </a:blip>
          <a:srcRect/>
          <a:stretch>
            <a:fillRect/>
          </a:stretch>
        </p:blipFill>
        <p:spPr bwMode="auto">
          <a:xfrm>
            <a:off x="1150485" y="1029403"/>
            <a:ext cx="8482030" cy="4532153"/>
          </a:xfrm>
          <a:prstGeom prst="rect">
            <a:avLst/>
          </a:prstGeom>
          <a:noFill/>
          <a:ln>
            <a:noFill/>
          </a:ln>
        </p:spPr>
      </p:pic>
    </p:spTree>
    <p:extLst>
      <p:ext uri="{BB962C8B-B14F-4D97-AF65-F5344CB8AC3E}">
        <p14:creationId xmlns:p14="http://schemas.microsoft.com/office/powerpoint/2010/main" val="98363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667" y="176898"/>
            <a:ext cx="9919514" cy="6161272"/>
          </a:xfrm>
        </p:spPr>
        <p:txBody>
          <a:bodyPr>
            <a:normAutofit/>
          </a:bodyPr>
          <a:lstStyle/>
          <a:p>
            <a:pPr marL="0" indent="0" fontAlgn="base">
              <a:buNone/>
            </a:pPr>
            <a:r>
              <a:rPr lang="en-US" sz="2400" b="1" dirty="0">
                <a:solidFill>
                  <a:schemeClr val="tx1"/>
                </a:solidFill>
                <a:latin typeface="Times New Roman" panose="02020603050405020304" pitchFamily="18" charset="0"/>
                <a:cs typeface="Times New Roman" panose="02020603050405020304" pitchFamily="18" charset="0"/>
              </a:rPr>
              <a:t>Implementation Phase:</a:t>
            </a:r>
          </a:p>
          <a:p>
            <a:pPr marL="0" indent="0" fontAlgn="base">
              <a:buNone/>
            </a:pPr>
            <a:endParaRPr lang="en-IN" sz="2400" b="1" dirty="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
            </a:pPr>
            <a:r>
              <a:rPr lang="en-IN" sz="2400" b="1" dirty="0">
                <a:solidFill>
                  <a:schemeClr val="tx1"/>
                </a:solidFill>
                <a:latin typeface="Times New Roman" panose="02020603050405020304" pitchFamily="18" charset="0"/>
                <a:cs typeface="Times New Roman" panose="02020603050405020304" pitchFamily="18" charset="0"/>
              </a:rPr>
              <a:t>Building the Python based Project</a:t>
            </a:r>
            <a:endParaRPr lang="en-IN" sz="2400" dirty="0">
              <a:solidFill>
                <a:schemeClr val="tx1"/>
              </a:solidFill>
              <a:latin typeface="Times New Roman" panose="02020603050405020304" pitchFamily="18" charset="0"/>
              <a:cs typeface="Times New Roman" panose="02020603050405020304" pitchFamily="18" charset="0"/>
            </a:endParaRPr>
          </a:p>
          <a:p>
            <a:pPr marL="0" indent="0" fontAlgn="base">
              <a:buNone/>
            </a:pPr>
            <a:r>
              <a:rPr lang="en-IN" sz="2400" dirty="0">
                <a:solidFill>
                  <a:schemeClr val="tx1"/>
                </a:solidFill>
                <a:latin typeface="Times New Roman" panose="02020603050405020304" pitchFamily="18" charset="0"/>
                <a:cs typeface="Times New Roman" panose="02020603050405020304" pitchFamily="18" charset="0"/>
              </a:rPr>
              <a:t>	We </a:t>
            </a:r>
            <a:r>
              <a:rPr lang="en-US" sz="2400" dirty="0">
                <a:solidFill>
                  <a:schemeClr val="tx1"/>
                </a:solidFill>
                <a:latin typeface="Times New Roman" panose="02020603050405020304" pitchFamily="18" charset="0"/>
                <a:cs typeface="Times New Roman" panose="02020603050405020304" pitchFamily="18" charset="0"/>
              </a:rPr>
              <a:t>start by initializing the </a:t>
            </a:r>
            <a:r>
              <a:rPr lang="en-US" sz="2400" dirty="0" err="1">
                <a:solidFill>
                  <a:schemeClr val="tx1"/>
                </a:solidFill>
                <a:latin typeface="Times New Roman" panose="02020603050405020304" pitchFamily="18" charset="0"/>
                <a:cs typeface="Times New Roman" panose="02020603050405020304" pitchFamily="18" charset="0"/>
              </a:rPr>
              <a:t>jupyter</a:t>
            </a:r>
            <a:r>
              <a:rPr lang="en-US" sz="2400" dirty="0">
                <a:solidFill>
                  <a:schemeClr val="tx1"/>
                </a:solidFill>
                <a:latin typeface="Times New Roman" panose="02020603050405020304" pitchFamily="18" charset="0"/>
                <a:cs typeface="Times New Roman" panose="02020603050405020304" pitchFamily="18" charset="0"/>
              </a:rPr>
              <a:t> notebook server by 	typing 	</a:t>
            </a:r>
            <a:r>
              <a:rPr lang="en-US" sz="2400" dirty="0" err="1">
                <a:solidFill>
                  <a:schemeClr val="tx1"/>
                </a:solidFill>
                <a:latin typeface="Times New Roman" panose="02020603050405020304" pitchFamily="18" charset="0"/>
                <a:cs typeface="Times New Roman" panose="02020603050405020304" pitchFamily="18" charset="0"/>
              </a:rPr>
              <a:t>jupyter</a:t>
            </a:r>
            <a:r>
              <a:rPr lang="en-US" sz="2400" dirty="0">
                <a:solidFill>
                  <a:schemeClr val="tx1"/>
                </a:solidFill>
                <a:latin typeface="Times New Roman" panose="02020603050405020304" pitchFamily="18" charset="0"/>
                <a:cs typeface="Times New Roman" panose="02020603050405020304" pitchFamily="18" charset="0"/>
              </a:rPr>
              <a:t> lab 	in the console of our project folder. It will open up 	the interactive Python 	notebook where we can </a:t>
            </a:r>
            <a:r>
              <a:rPr lang="en-US" sz="2400">
                <a:solidFill>
                  <a:schemeClr val="tx1"/>
                </a:solidFill>
                <a:latin typeface="Times New Roman" panose="02020603050405020304" pitchFamily="18" charset="0"/>
                <a:cs typeface="Times New Roman" panose="02020603050405020304" pitchFamily="18" charset="0"/>
              </a:rPr>
              <a:t>run  </a:t>
            </a:r>
            <a:r>
              <a:rPr lang="en-US" sz="2400" dirty="0">
                <a:solidFill>
                  <a:schemeClr val="tx1"/>
                </a:solidFill>
                <a:latin typeface="Times New Roman" panose="02020603050405020304" pitchFamily="18" charset="0"/>
                <a:cs typeface="Times New Roman" panose="02020603050405020304" pitchFamily="18" charset="0"/>
              </a:rPr>
              <a:t>code. 	Create a Python3 notebook and 	name 	it </a:t>
            </a:r>
            <a:r>
              <a:rPr lang="en-US" sz="2400" b="1" dirty="0" err="1">
                <a:solidFill>
                  <a:schemeClr val="tx1"/>
                </a:solidFill>
                <a:latin typeface="Times New Roman" panose="02020603050405020304" pitchFamily="18" charset="0"/>
                <a:cs typeface="Times New Roman" panose="02020603050405020304" pitchFamily="18" charset="0"/>
              </a:rPr>
              <a:t>training_caption_generator.ipynb</a:t>
            </a:r>
            <a:endParaRPr lang="en-IN" sz="2400" dirty="0">
              <a:solidFill>
                <a:schemeClr val="tx1"/>
              </a:solidFill>
              <a:latin typeface="Times New Roman" panose="02020603050405020304" pitchFamily="18" charset="0"/>
              <a:cs typeface="Times New Roman" panose="02020603050405020304" pitchFamily="18" charset="0"/>
            </a:endParaRPr>
          </a:p>
          <a:p>
            <a:pPr marL="0" indent="0" fontAlgn="base">
              <a:buNone/>
            </a:pPr>
            <a:r>
              <a:rPr lang="en-US" sz="2400" b="1" dirty="0">
                <a:solidFill>
                  <a:schemeClr val="tx1"/>
                </a:solidFill>
                <a:latin typeface="Times New Roman" panose="02020603050405020304" pitchFamily="18" charset="0"/>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a:p>
            <a:pPr marL="0" lvl="0" indent="0" fontAlgn="base">
              <a:buNone/>
            </a:pPr>
            <a:r>
              <a:rPr lang="en-IN" sz="2400" b="1" dirty="0">
                <a:solidFill>
                  <a:schemeClr val="tx1"/>
                </a:solidFill>
                <a:latin typeface="Times New Roman" panose="02020603050405020304" pitchFamily="18" charset="0"/>
                <a:cs typeface="Times New Roman" panose="02020603050405020304" pitchFamily="18" charset="0"/>
              </a:rPr>
              <a:t>1. First, we import all the necessary packages</a:t>
            </a:r>
          </a:p>
          <a:p>
            <a:pPr marL="514350" lvl="0" indent="-514350" fontAlgn="base">
              <a:buFont typeface="+mj-lt"/>
              <a:buAutoNum type="arabicPeriod"/>
            </a:pPr>
            <a:endParaRPr lang="en-IN" sz="2400" b="1" dirty="0">
              <a:solidFill>
                <a:schemeClr val="tx1"/>
              </a:solidFill>
              <a:latin typeface="Times New Roman" panose="02020603050405020304" pitchFamily="18" charset="0"/>
              <a:cs typeface="Times New Roman" panose="02020603050405020304" pitchFamily="18" charset="0"/>
            </a:endParaRPr>
          </a:p>
          <a:p>
            <a:pPr marL="0" lvl="0" indent="0" fontAlgn="base">
              <a:buNone/>
            </a:pPr>
            <a:r>
              <a:rPr lang="en-IN" sz="2400" b="1" dirty="0">
                <a:solidFill>
                  <a:schemeClr val="tx1"/>
                </a:solidFill>
                <a:latin typeface="Times New Roman" panose="02020603050405020304" pitchFamily="18" charset="0"/>
                <a:cs typeface="Times New Roman" panose="02020603050405020304" pitchFamily="18" charset="0"/>
              </a:rPr>
              <a:t>2. Getting and performing data cleaning</a:t>
            </a:r>
            <a:r>
              <a:rPr lang="en-IN" sz="2400" dirty="0">
                <a:solidFill>
                  <a:schemeClr val="tx1"/>
                </a:solidFill>
                <a:latin typeface="Times New Roman" panose="02020603050405020304" pitchFamily="18" charset="0"/>
                <a:cs typeface="Times New Roman" panose="02020603050405020304" pitchFamily="18" charset="0"/>
              </a:rPr>
              <a:t>:-</a:t>
            </a:r>
          </a:p>
          <a:p>
            <a:pPr marL="0" lvl="0" indent="0" fontAlgn="base">
              <a:buNone/>
            </a:pPr>
            <a:r>
              <a:rPr lang="en-IN" sz="2400" dirty="0">
                <a:solidFill>
                  <a:schemeClr val="tx1"/>
                </a:solidFill>
                <a:latin typeface="Times New Roman" panose="02020603050405020304" pitchFamily="18" charset="0"/>
                <a:cs typeface="Times New Roman" panose="02020603050405020304" pitchFamily="18" charset="0"/>
              </a:rPr>
              <a:t>	The main text file which contains all image captions is </a:t>
            </a:r>
            <a:r>
              <a:rPr lang="en-IN" sz="2400" b="1" dirty="0">
                <a:solidFill>
                  <a:schemeClr val="tx1"/>
                </a:solidFill>
                <a:latin typeface="Times New Roman" panose="02020603050405020304" pitchFamily="18" charset="0"/>
                <a:cs typeface="Times New Roman" panose="02020603050405020304" pitchFamily="18" charset="0"/>
              </a:rPr>
              <a:t>Flickr8k.token</a:t>
            </a:r>
            <a:r>
              <a:rPr lang="en-IN" sz="2400" dirty="0">
                <a:solidFill>
                  <a:schemeClr val="tx1"/>
                </a:solidFill>
                <a:latin typeface="Times New Roman" panose="02020603050405020304" pitchFamily="18" charset="0"/>
                <a:cs typeface="Times New Roman" panose="02020603050405020304" pitchFamily="18" charset="0"/>
              </a:rPr>
              <a:t> in 	our </a:t>
            </a:r>
            <a:r>
              <a:rPr lang="en-IN" sz="2400" b="1" dirty="0">
                <a:solidFill>
                  <a:schemeClr val="tx1"/>
                </a:solidFill>
                <a:latin typeface="Times New Roman" panose="02020603050405020304" pitchFamily="18" charset="0"/>
                <a:cs typeface="Times New Roman" panose="02020603050405020304" pitchFamily="18" charset="0"/>
              </a:rPr>
              <a:t>Flickr_8k_text</a:t>
            </a:r>
            <a:r>
              <a:rPr lang="en-IN" sz="2400" dirty="0">
                <a:solidFill>
                  <a:schemeClr val="tx1"/>
                </a:solidFill>
                <a:latin typeface="Times New Roman" panose="02020603050405020304" pitchFamily="18" charset="0"/>
                <a:cs typeface="Times New Roman" panose="02020603050405020304" pitchFamily="18" charset="0"/>
              </a:rPr>
              <a:t> folder.</a:t>
            </a:r>
          </a:p>
          <a:p>
            <a:pPr lvl="0" fontAlgn="base">
              <a:buFont typeface="Wingdings" panose="05000000000000000000" pitchFamily="2" charset="2"/>
              <a:buChar char="§"/>
            </a:pP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DB35EE2-6362-5346-AF96-8AA5A3DF1694}"/>
              </a:ext>
            </a:extLst>
          </p:cNvPr>
          <p:cNvSpPr txBox="1"/>
          <p:nvPr/>
        </p:nvSpPr>
        <p:spPr>
          <a:xfrm>
            <a:off x="5193506" y="1809154"/>
            <a:ext cx="1828800" cy="369332"/>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70249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a:xfrm>
            <a:off x="456211" y="112733"/>
            <a:ext cx="11180468" cy="6926894"/>
          </a:xfrm>
        </p:spPr>
        <p:txBody>
          <a:bodyPr/>
          <a:lstStyle/>
          <a:p>
            <a:pPr lvl="0" algn="l" fontAlgn="base"/>
            <a:r>
              <a:rPr lang="en-IN" sz="2400" b="1" dirty="0">
                <a:solidFill>
                  <a:schemeClr val="tx1"/>
                </a:solidFill>
                <a:latin typeface="Times New Roman" panose="02020603050405020304" pitchFamily="18" charset="0"/>
                <a:cs typeface="Times New Roman" panose="02020603050405020304" pitchFamily="18" charset="0"/>
              </a:rPr>
              <a:t>3. Extracting the feature vector from all images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This technique is also called transfer learning, we don’t have to do everything on our own, we use the pre-trained model that have been already trained on large datasets and extract the features from these models and use them for our tasks. We are using the </a:t>
            </a:r>
            <a:r>
              <a:rPr lang="en-IN" sz="2400" dirty="0" err="1">
                <a:solidFill>
                  <a:schemeClr val="tx1"/>
                </a:solidFill>
                <a:latin typeface="Times New Roman" panose="02020603050405020304" pitchFamily="18" charset="0"/>
                <a:cs typeface="Times New Roman" panose="02020603050405020304" pitchFamily="18" charset="0"/>
              </a:rPr>
              <a:t>Xception</a:t>
            </a:r>
            <a:r>
              <a:rPr lang="en-IN" sz="2400" dirty="0">
                <a:solidFill>
                  <a:schemeClr val="tx1"/>
                </a:solidFill>
                <a:latin typeface="Times New Roman" panose="02020603050405020304" pitchFamily="18" charset="0"/>
                <a:cs typeface="Times New Roman" panose="02020603050405020304" pitchFamily="18" charset="0"/>
              </a:rPr>
              <a:t> model which has been trained on </a:t>
            </a:r>
            <a:r>
              <a:rPr lang="en-IN" sz="2400" dirty="0" err="1">
                <a:solidFill>
                  <a:schemeClr val="tx1"/>
                </a:solidFill>
                <a:latin typeface="Times New Roman" panose="02020603050405020304" pitchFamily="18" charset="0"/>
                <a:cs typeface="Times New Roman" panose="02020603050405020304" pitchFamily="18" charset="0"/>
              </a:rPr>
              <a:t>imagenet</a:t>
            </a:r>
            <a:r>
              <a:rPr lang="en-IN" sz="2400" dirty="0">
                <a:solidFill>
                  <a:schemeClr val="tx1"/>
                </a:solidFill>
                <a:latin typeface="Times New Roman" panose="02020603050405020304" pitchFamily="18" charset="0"/>
                <a:cs typeface="Times New Roman" panose="02020603050405020304" pitchFamily="18" charset="0"/>
              </a:rPr>
              <a:t> dataset that had 1000 different classes to classify. We can directly import this model from the </a:t>
            </a:r>
            <a:r>
              <a:rPr lang="en-IN" sz="2400" dirty="0" err="1">
                <a:solidFill>
                  <a:schemeClr val="tx1"/>
                </a:solidFill>
                <a:latin typeface="Times New Roman" panose="02020603050405020304" pitchFamily="18" charset="0"/>
                <a:cs typeface="Times New Roman" panose="02020603050405020304" pitchFamily="18" charset="0"/>
              </a:rPr>
              <a:t>keras.applications</a:t>
            </a:r>
            <a:r>
              <a:rPr lang="en-IN" sz="2400" dirty="0">
                <a:solidFill>
                  <a:schemeClr val="tx1"/>
                </a:solidFill>
                <a:latin typeface="Times New Roman" panose="02020603050405020304" pitchFamily="18" charset="0"/>
                <a:cs typeface="Times New Roman" panose="02020603050405020304" pitchFamily="18" charset="0"/>
              </a:rPr>
              <a:t> . Make sure you are connected to the internet as the weights get automatically downloaded. Since the </a:t>
            </a:r>
            <a:r>
              <a:rPr lang="en-IN" sz="2400" dirty="0" err="1">
                <a:solidFill>
                  <a:schemeClr val="tx1"/>
                </a:solidFill>
                <a:latin typeface="Times New Roman" panose="02020603050405020304" pitchFamily="18" charset="0"/>
                <a:cs typeface="Times New Roman" panose="02020603050405020304" pitchFamily="18" charset="0"/>
              </a:rPr>
              <a:t>Xception</a:t>
            </a:r>
            <a:r>
              <a:rPr lang="en-IN" sz="2400" dirty="0">
                <a:solidFill>
                  <a:schemeClr val="tx1"/>
                </a:solidFill>
                <a:latin typeface="Times New Roman" panose="02020603050405020304" pitchFamily="18" charset="0"/>
                <a:cs typeface="Times New Roman" panose="02020603050405020304" pitchFamily="18" charset="0"/>
              </a:rPr>
              <a:t> model was originally built for </a:t>
            </a:r>
            <a:r>
              <a:rPr lang="en-IN" sz="2400" dirty="0" err="1">
                <a:solidFill>
                  <a:schemeClr val="tx1"/>
                </a:solidFill>
                <a:latin typeface="Times New Roman" panose="02020603050405020304" pitchFamily="18" charset="0"/>
                <a:cs typeface="Times New Roman" panose="02020603050405020304" pitchFamily="18" charset="0"/>
              </a:rPr>
              <a:t>imagenet</a:t>
            </a:r>
            <a:r>
              <a:rPr lang="en-IN" sz="2400" dirty="0">
                <a:solidFill>
                  <a:schemeClr val="tx1"/>
                </a:solidFill>
                <a:latin typeface="Times New Roman" panose="02020603050405020304" pitchFamily="18" charset="0"/>
                <a:cs typeface="Times New Roman" panose="02020603050405020304" pitchFamily="18" charset="0"/>
              </a:rPr>
              <a:t>, we will do little changes for integrating with our model. One thing to notice is that the </a:t>
            </a:r>
            <a:r>
              <a:rPr lang="en-IN" sz="2400" dirty="0" err="1">
                <a:solidFill>
                  <a:schemeClr val="tx1"/>
                </a:solidFill>
                <a:latin typeface="Times New Roman" panose="02020603050405020304" pitchFamily="18" charset="0"/>
                <a:cs typeface="Times New Roman" panose="02020603050405020304" pitchFamily="18" charset="0"/>
              </a:rPr>
              <a:t>Xception</a:t>
            </a:r>
            <a:r>
              <a:rPr lang="en-IN" sz="2400" dirty="0">
                <a:solidFill>
                  <a:schemeClr val="tx1"/>
                </a:solidFill>
                <a:latin typeface="Times New Roman" panose="02020603050405020304" pitchFamily="18" charset="0"/>
                <a:cs typeface="Times New Roman" panose="02020603050405020304" pitchFamily="18" charset="0"/>
              </a:rPr>
              <a:t> model takes 299*299*3 image size as input. We will remove the last classification layer and get the 2048 feature vector.</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4. Loading dataset for Training the model</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In our </a:t>
            </a:r>
            <a:r>
              <a:rPr lang="en-IN" sz="2400" b="1" dirty="0">
                <a:solidFill>
                  <a:schemeClr val="tx1"/>
                </a:solidFill>
                <a:latin typeface="Times New Roman" panose="02020603050405020304" pitchFamily="18" charset="0"/>
                <a:cs typeface="Times New Roman" panose="02020603050405020304" pitchFamily="18" charset="0"/>
              </a:rPr>
              <a:t>Flickr_8k_test</a:t>
            </a:r>
            <a:r>
              <a:rPr lang="en-IN" sz="2400" dirty="0">
                <a:solidFill>
                  <a:schemeClr val="tx1"/>
                </a:solidFill>
                <a:latin typeface="Times New Roman" panose="02020603050405020304" pitchFamily="18" charset="0"/>
                <a:cs typeface="Times New Roman" panose="02020603050405020304" pitchFamily="18" charset="0"/>
              </a:rPr>
              <a:t> folder, we have </a:t>
            </a:r>
            <a:r>
              <a:rPr lang="en-IN" sz="2400" b="1" dirty="0">
                <a:solidFill>
                  <a:schemeClr val="tx1"/>
                </a:solidFill>
                <a:latin typeface="Times New Roman" panose="02020603050405020304" pitchFamily="18" charset="0"/>
                <a:cs typeface="Times New Roman" panose="02020603050405020304" pitchFamily="18" charset="0"/>
              </a:rPr>
              <a:t>Flickr_8k.trainImages.txt</a:t>
            </a:r>
            <a:r>
              <a:rPr lang="en-IN" sz="2400" dirty="0">
                <a:solidFill>
                  <a:schemeClr val="tx1"/>
                </a:solidFill>
                <a:latin typeface="Times New Roman" panose="02020603050405020304" pitchFamily="18" charset="0"/>
                <a:cs typeface="Times New Roman" panose="02020603050405020304" pitchFamily="18" charset="0"/>
              </a:rPr>
              <a:t> file that contains a list of 6000 image names that we will use for training.</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99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809034" cy="6248400"/>
          </a:xfrm>
        </p:spPr>
        <p:txBody>
          <a:bodyPr>
            <a:noAutofit/>
          </a:bodyPr>
          <a:lstStyle/>
          <a:p>
            <a:pPr lvl="0" fontAlgn="base"/>
            <a:r>
              <a:rPr lang="en-IN" sz="2400" b="1" dirty="0">
                <a:solidFill>
                  <a:schemeClr val="tx1"/>
                </a:solidFill>
                <a:latin typeface="Times New Roman" panose="02020603050405020304" pitchFamily="18" charset="0"/>
                <a:cs typeface="Times New Roman" panose="02020603050405020304" pitchFamily="18" charset="0"/>
              </a:rPr>
              <a:t>5. Tokenizing the vocabulary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Computers don’t understand English words, for computers, we will have to represent them with numbers. So, we will map each word of the vocabulary with a unique index value. </a:t>
            </a:r>
            <a:r>
              <a:rPr lang="en-IN" sz="2400" dirty="0" err="1">
                <a:solidFill>
                  <a:schemeClr val="tx1"/>
                </a:solidFill>
                <a:latin typeface="Times New Roman" panose="02020603050405020304" pitchFamily="18" charset="0"/>
                <a:cs typeface="Times New Roman" panose="02020603050405020304" pitchFamily="18" charset="0"/>
              </a:rPr>
              <a:t>Keras</a:t>
            </a:r>
            <a:r>
              <a:rPr lang="en-IN" sz="2400" dirty="0">
                <a:solidFill>
                  <a:schemeClr val="tx1"/>
                </a:solidFill>
                <a:latin typeface="Times New Roman" panose="02020603050405020304" pitchFamily="18" charset="0"/>
                <a:cs typeface="Times New Roman" panose="02020603050405020304" pitchFamily="18" charset="0"/>
              </a:rPr>
              <a:t> library provides us with the </a:t>
            </a:r>
            <a:r>
              <a:rPr lang="en-IN" sz="2400" dirty="0" err="1">
                <a:solidFill>
                  <a:schemeClr val="tx1"/>
                </a:solidFill>
                <a:latin typeface="Times New Roman" panose="02020603050405020304" pitchFamily="18" charset="0"/>
                <a:cs typeface="Times New Roman" panose="02020603050405020304" pitchFamily="18" charset="0"/>
              </a:rPr>
              <a:t>tokenizer</a:t>
            </a:r>
            <a:r>
              <a:rPr lang="en-IN" sz="2400" dirty="0">
                <a:solidFill>
                  <a:schemeClr val="tx1"/>
                </a:solidFill>
                <a:latin typeface="Times New Roman" panose="02020603050405020304" pitchFamily="18" charset="0"/>
                <a:cs typeface="Times New Roman" panose="02020603050405020304" pitchFamily="18" charset="0"/>
              </a:rPr>
              <a:t> function that we will use to create tokens from our vocabulary and save them to a </a:t>
            </a:r>
            <a:r>
              <a:rPr lang="en-IN" sz="2400" b="1" dirty="0">
                <a:solidFill>
                  <a:schemeClr val="tx1"/>
                </a:solidFill>
                <a:latin typeface="Times New Roman" panose="02020603050405020304" pitchFamily="18" charset="0"/>
                <a:cs typeface="Times New Roman" panose="02020603050405020304" pitchFamily="18" charset="0"/>
              </a:rPr>
              <a:t>“</a:t>
            </a:r>
            <a:r>
              <a:rPr lang="en-IN" sz="2400" b="1" dirty="0" err="1">
                <a:solidFill>
                  <a:schemeClr val="tx1"/>
                </a:solidFill>
                <a:latin typeface="Times New Roman" panose="02020603050405020304" pitchFamily="18" charset="0"/>
                <a:cs typeface="Times New Roman" panose="02020603050405020304" pitchFamily="18" charset="0"/>
              </a:rPr>
              <a:t>tokenizer.p</a:t>
            </a:r>
            <a:r>
              <a:rPr lang="en-IN" sz="2400" b="1" dirty="0">
                <a:solidFill>
                  <a:schemeClr val="tx1"/>
                </a:solidFill>
                <a:latin typeface="Times New Roman" panose="02020603050405020304" pitchFamily="18" charset="0"/>
                <a:cs typeface="Times New Roman" panose="02020603050405020304" pitchFamily="18" charset="0"/>
              </a:rPr>
              <a:t>”</a:t>
            </a:r>
            <a:r>
              <a:rPr lang="en-IN" sz="2400" dirty="0">
                <a:solidFill>
                  <a:schemeClr val="tx1"/>
                </a:solidFill>
                <a:latin typeface="Times New Roman" panose="02020603050405020304" pitchFamily="18" charset="0"/>
                <a:cs typeface="Times New Roman" panose="02020603050405020304" pitchFamily="18" charset="0"/>
              </a:rPr>
              <a:t> pickle file.</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6. Create Data generator</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Let us first see how the input and output of our model will look like. To make this task into a supervised learning task, we have to provide input and output to the model for training. We have to train our model on 6000 images and each image will contain 2048 length feature vector and caption is also represented as numbers. This amount of data for 6000 images is not possible to hold into memory so we will be using a generator method that will yield batches.</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037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10420726" cy="5503101"/>
          </a:xfrm>
        </p:spPr>
        <p:txBody>
          <a:bodyPr>
            <a:noAutofit/>
          </a:bodyPr>
          <a:lstStyle/>
          <a:p>
            <a:pPr lvl="0" fontAlgn="base"/>
            <a:r>
              <a:rPr lang="en-IN" sz="2400" b="1" dirty="0">
                <a:solidFill>
                  <a:schemeClr val="tx1"/>
                </a:solidFill>
                <a:latin typeface="Times New Roman" panose="02020603050405020304" pitchFamily="18" charset="0"/>
                <a:cs typeface="Times New Roman" panose="02020603050405020304" pitchFamily="18" charset="0"/>
              </a:rPr>
              <a:t>7. Defining the CNN-RNN model</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To define the structure of the model, we will be using the </a:t>
            </a:r>
            <a:r>
              <a:rPr lang="en-IN" sz="2400" dirty="0" err="1">
                <a:solidFill>
                  <a:schemeClr val="tx1"/>
                </a:solidFill>
                <a:latin typeface="Times New Roman" panose="02020603050405020304" pitchFamily="18" charset="0"/>
                <a:cs typeface="Times New Roman" panose="02020603050405020304" pitchFamily="18" charset="0"/>
              </a:rPr>
              <a:t>Keras</a:t>
            </a:r>
            <a:r>
              <a:rPr lang="en-IN" sz="2400" dirty="0">
                <a:solidFill>
                  <a:schemeClr val="tx1"/>
                </a:solidFill>
                <a:latin typeface="Times New Roman" panose="02020603050405020304" pitchFamily="18" charset="0"/>
                <a:cs typeface="Times New Roman" panose="02020603050405020304" pitchFamily="18" charset="0"/>
              </a:rPr>
              <a:t> Model from Functional API. It will consist of three major parts:</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Feature Extractor –</a:t>
            </a:r>
            <a:r>
              <a:rPr lang="en-IN" sz="2400" dirty="0">
                <a:solidFill>
                  <a:schemeClr val="tx1"/>
                </a:solidFill>
                <a:latin typeface="Times New Roman" panose="02020603050405020304" pitchFamily="18" charset="0"/>
                <a:cs typeface="Times New Roman" panose="02020603050405020304" pitchFamily="18" charset="0"/>
              </a:rPr>
              <a:t> The feature extracted from the image has a size of 2048, with a dense layer, we will reduce the dimensions to 256 nodes.</a:t>
            </a:r>
            <a:br>
              <a:rPr lang="en-IN" sz="24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Sequence Processor –</a:t>
            </a:r>
            <a:r>
              <a:rPr lang="en-IN" sz="2400" dirty="0">
                <a:solidFill>
                  <a:schemeClr val="tx1"/>
                </a:solidFill>
                <a:latin typeface="Times New Roman" panose="02020603050405020304" pitchFamily="18" charset="0"/>
                <a:cs typeface="Times New Roman" panose="02020603050405020304" pitchFamily="18" charset="0"/>
              </a:rPr>
              <a:t> An embedding layer will handle the textual input, followed by the LSTM layer.</a:t>
            </a:r>
            <a:br>
              <a:rPr lang="en-IN" sz="24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Decoder –</a:t>
            </a:r>
            <a:r>
              <a:rPr lang="en-IN" sz="2400" dirty="0">
                <a:solidFill>
                  <a:schemeClr val="tx1"/>
                </a:solidFill>
                <a:latin typeface="Times New Roman" panose="02020603050405020304" pitchFamily="18" charset="0"/>
                <a:cs typeface="Times New Roman" panose="02020603050405020304" pitchFamily="18" charset="0"/>
              </a:rPr>
              <a:t> By merging the output from the above two layers, we will process by the dense layer to make the final prediction. The final layer will contain the number of nodes equal to our vocabulary size.</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873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383148" cy="4651332"/>
          </a:xfrm>
        </p:spPr>
        <p:txBody>
          <a:bodyPr>
            <a:noAutofit/>
          </a:bodyPr>
          <a:lstStyle/>
          <a:p>
            <a:pPr lvl="0" fontAlgn="base"/>
            <a:r>
              <a:rPr lang="en-IN" sz="2400" b="1" dirty="0">
                <a:solidFill>
                  <a:schemeClr val="tx1"/>
                </a:solidFill>
                <a:latin typeface="Times New Roman" panose="02020603050405020304" pitchFamily="18" charset="0"/>
                <a:cs typeface="Times New Roman" panose="02020603050405020304" pitchFamily="18" charset="0"/>
              </a:rPr>
              <a:t>8. Training the model</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To train the model, we will be using the 6000 training images by generating the input and output sequences in batches and fitting them to the model using </a:t>
            </a:r>
            <a:r>
              <a:rPr lang="en-IN" sz="2400" dirty="0" err="1">
                <a:solidFill>
                  <a:schemeClr val="tx1"/>
                </a:solidFill>
                <a:latin typeface="Times New Roman" panose="02020603050405020304" pitchFamily="18" charset="0"/>
                <a:cs typeface="Times New Roman" panose="02020603050405020304" pitchFamily="18" charset="0"/>
              </a:rPr>
              <a:t>model.fit_generator</a:t>
            </a:r>
            <a:r>
              <a:rPr lang="en-IN" sz="2400" dirty="0">
                <a:solidFill>
                  <a:schemeClr val="tx1"/>
                </a:solidFill>
                <a:latin typeface="Times New Roman" panose="02020603050405020304" pitchFamily="18" charset="0"/>
                <a:cs typeface="Times New Roman" panose="02020603050405020304" pitchFamily="18" charset="0"/>
              </a:rPr>
              <a:t>() method. We also save the model to our models folder. This will take some time depending on your system capability.</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9. Testing the model</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The model has been trained, now, we will make a separate file testing_caption_generator.py which will load the model and generate predictions. The predictions contain the max length of index values so we will use the same </a:t>
            </a:r>
            <a:r>
              <a:rPr lang="en-IN" sz="2400" dirty="0" err="1">
                <a:solidFill>
                  <a:schemeClr val="tx1"/>
                </a:solidFill>
                <a:latin typeface="Times New Roman" panose="02020603050405020304" pitchFamily="18" charset="0"/>
                <a:cs typeface="Times New Roman" panose="02020603050405020304" pitchFamily="18" charset="0"/>
              </a:rPr>
              <a:t>tokenizer.p</a:t>
            </a:r>
            <a:r>
              <a:rPr lang="en-IN" sz="2400" dirty="0">
                <a:solidFill>
                  <a:schemeClr val="tx1"/>
                </a:solidFill>
                <a:latin typeface="Times New Roman" panose="02020603050405020304" pitchFamily="18" charset="0"/>
                <a:cs typeface="Times New Roman" panose="02020603050405020304" pitchFamily="18" charset="0"/>
              </a:rPr>
              <a:t> pickle file to get the words from their index values.</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219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21" y="609600"/>
            <a:ext cx="11047955" cy="597909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Results:</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08" y="1683527"/>
            <a:ext cx="4610118" cy="3932043"/>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4205" y="1683527"/>
            <a:ext cx="4518069" cy="393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755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WickedG0d\Desktop\KLE Tech\SEM 4\DBMS Project\8.jpg"/>
          <p:cNvPicPr/>
          <p:nvPr/>
        </p:nvPicPr>
        <p:blipFill>
          <a:blip r:embed="rId2">
            <a:extLst>
              <a:ext uri="{28A0092B-C50C-407E-A947-70E740481C1C}">
                <a14:useLocalDpi xmlns:a14="http://schemas.microsoft.com/office/drawing/2010/main" val="0"/>
              </a:ext>
            </a:extLst>
          </a:blip>
          <a:srcRect/>
          <a:stretch>
            <a:fillRect/>
          </a:stretch>
        </p:blipFill>
        <p:spPr bwMode="auto">
          <a:xfrm>
            <a:off x="1076385" y="212941"/>
            <a:ext cx="4259703" cy="3098275"/>
          </a:xfrm>
          <a:prstGeom prst="rect">
            <a:avLst/>
          </a:prstGeom>
          <a:noFill/>
          <a:ln>
            <a:noFill/>
          </a:ln>
        </p:spPr>
      </p:pic>
      <p:pic>
        <p:nvPicPr>
          <p:cNvPr id="4" name="Picture 3" descr="C:\Users\WickedG0d\Desktop\KLE Tech\SEM 4\DBMS Project\9.PNG"/>
          <p:cNvPicPr/>
          <p:nvPr/>
        </p:nvPicPr>
        <p:blipFill>
          <a:blip r:embed="rId3">
            <a:extLst>
              <a:ext uri="{28A0092B-C50C-407E-A947-70E740481C1C}">
                <a14:useLocalDpi xmlns:a14="http://schemas.microsoft.com/office/drawing/2010/main" val="0"/>
              </a:ext>
            </a:extLst>
          </a:blip>
          <a:srcRect/>
          <a:stretch>
            <a:fillRect/>
          </a:stretch>
        </p:blipFill>
        <p:spPr bwMode="auto">
          <a:xfrm>
            <a:off x="5905006" y="212941"/>
            <a:ext cx="4305321" cy="3098275"/>
          </a:xfrm>
          <a:prstGeom prst="rect">
            <a:avLst/>
          </a:prstGeom>
          <a:noFill/>
          <a:ln>
            <a:noFill/>
          </a:ln>
        </p:spPr>
      </p:pic>
      <p:pic>
        <p:nvPicPr>
          <p:cNvPr id="5" name="Picture 4" descr="C:\Users\WickedG0d\Desktop\KLE Tech\SEM 4\DBMS Project\10.jpg"/>
          <p:cNvPicPr/>
          <p:nvPr/>
        </p:nvPicPr>
        <p:blipFill>
          <a:blip r:embed="rId4">
            <a:extLst>
              <a:ext uri="{28A0092B-C50C-407E-A947-70E740481C1C}">
                <a14:useLocalDpi xmlns:a14="http://schemas.microsoft.com/office/drawing/2010/main" val="0"/>
              </a:ext>
            </a:extLst>
          </a:blip>
          <a:srcRect/>
          <a:stretch>
            <a:fillRect/>
          </a:stretch>
        </p:blipFill>
        <p:spPr bwMode="auto">
          <a:xfrm>
            <a:off x="1076385" y="3524159"/>
            <a:ext cx="4133376" cy="3139688"/>
          </a:xfrm>
          <a:prstGeom prst="rect">
            <a:avLst/>
          </a:prstGeom>
          <a:noFill/>
          <a:ln>
            <a:noFill/>
          </a:ln>
        </p:spPr>
      </p:pic>
      <p:pic>
        <p:nvPicPr>
          <p:cNvPr id="6" name="Picture 5" descr="C:\Users\WickedG0d\Desktop\KLE Tech\SEM 4\DBMS Project\11.PNG"/>
          <p:cNvPicPr/>
          <p:nvPr/>
        </p:nvPicPr>
        <p:blipFill>
          <a:blip r:embed="rId5">
            <a:extLst>
              <a:ext uri="{28A0092B-C50C-407E-A947-70E740481C1C}">
                <a14:useLocalDpi xmlns:a14="http://schemas.microsoft.com/office/drawing/2010/main" val="0"/>
              </a:ext>
            </a:extLst>
          </a:blip>
          <a:srcRect/>
          <a:stretch>
            <a:fillRect/>
          </a:stretch>
        </p:blipFill>
        <p:spPr bwMode="auto">
          <a:xfrm>
            <a:off x="5914642" y="3524159"/>
            <a:ext cx="4295685" cy="3139688"/>
          </a:xfrm>
          <a:prstGeom prst="rect">
            <a:avLst/>
          </a:prstGeom>
          <a:noFill/>
          <a:ln>
            <a:noFill/>
          </a:ln>
        </p:spPr>
      </p:pic>
    </p:spTree>
    <p:extLst>
      <p:ext uri="{BB962C8B-B14F-4D97-AF65-F5344CB8AC3E}">
        <p14:creationId xmlns:p14="http://schemas.microsoft.com/office/powerpoint/2010/main" val="664813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9531378" cy="4475967"/>
          </a:xfrm>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Conclusion:</a:t>
            </a:r>
            <a:r>
              <a:rPr lang="en-US" sz="2800" dirty="0">
                <a:solidFill>
                  <a:schemeClr val="tx1"/>
                </a:solidFill>
                <a:latin typeface="Times New Roman" panose="02020603050405020304" pitchFamily="18" charset="0"/>
                <a:cs typeface="Times New Roman" panose="02020603050405020304" pitchFamily="18" charset="0"/>
              </a:rPr>
              <a:t>-</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Some key points we noticed are that our model depends on the data, so, it cannot predict the words that are out of its vocabulary. We used a small dataset consisting of 8000 images.</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 For production-level models, we need to train on datasets larger than 100,000 images which can produce better accuracy models.</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 </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83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5745" y="0"/>
            <a:ext cx="3908782" cy="400833"/>
          </a:xfrm>
        </p:spPr>
        <p:txBody>
          <a:bodyPr/>
          <a:lstStyle/>
          <a:p>
            <a:r>
              <a:rPr lang="en-US" dirty="0">
                <a:solidFill>
                  <a:schemeClr val="tx1"/>
                </a:solidFill>
                <a:latin typeface="Times New Roman" panose="02020603050405020304" pitchFamily="18" charset="0"/>
                <a:cs typeface="Times New Roman" panose="02020603050405020304" pitchFamily="18" charset="0"/>
              </a:rPr>
              <a:t>Table of contents:-</a:t>
            </a:r>
            <a:endParaRPr lang="en-IN" dirty="0"/>
          </a:p>
        </p:txBody>
      </p:sp>
      <p:sp>
        <p:nvSpPr>
          <p:cNvPr id="4" name="Content Placeholder 3"/>
          <p:cNvSpPr>
            <a:spLocks noGrp="1"/>
          </p:cNvSpPr>
          <p:nvPr>
            <p:ph sz="half" idx="2"/>
          </p:nvPr>
        </p:nvSpPr>
        <p:spPr>
          <a:xfrm>
            <a:off x="425221" y="400832"/>
            <a:ext cx="6526724" cy="6651321"/>
          </a:xfrm>
        </p:spPr>
        <p:txBody>
          <a:bodyPr>
            <a:normAutofit fontScale="92500" lnSpcReduction="20000"/>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-Responsibilities of each team member for each phase of the project.</a:t>
            </a:r>
          </a:p>
          <a:p>
            <a:pPr marL="0" indent="0">
              <a:buNone/>
            </a:pP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Introduction								</a:t>
            </a:r>
            <a:br>
              <a:rPr lang="en-IN"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Proposal Phase</a:t>
            </a:r>
            <a:br>
              <a:rPr lang="en-IN"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Problem Statement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Proposed Method of Solving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Image Caption Generator Model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Explanation on each modules					</a:t>
            </a:r>
            <a:br>
              <a:rPr lang="en-IN"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Design Phase</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Dataset being used						</a:t>
            </a:r>
            <a:br>
              <a:rPr lang="en-IN"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Implementation Phase</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Importing all the necessary packages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Getting and performing data cleaning				Extracting feature vector from all images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Loading dataset for training the model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Tokenizing the vocabulary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Create Data Generator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Defining the CNN-RNN model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Training the model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Testing the model</a:t>
            </a:r>
          </a:p>
          <a:p>
            <a:pPr marL="0" indent="0">
              <a:buNone/>
            </a:pPr>
            <a:r>
              <a:rPr lang="en-US" dirty="0">
                <a:solidFill>
                  <a:schemeClr val="tx1"/>
                </a:solidFill>
                <a:latin typeface="Times New Roman" panose="02020603050405020304" pitchFamily="18" charset="0"/>
                <a:cs typeface="Times New Roman" panose="02020603050405020304" pitchFamily="18" charset="0"/>
              </a:rPr>
              <a:t>	Results</a:t>
            </a:r>
          </a:p>
          <a:p>
            <a:pPr marL="0" indent="0">
              <a:buNone/>
            </a:pPr>
            <a:r>
              <a:rPr lang="en-US" dirty="0">
                <a:solidFill>
                  <a:schemeClr val="tx1"/>
                </a:solidFill>
                <a:latin typeface="Times New Roman" panose="02020603050405020304" pitchFamily="18" charset="0"/>
                <a:cs typeface="Times New Roman" panose="02020603050405020304" pitchFamily="18" charset="0"/>
              </a:rPr>
              <a:t>-Conclusion </a:t>
            </a:r>
          </a:p>
          <a:p>
            <a:pPr marL="0" indent="0">
              <a:buNone/>
            </a:pPr>
            <a:r>
              <a:rPr lang="en-US" dirty="0">
                <a:solidFill>
                  <a:schemeClr val="tx1"/>
                </a:solidFill>
                <a:latin typeface="Times New Roman" panose="02020603050405020304" pitchFamily="18" charset="0"/>
                <a:cs typeface="Times New Roman" panose="02020603050405020304" pitchFamily="18" charset="0"/>
              </a:rPr>
              <a:t>-References</a:t>
            </a:r>
          </a:p>
          <a:p>
            <a:pPr marL="0" indent="0">
              <a:buNone/>
            </a:pPr>
            <a:r>
              <a:rPr lang="en-US" dirty="0">
                <a:solidFill>
                  <a:schemeClr val="tx1"/>
                </a:solidFill>
                <a:latin typeface="Times New Roman" panose="02020603050405020304" pitchFamily="18" charset="0"/>
                <a:cs typeface="Times New Roman" panose="02020603050405020304" pitchFamily="18" charset="0"/>
              </a:rPr>
              <a:t>-Team experience on course project			</a:t>
            </a:r>
            <a:endParaRPr lang="en-IN" dirty="0"/>
          </a:p>
        </p:txBody>
      </p:sp>
    </p:spTree>
    <p:extLst>
      <p:ext uri="{BB962C8B-B14F-4D97-AF65-F5344CB8AC3E}">
        <p14:creationId xmlns:p14="http://schemas.microsoft.com/office/powerpoint/2010/main" val="352258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577" y="218941"/>
            <a:ext cx="7766936" cy="1171977"/>
          </a:xfrm>
        </p:spPr>
        <p:txBody>
          <a:bodyPr/>
          <a:lstStyle/>
          <a:p>
            <a:pPr algn="l"/>
            <a:r>
              <a:rPr lang="en-US" sz="2800" b="1" u="sng" dirty="0">
                <a:solidFill>
                  <a:schemeClr val="tx1"/>
                </a:solidFill>
                <a:latin typeface="Times New Roman" panose="02020603050405020304" pitchFamily="18" charset="0"/>
                <a:cs typeface="Times New Roman" panose="02020603050405020304" pitchFamily="18" charset="0"/>
              </a:rPr>
              <a:t>References:</a:t>
            </a:r>
            <a:br>
              <a:rPr lang="en-IN" sz="2800" b="1" u="sng" dirty="0">
                <a:solidFill>
                  <a:schemeClr val="tx1"/>
                </a:solidFill>
                <a:latin typeface="Times New Roman" panose="02020603050405020304" pitchFamily="18" charset="0"/>
                <a:cs typeface="Times New Roman" panose="02020603050405020304" pitchFamily="18" charset="0"/>
              </a:rPr>
            </a:br>
            <a:endParaRPr lang="en-IN" sz="2800" b="1" u="sng"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66909" y="1390918"/>
            <a:ext cx="10650589" cy="4011338"/>
          </a:xfrm>
        </p:spPr>
        <p:txBody>
          <a:bodyPr>
            <a:noAutofit/>
          </a:bodyPr>
          <a:lstStyle/>
          <a:p>
            <a:pPr algn="l"/>
            <a:endParaRPr lang="en-IN" sz="2400" dirty="0">
              <a:solidFill>
                <a:schemeClr val="tx1"/>
              </a:solidFill>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Flicker8k_Dataset: https://www.kaggle.com/ming666/flicker8k-dataset</a:t>
            </a:r>
            <a:endParaRPr lang="en-IN" sz="2400" dirty="0">
              <a:solidFill>
                <a:schemeClr val="tx1"/>
              </a:solidFill>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Flciker_8k_text: https://www.kaggle.com/ming666/flicker8k-dataset</a:t>
            </a:r>
            <a:endParaRPr lang="en-IN" sz="2400" dirty="0">
              <a:solidFill>
                <a:schemeClr val="tx1"/>
              </a:solidFill>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CNN: https://data-flair.training/blogs/convolutional-neural-networks-tutorial/</a:t>
            </a:r>
            <a:endParaRPr lang="en-IN" sz="2400" dirty="0">
              <a:solidFill>
                <a:schemeClr val="tx1"/>
              </a:solidFill>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For some ideas, went through </a:t>
            </a:r>
            <a:r>
              <a:rPr lang="en-US" sz="2400" b="1" dirty="0" err="1">
                <a:solidFill>
                  <a:schemeClr val="tx1"/>
                </a:solidFill>
                <a:latin typeface="Times New Roman" panose="02020603050405020304" pitchFamily="18" charset="0"/>
                <a:cs typeface="Times New Roman" panose="02020603050405020304" pitchFamily="18" charset="0"/>
              </a:rPr>
              <a:t>Github</a:t>
            </a:r>
            <a:r>
              <a:rPr lang="en-US" sz="2400" b="1" dirty="0">
                <a:solidFill>
                  <a:schemeClr val="tx1"/>
                </a:solidFill>
                <a:latin typeface="Times New Roman" panose="02020603050405020304" pitchFamily="18" charset="0"/>
                <a:cs typeface="Times New Roman" panose="02020603050405020304" pitchFamily="18" charset="0"/>
              </a:rPr>
              <a:t> and other websites.</a:t>
            </a:r>
            <a:endParaRPr lang="en-IN" sz="2400" dirty="0">
              <a:solidFill>
                <a:schemeClr val="tx1"/>
              </a:solidFill>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924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67500" cy="4801644"/>
          </a:xfrm>
        </p:spPr>
        <p:txBody>
          <a:bodyPr>
            <a:noAutofit/>
          </a:bodyPr>
          <a:lstStyle/>
          <a:p>
            <a:r>
              <a:rPr lang="en-US" sz="2800" dirty="0">
                <a:solidFill>
                  <a:schemeClr val="tx1"/>
                </a:solidFill>
                <a:latin typeface="Times New Roman" panose="02020603050405020304" pitchFamily="18" charset="0"/>
                <a:cs typeface="Times New Roman" panose="02020603050405020304" pitchFamily="18" charset="0"/>
              </a:rPr>
              <a:t>Team experience on course project:</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Learnt Python, improved problem solving skills, improved programming skills, better understanding about the working of Deep Learning and Neural Networks</a:t>
            </a:r>
            <a:br>
              <a:rPr lang="en-IN"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06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ctrTitle"/>
          </p:nvPr>
        </p:nvSpPr>
        <p:spPr>
          <a:xfrm>
            <a:off x="801667" y="237995"/>
            <a:ext cx="9494727" cy="6713950"/>
          </a:xfrm>
        </p:spPr>
        <p:txBody>
          <a:bodyPr/>
          <a:lstStyle/>
          <a:p>
            <a:pPr algn="l"/>
            <a:r>
              <a:rPr lang="en-US" sz="2400" b="1" dirty="0">
                <a:solidFill>
                  <a:schemeClr val="tx1"/>
                </a:solidFill>
                <a:latin typeface="Times New Roman" panose="02020603050405020304" pitchFamily="18" charset="0"/>
                <a:cs typeface="Times New Roman" panose="02020603050405020304" pitchFamily="18" charset="0"/>
              </a:rPr>
              <a:t>Responsibilities:</a:t>
            </a:r>
            <a:r>
              <a:rPr lang="en-US" sz="2400" dirty="0">
                <a:solidFill>
                  <a:schemeClr val="tx1"/>
                </a:solidFill>
                <a:latin typeface="Times New Roman" panose="02020603050405020304" pitchFamily="18" charset="0"/>
                <a:cs typeface="Times New Roman" panose="02020603050405020304" pitchFamily="18" charset="0"/>
              </a:rPr>
              <a:t> </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*Proposal Phase:</a:t>
            </a:r>
            <a:br>
              <a:rPr lang="en-US"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Abbasali</a:t>
            </a:r>
            <a:r>
              <a:rPr lang="en-US" sz="2400" dirty="0">
                <a:solidFill>
                  <a:schemeClr val="tx1"/>
                </a:solidFill>
                <a:latin typeface="Times New Roman" panose="02020603050405020304" pitchFamily="18" charset="0"/>
                <a:cs typeface="Times New Roman" panose="02020603050405020304" pitchFamily="18" charset="0"/>
              </a:rPr>
              <a:t> A </a:t>
            </a:r>
            <a:r>
              <a:rPr lang="en-US" sz="2400" dirty="0" err="1">
                <a:solidFill>
                  <a:schemeClr val="tx1"/>
                </a:solidFill>
                <a:latin typeface="Times New Roman" panose="02020603050405020304" pitchFamily="18" charset="0"/>
                <a:cs typeface="Times New Roman" panose="02020603050405020304" pitchFamily="18" charset="0"/>
              </a:rPr>
              <a:t>Jamadar</a:t>
            </a:r>
            <a:r>
              <a:rPr lang="en-US" sz="2400" dirty="0">
                <a:solidFill>
                  <a:schemeClr val="tx1"/>
                </a:solidFill>
                <a:latin typeface="Times New Roman" panose="02020603050405020304" pitchFamily="18" charset="0"/>
                <a:cs typeface="Times New Roman" panose="02020603050405020304" pitchFamily="18" charset="0"/>
              </a:rPr>
              <a:t>: Working on CNN, LSTM, CV, NLP, </a:t>
            </a:r>
            <a:r>
              <a:rPr lang="en-US" sz="2400" dirty="0" err="1">
                <a:solidFill>
                  <a:schemeClr val="tx1"/>
                </a:solidFill>
                <a:latin typeface="Times New Roman" panose="02020603050405020304" pitchFamily="18" charset="0"/>
                <a:cs typeface="Times New Roman" panose="02020603050405020304" pitchFamily="18" charset="0"/>
              </a:rPr>
              <a:t>tensorflow</a:t>
            </a:r>
            <a:r>
              <a:rPr lang="en-US" sz="2400" dirty="0">
                <a:solidFill>
                  <a:schemeClr val="tx1"/>
                </a:solidFill>
                <a:latin typeface="Times New Roman" panose="02020603050405020304" pitchFamily="18" charset="0"/>
                <a:cs typeface="Times New Roman" panose="02020603050405020304" pitchFamily="18" charset="0"/>
              </a:rPr>
              <a:t>, Datasets(Only parts related to our project)read research papers</a:t>
            </a:r>
            <a:br>
              <a:rPr lang="en-US"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Neha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Kardant</a:t>
            </a:r>
            <a:r>
              <a:rPr lang="en-US" sz="2400" dirty="0">
                <a:solidFill>
                  <a:schemeClr val="tx1"/>
                </a:solidFill>
                <a:latin typeface="Times New Roman" panose="02020603050405020304" pitchFamily="18" charset="0"/>
                <a:cs typeface="Times New Roman" panose="02020603050405020304" pitchFamily="18" charset="0"/>
              </a:rPr>
              <a:t>: Working on CNN, LSTM, CV, NLP, Datasets(Only parts related to our project)read research papers</a:t>
            </a:r>
            <a:br>
              <a:rPr lang="en-US"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Nihal</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Fernandis</a:t>
            </a:r>
            <a:r>
              <a:rPr lang="en-US" sz="2400" dirty="0">
                <a:solidFill>
                  <a:schemeClr val="tx1"/>
                </a:solidFill>
                <a:latin typeface="Times New Roman" panose="02020603050405020304" pitchFamily="18" charset="0"/>
                <a:cs typeface="Times New Roman" panose="02020603050405020304" pitchFamily="18" charset="0"/>
              </a:rPr>
              <a:t>: Working on CNN, LSTM, CV, NLP, Datasets</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54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620" y="283923"/>
            <a:ext cx="11135638" cy="645508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*Design phase:</a:t>
            </a:r>
            <a:br>
              <a:rPr lang="en-US" sz="2400" b="1"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Abbasali</a:t>
            </a:r>
            <a:r>
              <a:rPr lang="en-US" sz="2400" dirty="0">
                <a:solidFill>
                  <a:schemeClr val="tx1"/>
                </a:solidFill>
                <a:latin typeface="Times New Roman" panose="02020603050405020304" pitchFamily="18" charset="0"/>
                <a:cs typeface="Times New Roman" panose="02020603050405020304" pitchFamily="18" charset="0"/>
              </a:rPr>
              <a:t> A </a:t>
            </a:r>
            <a:r>
              <a:rPr lang="en-US" sz="2400" dirty="0" err="1">
                <a:solidFill>
                  <a:schemeClr val="tx1"/>
                </a:solidFill>
                <a:latin typeface="Times New Roman" panose="02020603050405020304" pitchFamily="18" charset="0"/>
                <a:cs typeface="Times New Roman" panose="02020603050405020304" pitchFamily="18" charset="0"/>
              </a:rPr>
              <a:t>Jamadar</a:t>
            </a:r>
            <a:r>
              <a:rPr lang="en-US" sz="2400" dirty="0">
                <a:solidFill>
                  <a:schemeClr val="tx1"/>
                </a:solidFill>
                <a:latin typeface="Times New Roman" panose="02020603050405020304" pitchFamily="18" charset="0"/>
                <a:cs typeface="Times New Roman" panose="02020603050405020304" pitchFamily="18" charset="0"/>
              </a:rPr>
              <a:t>: Working on CNN, LSTM, CV, NLP, </a:t>
            </a:r>
            <a:r>
              <a:rPr lang="en-US" sz="2400" dirty="0" err="1">
                <a:solidFill>
                  <a:schemeClr val="tx1"/>
                </a:solidFill>
                <a:latin typeface="Times New Roman" panose="02020603050405020304" pitchFamily="18" charset="0"/>
                <a:cs typeface="Times New Roman" panose="02020603050405020304" pitchFamily="18" charset="0"/>
              </a:rPr>
              <a:t>tensorflow</a:t>
            </a:r>
            <a:r>
              <a:rPr lang="en-US" sz="2400" dirty="0">
                <a:solidFill>
                  <a:schemeClr val="tx1"/>
                </a:solidFill>
                <a:latin typeface="Times New Roman" panose="02020603050405020304" pitchFamily="18" charset="0"/>
                <a:cs typeface="Times New Roman" panose="02020603050405020304" pitchFamily="18" charset="0"/>
              </a:rPr>
              <a:t>, Datasets(Only parts related to our project)</a:t>
            </a:r>
            <a:br>
              <a:rPr lang="en-US"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Neha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Kardant</a:t>
            </a:r>
            <a:r>
              <a:rPr lang="en-US" sz="2400" dirty="0">
                <a:solidFill>
                  <a:schemeClr val="tx1"/>
                </a:solidFill>
                <a:latin typeface="Times New Roman" panose="02020603050405020304" pitchFamily="18" charset="0"/>
                <a:cs typeface="Times New Roman" panose="02020603050405020304" pitchFamily="18" charset="0"/>
              </a:rPr>
              <a:t>: Working on CNN, LSTM, CV, NLP, Datasets(Only parts related to </a:t>
            </a:r>
            <a:r>
              <a:rPr lang="en-US" sz="2400">
                <a:solidFill>
                  <a:schemeClr val="tx1"/>
                </a:solidFill>
                <a:latin typeface="Times New Roman" panose="02020603050405020304" pitchFamily="18" charset="0"/>
                <a:cs typeface="Times New Roman" panose="02020603050405020304" pitchFamily="18" charset="0"/>
              </a:rPr>
              <a:t>our project)</a:t>
            </a:r>
            <a:br>
              <a:rPr lang="en-US"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Nihal</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Fernandis</a:t>
            </a:r>
            <a:r>
              <a:rPr lang="en-US" sz="2400" dirty="0">
                <a:solidFill>
                  <a:schemeClr val="tx1"/>
                </a:solidFill>
                <a:latin typeface="Times New Roman" panose="02020603050405020304" pitchFamily="18" charset="0"/>
                <a:cs typeface="Times New Roman" panose="02020603050405020304" pitchFamily="18" charset="0"/>
              </a:rPr>
              <a:t>: Working on CNN, LSTM, CV, NLP, Datasets</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*Implementation phase:</a:t>
            </a:r>
            <a:br>
              <a:rPr lang="en-US" sz="2400" b="1"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Abbasali</a:t>
            </a:r>
            <a:r>
              <a:rPr lang="en-US" sz="2400" dirty="0">
                <a:solidFill>
                  <a:schemeClr val="tx1"/>
                </a:solidFill>
                <a:latin typeface="Times New Roman" panose="02020603050405020304" pitchFamily="18" charset="0"/>
                <a:cs typeface="Times New Roman" panose="02020603050405020304" pitchFamily="18" charset="0"/>
              </a:rPr>
              <a:t> A </a:t>
            </a:r>
            <a:r>
              <a:rPr lang="en-US" sz="2400" dirty="0" err="1">
                <a:solidFill>
                  <a:schemeClr val="tx1"/>
                </a:solidFill>
                <a:latin typeface="Times New Roman" panose="02020603050405020304" pitchFamily="18" charset="0"/>
                <a:cs typeface="Times New Roman" panose="02020603050405020304" pitchFamily="18" charset="0"/>
              </a:rPr>
              <a:t>Jamadar</a:t>
            </a:r>
            <a:r>
              <a:rPr lang="en-US" sz="2400" dirty="0">
                <a:solidFill>
                  <a:schemeClr val="tx1"/>
                </a:solidFill>
                <a:latin typeface="Times New Roman" panose="02020603050405020304" pitchFamily="18" charset="0"/>
                <a:cs typeface="Times New Roman" panose="02020603050405020304" pitchFamily="18" charset="0"/>
              </a:rPr>
              <a:t>: Working on CNN, LSTM, CV, NLP, </a:t>
            </a:r>
            <a:r>
              <a:rPr lang="en-US" sz="2400" dirty="0" err="1">
                <a:solidFill>
                  <a:schemeClr val="tx1"/>
                </a:solidFill>
                <a:latin typeface="Times New Roman" panose="02020603050405020304" pitchFamily="18" charset="0"/>
                <a:cs typeface="Times New Roman" panose="02020603050405020304" pitchFamily="18" charset="0"/>
              </a:rPr>
              <a:t>tensorflow</a:t>
            </a:r>
            <a:r>
              <a:rPr lang="en-US" sz="2400" dirty="0">
                <a:solidFill>
                  <a:schemeClr val="tx1"/>
                </a:solidFill>
                <a:latin typeface="Times New Roman" panose="02020603050405020304" pitchFamily="18" charset="0"/>
                <a:cs typeface="Times New Roman" panose="02020603050405020304" pitchFamily="18" charset="0"/>
              </a:rPr>
              <a:t>, Datasets(Only parts related to our project),coding</a:t>
            </a:r>
            <a:br>
              <a:rPr lang="en-US"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Neha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Kardant</a:t>
            </a:r>
            <a:r>
              <a:rPr lang="en-US" sz="2400" dirty="0">
                <a:solidFill>
                  <a:schemeClr val="tx1"/>
                </a:solidFill>
                <a:latin typeface="Times New Roman" panose="02020603050405020304" pitchFamily="18" charset="0"/>
                <a:cs typeface="Times New Roman" panose="02020603050405020304" pitchFamily="18" charset="0"/>
              </a:rPr>
              <a:t>: Working on CNN, LSTM, CV, NLP, Datasets(Only parts related to our project)some part of the code</a:t>
            </a:r>
            <a:br>
              <a:rPr lang="en-US"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Nihal</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Fernandis</a:t>
            </a:r>
            <a:r>
              <a:rPr lang="en-US" sz="2400" dirty="0">
                <a:solidFill>
                  <a:schemeClr val="tx1"/>
                </a:solidFill>
                <a:latin typeface="Times New Roman" panose="02020603050405020304" pitchFamily="18" charset="0"/>
                <a:cs typeface="Times New Roman" panose="02020603050405020304" pitchFamily="18" charset="0"/>
              </a:rPr>
              <a:t>: Working on CNN, LSTM, CV, NLP, Datasets</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p>
        </p:txBody>
      </p:sp>
    </p:spTree>
    <p:extLst>
      <p:ext uri="{BB962C8B-B14F-4D97-AF65-F5344CB8AC3E}">
        <p14:creationId xmlns:p14="http://schemas.microsoft.com/office/powerpoint/2010/main" val="71874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026" y="312687"/>
            <a:ext cx="9077426" cy="2142413"/>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rPr>
              <a:t>Introduction</a:t>
            </a:r>
            <a:r>
              <a:rPr lang="en-US" sz="3200" dirty="0">
                <a:solidFill>
                  <a:schemeClr val="tx1"/>
                </a:solidFill>
                <a:latin typeface="Times New Roman" panose="02020603050405020304" pitchFamily="18" charset="0"/>
                <a:cs typeface="Times New Roman" panose="02020603050405020304" pitchFamily="18" charset="0"/>
              </a:rPr>
              <a:t>:-</a:t>
            </a:r>
            <a:br>
              <a:rPr lang="en-US" sz="3200" dirty="0">
                <a:solidFill>
                  <a:schemeClr val="tx1"/>
                </a:solidFill>
                <a:latin typeface="Algerian" panose="04020705040A02060702" pitchFamily="82" charset="0"/>
              </a:rPr>
            </a:br>
            <a:r>
              <a:rPr lang="en-US" sz="3200" dirty="0">
                <a:solidFill>
                  <a:schemeClr val="tx1"/>
                </a:solidFill>
                <a:latin typeface="Algerian" panose="04020705040A02060702" pitchFamily="82" charset="0"/>
              </a:rPr>
              <a:t>	</a:t>
            </a:r>
            <a:r>
              <a:rPr lang="en-US" sz="2400" dirty="0">
                <a:solidFill>
                  <a:schemeClr val="tx1"/>
                </a:solidFill>
                <a:latin typeface="Times New Roman" panose="02020603050405020304" pitchFamily="18" charset="0"/>
                <a:cs typeface="Times New Roman" panose="02020603050405020304" pitchFamily="18" charset="0"/>
              </a:rPr>
              <a:t>Image caption generator is a task that involves computer vision and 	natural language processing concepts to recognize the context of an 	image and describe them in a natural language like English.</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06026" y="2635392"/>
            <a:ext cx="9327947" cy="3640148"/>
          </a:xfrm>
        </p:spPr>
        <p:txBody>
          <a:bodyPr>
            <a:noAutofit/>
          </a:bodyPr>
          <a:lstStyle/>
          <a:p>
            <a:pPr algn="l"/>
            <a:r>
              <a:rPr lang="en-US" sz="2800" b="1" dirty="0">
                <a:solidFill>
                  <a:schemeClr val="tx1"/>
                </a:solidFill>
                <a:latin typeface="Times New Roman" panose="02020603050405020304" pitchFamily="18" charset="0"/>
                <a:cs typeface="Times New Roman" panose="02020603050405020304" pitchFamily="18" charset="0"/>
              </a:rPr>
              <a:t>Problem Statement</a:t>
            </a:r>
            <a:r>
              <a:rPr lang="en-US" sz="2400" b="1" dirty="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Humans can see an image and can easily tell what the image is about, but can a computer tell what the image is representing? </a:t>
            </a:r>
          </a:p>
          <a:p>
            <a:pPr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Computer vision researchers worked on this a lot and they considered it impossible until now! </a:t>
            </a:r>
          </a:p>
          <a:p>
            <a:pPr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With the advancement in Deep learning techniques, availability of huge datasets and computer power, we can build models that can generate captions for an image.</a:t>
            </a:r>
            <a:endParaRPr lang="en-IN" sz="2400" dirty="0">
              <a:solidFill>
                <a:schemeClr val="tx1"/>
              </a:solidFill>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69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a:xfrm>
            <a:off x="644102" y="601249"/>
            <a:ext cx="9247187" cy="4877829"/>
          </a:xfrm>
        </p:spPr>
        <p:txBody>
          <a:bodyPr/>
          <a:lstStyle/>
          <a:p>
            <a:pPr algn="l"/>
            <a:br>
              <a:rPr lang="en-US" sz="2400" b="1" dirty="0">
                <a:solidFill>
                  <a:schemeClr val="tx1"/>
                </a:solidFill>
                <a:latin typeface="Times New Roman" panose="02020603050405020304" pitchFamily="18" charset="0"/>
                <a:cs typeface="Times New Roman" panose="02020603050405020304" pitchFamily="18" charset="0"/>
              </a:rPr>
            </a:b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Proposal Phase:-</a:t>
            </a:r>
            <a:br>
              <a:rPr lang="en-US" sz="2400" b="1" dirty="0">
                <a:solidFill>
                  <a:schemeClr val="tx1"/>
                </a:solidFill>
                <a:latin typeface="Times New Roman" panose="02020603050405020304" pitchFamily="18" charset="0"/>
                <a:cs typeface="Times New Roman" panose="02020603050405020304" pitchFamily="18" charset="0"/>
              </a:rPr>
            </a:b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Proposed method of solving: </a:t>
            </a:r>
            <a:br>
              <a:rPr lang="en-IN" sz="2400"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In this Python project, we will be implementing the caption generator using </a:t>
            </a:r>
            <a:r>
              <a:rPr lang="en-US" sz="2400" b="1" i="1" dirty="0">
                <a:solidFill>
                  <a:schemeClr val="tx1"/>
                </a:solidFill>
                <a:latin typeface="Times New Roman" panose="02020603050405020304" pitchFamily="18" charset="0"/>
                <a:cs typeface="Times New Roman" panose="02020603050405020304" pitchFamily="18" charset="0"/>
              </a:rPr>
              <a:t>CNN (Convolutional Neural Networks)</a:t>
            </a:r>
            <a:r>
              <a:rPr lang="en-US" sz="2400" i="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and LSTM (Long short term memory). </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The image features will be extracted from </a:t>
            </a:r>
            <a:r>
              <a:rPr lang="en-US" sz="2400" dirty="0" err="1">
                <a:solidFill>
                  <a:schemeClr val="tx1"/>
                </a:solidFill>
                <a:latin typeface="Times New Roman" panose="02020603050405020304" pitchFamily="18" charset="0"/>
                <a:cs typeface="Times New Roman" panose="02020603050405020304" pitchFamily="18" charset="0"/>
              </a:rPr>
              <a:t>Xception</a:t>
            </a:r>
            <a:r>
              <a:rPr lang="en-US" sz="2400" dirty="0">
                <a:solidFill>
                  <a:schemeClr val="tx1"/>
                </a:solidFill>
                <a:latin typeface="Times New Roman" panose="02020603050405020304" pitchFamily="18" charset="0"/>
                <a:cs typeface="Times New Roman" panose="02020603050405020304" pitchFamily="18" charset="0"/>
              </a:rPr>
              <a:t> which is a CNN model trained on the images dataset and then we feed the features into the LSTM model which will be responsible for generating the image captions.</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33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ctrTitle"/>
          </p:nvPr>
        </p:nvSpPr>
        <p:spPr>
          <a:xfrm>
            <a:off x="1191444" y="112733"/>
            <a:ext cx="6148808" cy="2054269"/>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rPr>
              <a:t>Image Caption Generator Model:</a:t>
            </a:r>
            <a:br>
              <a:rPr lang="en-US" sz="2800" b="1" dirty="0">
                <a:solidFill>
                  <a:schemeClr val="tx1"/>
                </a:solidFill>
                <a:latin typeface="Times New Roman" panose="02020603050405020304" pitchFamily="18" charset="0"/>
                <a:cs typeface="Times New Roman" panose="02020603050405020304" pitchFamily="18" charset="0"/>
              </a:rPr>
            </a:br>
            <a:br>
              <a:rPr lang="en-US" sz="2800" b="1" dirty="0">
                <a:solidFill>
                  <a:schemeClr val="tx1"/>
                </a:solidFill>
                <a:latin typeface="Times New Roman" panose="02020603050405020304" pitchFamily="18" charset="0"/>
                <a:cs typeface="Times New Roman" panose="02020603050405020304" pitchFamily="18" charset="0"/>
              </a:rPr>
            </a:br>
            <a:br>
              <a:rPr lang="en-IN"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89" y="1107584"/>
            <a:ext cx="8937938" cy="315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940906" y="4708673"/>
            <a:ext cx="9382538"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CNN is used for extracting features from the image. We will use the pre-trained model </a:t>
            </a:r>
            <a:r>
              <a:rPr lang="en-US" sz="2400" dirty="0" err="1">
                <a:latin typeface="Times New Roman" panose="02020603050405020304" pitchFamily="18" charset="0"/>
                <a:cs typeface="Times New Roman" panose="02020603050405020304" pitchFamily="18" charset="0"/>
              </a:rPr>
              <a:t>Xception</a:t>
            </a:r>
            <a:r>
              <a:rPr lang="en-US" sz="2400" dirty="0">
                <a:latin typeface="Times New Roman" panose="02020603050405020304" pitchFamily="18" charset="0"/>
                <a:cs typeface="Times New Roman" panose="02020603050405020304" pitchFamily="18" charset="0"/>
              </a:rPr>
              <a:t>. LSTM will use the information from CNN to help generate a description of the image. It is also called a CNN-RNN model.</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26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578" y="1"/>
            <a:ext cx="8873307" cy="2382592"/>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rPr>
              <a:t>Explanation on each of the modules in the methodology:</a:t>
            </a:r>
            <a:br>
              <a:rPr lang="en-IN"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Convolutional Neural networks (CNN):</a:t>
            </a:r>
            <a:br>
              <a:rPr lang="en-US" sz="2800" b="1" dirty="0">
                <a:solidFill>
                  <a:schemeClr val="tx1"/>
                </a:solidFill>
                <a:latin typeface="Times New Roman" panose="02020603050405020304" pitchFamily="18" charset="0"/>
                <a:cs typeface="Times New Roman" panose="02020603050405020304" pitchFamily="18" charset="0"/>
              </a:rPr>
            </a:br>
            <a:br>
              <a:rPr lang="en-US" sz="2800" b="1" dirty="0">
                <a:solidFill>
                  <a:schemeClr val="tx1"/>
                </a:solidFill>
                <a:latin typeface="Times New Roman" panose="02020603050405020304" pitchFamily="18" charset="0"/>
                <a:cs typeface="Times New Roman" panose="02020603050405020304" pitchFamily="18" charset="0"/>
              </a:rPr>
            </a:br>
            <a:br>
              <a:rPr lang="en-IN"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75232" y="4102348"/>
            <a:ext cx="9589998" cy="2015117"/>
          </a:xfrm>
        </p:spPr>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Convolutional Neural networks are specialized deep neural networks which can process the data that has input shape like a 2D matrix. Images are easily represented as a 2D matrix and CNN is very useful in working with images.</a:t>
            </a:r>
            <a:endParaRPr lang="en-IN" sz="2400" dirty="0">
              <a:solidFill>
                <a:schemeClr val="tx1"/>
              </a:solidFill>
              <a:latin typeface="Times New Roman" panose="02020603050405020304" pitchFamily="18" charset="0"/>
              <a:cs typeface="Times New Roman" panose="02020603050405020304" pitchFamily="18" charset="0"/>
            </a:endParaRPr>
          </a:p>
          <a:p>
            <a:pPr algn="l"/>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32" y="1561661"/>
            <a:ext cx="9589998" cy="2182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150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758" y="44767"/>
            <a:ext cx="9336946" cy="624934"/>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rPr>
              <a:t>Long short term memory (LSTM):</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88111" y="3470535"/>
            <a:ext cx="9589998" cy="3071933"/>
          </a:xfrm>
        </p:spPr>
        <p:txBody>
          <a:bodyPr>
            <a:noAutofit/>
          </a:bodyPr>
          <a:lstStyle/>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LSTM stands for Long short term memory is a RNN (recurrent neural network) which is well suited for sequence prediction problems. </a:t>
            </a:r>
          </a:p>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Based on the previous text, we can predict what the next word will be. It has proven itself effective from the traditional RNN by overcoming the limitations of RNN which had short term memory. </a:t>
            </a:r>
          </a:p>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LSTM can carry out relevant information throughout the processing of inputs and with a forget gate, it discards non-relevant information.</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806" y="578922"/>
            <a:ext cx="6280127" cy="293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7642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153</TotalTime>
  <Words>290</Words>
  <Application>Microsoft Office PowerPoint</Application>
  <PresentationFormat>Widescreen</PresentationFormat>
  <Paragraphs>48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IvSEM DBMS (15ECSC208) Course project socse,kle technological university,2020-2021  Team id:- 4D16  Category: Explorative Project  Title: Image Caption Generator  Team Leader : Abbasali A jamadar  List of Team Members:  Abbasali A Jamadar        (USN: 01FE20BCS414 Roll No: 466)        Neha Kardant        (USN: 01FE20BCS422 Roll No: 469)        Nihal Fernandis        (USN: 01FE19BCS237 Roll No: 437) </vt:lpstr>
      <vt:lpstr>PowerPoint Presentation</vt:lpstr>
      <vt:lpstr>Responsibilities:   *Proposal Phase:  Abbasali A Jamadar: Working on CNN, LSTM, CV, NLP, tensorflow, Datasets(Only parts related to our project)read research papers  Neha Kardant: Working on CNN, LSTM, CV, NLP, Datasets(Only parts related to our project)read research papers  Nihal Fernandis: Working on CNN, LSTM, CV, NLP, Datasets        </vt:lpstr>
      <vt:lpstr>*Design phase:  Abbasali A Jamadar: Working on CNN, LSTM, CV, NLP, tensorflow, Datasets(Only parts related to our project)  Neha Kardant: Working on CNN, LSTM, CV, NLP, Datasets(Only parts related to our project)  Nihal Fernandis: Working on CNN, LSTM, CV, NLP, Datasets  *Implementation phase:  Abbasali A Jamadar: Working on CNN, LSTM, CV, NLP, tensorflow, Datasets(Only parts related to our project),coding  Neha Kardant: Working on CNN, LSTM, CV, NLP, Datasets(Only parts related to our project)some part of the code  Nihal Fernandis: Working on CNN, LSTM, CV, NLP, Datasets </vt:lpstr>
      <vt:lpstr>Introduction:-  Image caption generator is a task that involves computer vision and  natural language processing concepts to recognize the context of an  image and describe them in a natural language like English.</vt:lpstr>
      <vt:lpstr>  Proposal Phase:-  Proposed method of solving:    In this Python project, we will be implementing the caption generator using CNN (Convolutional Neural Networks) and LSTM (Long short term memory).   The image features will be extracted from Xception which is a CNN model trained on the images dataset and then we feed the features into the LSTM model which will be responsible for generating the image captions. </vt:lpstr>
      <vt:lpstr>Image Caption Generator Model:   </vt:lpstr>
      <vt:lpstr>Explanation on each of the modules in the methodology: Convolutional Neural networks (CNN):   </vt:lpstr>
      <vt:lpstr>Long short term memory (LSTM):</vt:lpstr>
      <vt:lpstr>Design phase:  Datasets being used details:- </vt:lpstr>
      <vt:lpstr>PowerPoint Presentation</vt:lpstr>
      <vt:lpstr>PowerPoint Presentation</vt:lpstr>
      <vt:lpstr>3. Extracting the feature vector from all images    This technique is also called transfer learning, we don’t have to do everything on our own, we use the pre-trained model that have been already trained on large datasets and extract the features from these models and use them for our tasks. We are using the Xception model which has been trained on imagenet dataset that had 1000 different classes to classify. We can directly import this model from the keras.applications . Make sure you are connected to the internet as the weights get automatically downloaded. Since the Xception model was originally built for imagenet, we will do little changes for integrating with our model. One thing to notice is that the Xception model takes 299*299*3 image size as input. We will remove the last classification layer and get the 2048 feature vector.  4. Loading dataset for Training the model   In our Flickr_8k_test folder, we have Flickr_8k.trainImages.txt file that contains a list of 6000 image names that we will use for training.  </vt:lpstr>
      <vt:lpstr>5. Tokenizing the vocabulary    Computers don’t understand English words, for computers, we will have to represent them with numbers. So, we will map each word of the vocabulary with a unique index value. Keras library provides us with the tokenizer function that we will use to create tokens from our vocabulary and save them to a “tokenizer.p” pickle file.  6. Create Data generator   Let us first see how the input and output of our model will look like. To make this task into a supervised learning task, we have to provide input and output to the model for training. We have to train our model on 6000 images and each image will contain 2048 length feature vector and caption is also represented as numbers. This amount of data for 6000 images is not possible to hold into memory so we will be using a generator method that will yield batches.  </vt:lpstr>
      <vt:lpstr>7. Defining the CNN-RNN model   To define the structure of the model, we will be using the Keras Model from Functional API. It will consist of three major parts:  Feature Extractor – The feature extracted from the image has a size of 2048, with a dense layer, we will reduce the dimensions to 256 nodes. Sequence Processor – An embedding layer will handle the textual input, followed by the LSTM layer. Decoder – By merging the output from the above two layers, we will process by the dense layer to make the final prediction. The final layer will contain the number of nodes equal to our vocabulary size. </vt:lpstr>
      <vt:lpstr>8. Training the model   To train the model, we will be using the 6000 training images by generating the input and output sequences in batches and fitting them to the model using model.fit_generator() method. We also save the model to our models folder. This will take some time depending on your system capability.  9. Testing the model   The model has been trained, now, we will make a separate file testing_caption_generator.py which will load the model and generate predictions. The predictions contain the max length of index values so we will use the same tokenizer.p pickle file to get the words from their index values.  </vt:lpstr>
      <vt:lpstr>Results:</vt:lpstr>
      <vt:lpstr>PowerPoint Presentation</vt:lpstr>
      <vt:lpstr>Conclusion:-  Some key points we noticed are that our model depends on the data, so, it cannot predict the words that are out of its vocabulary. We used a small dataset consisting of 8000 images.  For production-level models, we need to train on datasets larger than 100,000 images which can produce better accuracy models.   </vt:lpstr>
      <vt:lpstr>References: </vt:lpstr>
      <vt:lpstr>Team experience on course project:  Learnt Python, improved problem solving skills, improved programming skills, better understanding about the working of Deep Learning and Neural Networks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management SYSTEM (15ECSC208)  Team id:- 4D16  Category: Explorative Project  Title: Image Caption Generator   List of Team Members:  Abbasali A Jamadar         (USN: 01FE20BCS414 Roll No: 466)         Neha Kardant         (USN: 01FE20BCS422 Roll No: 469)         Nihal Fernandis         (USN: 01FE19BCS237 Roll No: 437)</dc:title>
  <dc:creator>nehak</dc:creator>
  <cp:lastModifiedBy>01fe20bcs422</cp:lastModifiedBy>
  <cp:revision>18</cp:revision>
  <dcterms:created xsi:type="dcterms:W3CDTF">2021-05-05T16:05:01Z</dcterms:created>
  <dcterms:modified xsi:type="dcterms:W3CDTF">2021-06-20T17:01:44Z</dcterms:modified>
</cp:coreProperties>
</file>