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6" r:id="rId3"/>
    <p:sldId id="259" r:id="rId4"/>
    <p:sldId id="260" r:id="rId5"/>
    <p:sldId id="265" r:id="rId6"/>
    <p:sldId id="266" r:id="rId7"/>
    <p:sldId id="267" r:id="rId8"/>
    <p:sldId id="268" r:id="rId9"/>
    <p:sldId id="269"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49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6/20/2021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6/20/2021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6/20/2021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a:spLocks noGrp="1"/>
          </p:cNvSpPr>
          <p:nvPr>
            <p:ph type="ctrTitle"/>
          </p:nvPr>
        </p:nvSpPr>
        <p:spPr>
          <a:xfrm>
            <a:off x="785613" y="193182"/>
            <a:ext cx="9581882" cy="6664817"/>
          </a:xfrm>
        </p:spPr>
        <p:txBody>
          <a:bodyPr/>
          <a:lstStyle/>
          <a:p>
            <a:pPr algn="l"/>
            <a:r>
              <a:rPr lang="en-US" sz="2800" b="1" dirty="0" smtClean="0">
                <a:solidFill>
                  <a:schemeClr val="tx1"/>
                </a:solidFill>
                <a:latin typeface="Times New Roman" panose="02020603050405020304" pitchFamily="18" charset="0"/>
                <a:cs typeface="Times New Roman" panose="02020603050405020304" pitchFamily="18" charset="0"/>
              </a:rPr>
              <a:t/>
            </a:r>
            <a:br>
              <a:rPr lang="en-US" sz="2800" b="1" dirty="0" smtClean="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
            </a:r>
            <a:br>
              <a:rPr lang="en-US" sz="2800" b="1" dirty="0">
                <a:solidFill>
                  <a:schemeClr val="tx1"/>
                </a:solidFill>
                <a:latin typeface="Times New Roman" panose="02020603050405020304" pitchFamily="18" charset="0"/>
                <a:cs typeface="Times New Roman" panose="02020603050405020304" pitchFamily="18" charset="0"/>
              </a:rPr>
            </a:br>
            <a:r>
              <a:rPr lang="en-US" sz="2800" b="1" dirty="0" smtClean="0">
                <a:solidFill>
                  <a:schemeClr val="tx1"/>
                </a:solidFill>
                <a:latin typeface="Times New Roman" panose="02020603050405020304" pitchFamily="18" charset="0"/>
                <a:cs typeface="Times New Roman" panose="02020603050405020304" pitchFamily="18" charset="0"/>
              </a:rPr>
              <a:t/>
            </a:r>
            <a:br>
              <a:rPr lang="en-US" sz="2800" b="1" dirty="0" smtClean="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
            </a:r>
            <a:br>
              <a:rPr lang="en-US" sz="2800" b="1" dirty="0">
                <a:solidFill>
                  <a:schemeClr val="tx1"/>
                </a:solidFill>
                <a:latin typeface="Times New Roman" panose="02020603050405020304" pitchFamily="18" charset="0"/>
                <a:cs typeface="Times New Roman" panose="02020603050405020304" pitchFamily="18" charset="0"/>
              </a:rPr>
            </a:br>
            <a:r>
              <a:rPr lang="en-US" sz="2800" b="1" dirty="0" smtClean="0">
                <a:solidFill>
                  <a:schemeClr val="tx1"/>
                </a:solidFill>
                <a:latin typeface="Times New Roman" panose="02020603050405020304" pitchFamily="18" charset="0"/>
                <a:cs typeface="Times New Roman" panose="02020603050405020304" pitchFamily="18" charset="0"/>
              </a:rPr>
              <a:t/>
            </a:r>
            <a:br>
              <a:rPr lang="en-US" sz="2800" b="1" dirty="0" smtClean="0">
                <a:solidFill>
                  <a:schemeClr val="tx1"/>
                </a:solidFill>
                <a:latin typeface="Times New Roman" panose="02020603050405020304" pitchFamily="18" charset="0"/>
                <a:cs typeface="Times New Roman" panose="02020603050405020304" pitchFamily="18" charset="0"/>
              </a:rPr>
            </a:br>
            <a:r>
              <a:rPr lang="en-US" sz="2800" b="1" dirty="0" smtClean="0">
                <a:solidFill>
                  <a:schemeClr val="tx1"/>
                </a:solidFill>
                <a:latin typeface="Times New Roman" panose="02020603050405020304" pitchFamily="18" charset="0"/>
                <a:cs typeface="Times New Roman" panose="02020603050405020304" pitchFamily="18" charset="0"/>
              </a:rPr>
              <a:t/>
            </a:r>
            <a:br>
              <a:rPr lang="en-US" sz="2800" b="1" dirty="0" smtClean="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
            </a:r>
            <a:br>
              <a:rPr lang="en-US" sz="2800" b="1" dirty="0">
                <a:solidFill>
                  <a:schemeClr val="tx1"/>
                </a:solidFill>
                <a:latin typeface="Times New Roman" panose="02020603050405020304" pitchFamily="18" charset="0"/>
                <a:cs typeface="Times New Roman" panose="02020603050405020304" pitchFamily="18" charset="0"/>
              </a:rPr>
            </a:br>
            <a:r>
              <a:rPr lang="en-US" sz="2800" b="1" dirty="0" smtClean="0">
                <a:solidFill>
                  <a:schemeClr val="tx1"/>
                </a:solidFill>
                <a:latin typeface="Times New Roman" panose="02020603050405020304" pitchFamily="18" charset="0"/>
                <a:cs typeface="Times New Roman" panose="02020603050405020304" pitchFamily="18" charset="0"/>
              </a:rPr>
              <a:t/>
            </a:r>
            <a:br>
              <a:rPr lang="en-US" sz="2800" b="1" dirty="0" smtClean="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
            </a:r>
            <a:br>
              <a:rPr lang="en-US" sz="2800" b="1" dirty="0">
                <a:solidFill>
                  <a:schemeClr val="tx1"/>
                </a:solidFill>
                <a:latin typeface="Times New Roman" panose="02020603050405020304" pitchFamily="18" charset="0"/>
                <a:cs typeface="Times New Roman" panose="02020603050405020304" pitchFamily="18" charset="0"/>
              </a:rPr>
            </a:br>
            <a:r>
              <a:rPr lang="en-US" sz="2800" dirty="0" smtClean="0">
                <a:solidFill>
                  <a:schemeClr val="tx1"/>
                </a:solidFill>
                <a:latin typeface="Algerian" panose="04020705040A02060702" pitchFamily="82" charset="0"/>
              </a:rPr>
              <a:t>Data </a:t>
            </a:r>
            <a:r>
              <a:rPr lang="en-US" sz="2800" dirty="0">
                <a:solidFill>
                  <a:schemeClr val="tx1"/>
                </a:solidFill>
                <a:latin typeface="Algerian" panose="04020705040A02060702" pitchFamily="82" charset="0"/>
              </a:rPr>
              <a:t>base management </a:t>
            </a:r>
            <a:r>
              <a:rPr lang="en-US" sz="2800" dirty="0" smtClean="0">
                <a:solidFill>
                  <a:schemeClr val="tx1"/>
                </a:solidFill>
                <a:latin typeface="Algerian" panose="04020705040A02060702" pitchFamily="82" charset="0"/>
              </a:rPr>
              <a:t>SYSTEM (15ECSC208)</a:t>
            </a:r>
            <a:r>
              <a:rPr lang="en-US" sz="2800" b="1" dirty="0">
                <a:solidFill>
                  <a:schemeClr val="tx1"/>
                </a:solidFill>
                <a:latin typeface="Times New Roman" panose="02020603050405020304" pitchFamily="18" charset="0"/>
                <a:cs typeface="Times New Roman" panose="02020603050405020304" pitchFamily="18" charset="0"/>
              </a:rPr>
              <a:t/>
            </a:r>
            <a:br>
              <a:rPr lang="en-US" sz="2800" b="1" dirty="0">
                <a:solidFill>
                  <a:schemeClr val="tx1"/>
                </a:solidFill>
                <a:latin typeface="Times New Roman" panose="02020603050405020304" pitchFamily="18" charset="0"/>
                <a:cs typeface="Times New Roman" panose="02020603050405020304" pitchFamily="18" charset="0"/>
              </a:rPr>
            </a:br>
            <a:r>
              <a:rPr lang="en-US" sz="2800" b="1" dirty="0" smtClean="0">
                <a:solidFill>
                  <a:schemeClr val="tx1"/>
                </a:solidFill>
                <a:latin typeface="Times New Roman" panose="02020603050405020304" pitchFamily="18" charset="0"/>
                <a:cs typeface="Times New Roman" panose="02020603050405020304" pitchFamily="18" charset="0"/>
              </a:rPr>
              <a:t/>
            </a:r>
            <a:br>
              <a:rPr lang="en-US" sz="2800" b="1" dirty="0" smtClean="0">
                <a:solidFill>
                  <a:schemeClr val="tx1"/>
                </a:solidFill>
                <a:latin typeface="Times New Roman" panose="02020603050405020304" pitchFamily="18" charset="0"/>
                <a:cs typeface="Times New Roman" panose="02020603050405020304" pitchFamily="18" charset="0"/>
              </a:rPr>
            </a:br>
            <a:r>
              <a:rPr lang="en-US" sz="2800" b="1" dirty="0" smtClean="0">
                <a:solidFill>
                  <a:schemeClr val="tx1"/>
                </a:solidFill>
                <a:latin typeface="Times New Roman" panose="02020603050405020304" pitchFamily="18" charset="0"/>
                <a:cs typeface="Times New Roman" panose="02020603050405020304" pitchFamily="18" charset="0"/>
              </a:rPr>
              <a:t>Team id:- 4D16</a:t>
            </a:r>
            <a:br>
              <a:rPr lang="en-US" sz="2800" b="1" dirty="0" smtClean="0">
                <a:solidFill>
                  <a:schemeClr val="tx1"/>
                </a:solidFill>
                <a:latin typeface="Times New Roman" panose="02020603050405020304" pitchFamily="18" charset="0"/>
                <a:cs typeface="Times New Roman" panose="02020603050405020304" pitchFamily="18" charset="0"/>
              </a:rPr>
            </a:br>
            <a:r>
              <a:rPr lang="en-US" sz="2800" b="1" dirty="0" smtClean="0">
                <a:solidFill>
                  <a:schemeClr val="tx1"/>
                </a:solidFill>
                <a:latin typeface="Times New Roman" panose="02020603050405020304" pitchFamily="18" charset="0"/>
                <a:cs typeface="Times New Roman" panose="02020603050405020304" pitchFamily="18" charset="0"/>
              </a:rPr>
              <a:t/>
            </a:r>
            <a:br>
              <a:rPr lang="en-US" sz="2800" b="1" dirty="0" smtClean="0">
                <a:solidFill>
                  <a:schemeClr val="tx1"/>
                </a:solidFill>
                <a:latin typeface="Times New Roman" panose="02020603050405020304" pitchFamily="18" charset="0"/>
                <a:cs typeface="Times New Roman" panose="02020603050405020304" pitchFamily="18" charset="0"/>
              </a:rPr>
            </a:br>
            <a:r>
              <a:rPr lang="en-US" sz="2400" b="1" dirty="0" smtClean="0">
                <a:solidFill>
                  <a:schemeClr val="tx1"/>
                </a:solidFill>
                <a:latin typeface="Times New Roman" panose="02020603050405020304" pitchFamily="18" charset="0"/>
                <a:cs typeface="Times New Roman" panose="02020603050405020304" pitchFamily="18" charset="0"/>
              </a:rPr>
              <a:t>Category</a:t>
            </a:r>
            <a:r>
              <a:rPr lang="en-US" sz="2400" dirty="0">
                <a:solidFill>
                  <a:schemeClr val="tx1"/>
                </a:solidFill>
                <a:latin typeface="Times New Roman" panose="02020603050405020304" pitchFamily="18" charset="0"/>
                <a:cs typeface="Times New Roman" panose="02020603050405020304" pitchFamily="18" charset="0"/>
              </a:rPr>
              <a:t>: Explorative Project</a:t>
            </a:r>
            <a:r>
              <a:rPr lang="en-IN" sz="2400" dirty="0">
                <a:solidFill>
                  <a:schemeClr val="tx1"/>
                </a:solidFill>
                <a:latin typeface="Times New Roman" panose="02020603050405020304" pitchFamily="18" charset="0"/>
                <a:cs typeface="Times New Roman" panose="02020603050405020304" pitchFamily="18" charset="0"/>
              </a:rPr>
              <a:t/>
            </a:r>
            <a:br>
              <a:rPr lang="en-IN" sz="2400" dirty="0">
                <a:solidFill>
                  <a:schemeClr val="tx1"/>
                </a:solidFill>
                <a:latin typeface="Times New Roman" panose="02020603050405020304" pitchFamily="18" charset="0"/>
                <a:cs typeface="Times New Roman" panose="02020603050405020304" pitchFamily="18" charset="0"/>
              </a:rPr>
            </a:br>
            <a:r>
              <a:rPr lang="en-US" sz="2400" b="1" dirty="0" smtClean="0">
                <a:solidFill>
                  <a:schemeClr val="tx1"/>
                </a:solidFill>
                <a:latin typeface="Times New Roman" panose="02020603050405020304" pitchFamily="18" charset="0"/>
                <a:cs typeface="Times New Roman" panose="02020603050405020304" pitchFamily="18" charset="0"/>
              </a:rPr>
              <a:t/>
            </a:r>
            <a:br>
              <a:rPr lang="en-US" sz="2400" b="1" dirty="0" smtClean="0">
                <a:solidFill>
                  <a:schemeClr val="tx1"/>
                </a:solidFill>
                <a:latin typeface="Times New Roman" panose="02020603050405020304" pitchFamily="18" charset="0"/>
                <a:cs typeface="Times New Roman" panose="02020603050405020304" pitchFamily="18" charset="0"/>
              </a:rPr>
            </a:br>
            <a:r>
              <a:rPr lang="en-US" sz="2400" b="1" dirty="0" smtClean="0">
                <a:solidFill>
                  <a:schemeClr val="tx1"/>
                </a:solidFill>
                <a:latin typeface="Times New Roman" panose="02020603050405020304" pitchFamily="18" charset="0"/>
                <a:cs typeface="Times New Roman" panose="02020603050405020304" pitchFamily="18" charset="0"/>
              </a:rPr>
              <a:t>Title</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Algerian" panose="04020705040A02060702" pitchFamily="82" charset="0"/>
                <a:cs typeface="Times New Roman" panose="02020603050405020304" pitchFamily="18" charset="0"/>
              </a:rPr>
              <a:t>Image Caption Generator</a:t>
            </a:r>
            <a:r>
              <a:rPr lang="en-IN" sz="2400" dirty="0">
                <a:solidFill>
                  <a:schemeClr val="tx1"/>
                </a:solidFill>
                <a:latin typeface="Times New Roman" panose="02020603050405020304" pitchFamily="18" charset="0"/>
                <a:cs typeface="Times New Roman" panose="02020603050405020304" pitchFamily="18" charset="0"/>
              </a:rPr>
              <a:t/>
            </a:r>
            <a:br>
              <a:rPr lang="en-IN"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 </a:t>
            </a:r>
            <a:r>
              <a:rPr lang="en-IN" sz="2400" dirty="0">
                <a:solidFill>
                  <a:schemeClr val="tx1"/>
                </a:solidFill>
                <a:latin typeface="Times New Roman" panose="02020603050405020304" pitchFamily="18" charset="0"/>
                <a:cs typeface="Times New Roman" panose="02020603050405020304" pitchFamily="18" charset="0"/>
              </a:rPr>
              <a:t/>
            </a:r>
            <a:br>
              <a:rPr lang="en-IN" sz="2400" dirty="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List of Team Members</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Abbasali</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A </a:t>
            </a:r>
            <a:r>
              <a:rPr lang="en-US" sz="2400" dirty="0" err="1">
                <a:solidFill>
                  <a:schemeClr val="tx1"/>
                </a:solidFill>
                <a:latin typeface="Times New Roman" panose="02020603050405020304" pitchFamily="18" charset="0"/>
                <a:cs typeface="Times New Roman" panose="02020603050405020304" pitchFamily="18" charset="0"/>
              </a:rPr>
              <a:t>Jamadar</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
            </a: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USN: 01FE20BCS414 Roll No: 466</a:t>
            </a:r>
            <a:r>
              <a:rPr lang="en-US" sz="2400" dirty="0" smtClean="0">
                <a:solidFill>
                  <a:schemeClr val="tx1"/>
                </a:solidFill>
                <a:latin typeface="Times New Roman" panose="02020603050405020304" pitchFamily="18" charset="0"/>
                <a:cs typeface="Times New Roman" panose="02020603050405020304" pitchFamily="18" charset="0"/>
              </a:rPr>
              <a:t>)</a:t>
            </a:r>
            <a:br>
              <a:rPr lang="en-US" sz="2400" dirty="0" smtClean="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
            </a:r>
            <a:br>
              <a:rPr lang="en-IN"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Neha</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Kardant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
            </a: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						(USN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01FE20BCS422 Roll </a:t>
            </a:r>
            <a:r>
              <a:rPr lang="en-US" sz="2400" dirty="0">
                <a:solidFill>
                  <a:schemeClr val="tx1"/>
                </a:solidFill>
                <a:latin typeface="Times New Roman" panose="02020603050405020304" pitchFamily="18" charset="0"/>
                <a:cs typeface="Times New Roman" panose="02020603050405020304" pitchFamily="18" charset="0"/>
              </a:rPr>
              <a:t>No: 469</a:t>
            </a:r>
            <a:r>
              <a:rPr lang="en-US" sz="2400" dirty="0" smtClean="0">
                <a:solidFill>
                  <a:schemeClr val="tx1"/>
                </a:solidFill>
                <a:latin typeface="Times New Roman" panose="02020603050405020304" pitchFamily="18" charset="0"/>
                <a:cs typeface="Times New Roman" panose="02020603050405020304" pitchFamily="18" charset="0"/>
              </a:rPr>
              <a:t>)</a:t>
            </a:r>
            <a:br>
              <a:rPr lang="en-US" sz="2400" dirty="0" smtClean="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
            </a:r>
            <a:br>
              <a:rPr lang="en-IN"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Nihal</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Fernandis</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
            </a: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USN: 01FE19BCS237 Roll No: 437)</a:t>
            </a:r>
            <a:r>
              <a:rPr lang="en-IN" sz="2400" dirty="0">
                <a:solidFill>
                  <a:schemeClr val="tx1"/>
                </a:solidFill>
                <a:latin typeface="Times New Roman" panose="02020603050405020304" pitchFamily="18" charset="0"/>
                <a:cs typeface="Times New Roman" panose="02020603050405020304" pitchFamily="18" charset="0"/>
              </a:rPr>
              <a:t/>
            </a:r>
            <a:br>
              <a:rPr lang="en-IN" sz="2400" dirty="0">
                <a:solidFill>
                  <a:schemeClr val="tx1"/>
                </a:solidFill>
                <a:latin typeface="Times New Roman" panose="02020603050405020304" pitchFamily="18" charset="0"/>
                <a:cs typeface="Times New Roman" panose="02020603050405020304" pitchFamily="18" charset="0"/>
              </a:rPr>
            </a:b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8141297"/>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8577" y="218941"/>
            <a:ext cx="7766936" cy="1171977"/>
          </a:xfrm>
        </p:spPr>
        <p:txBody>
          <a:bodyPr/>
          <a:lstStyle/>
          <a:p>
            <a:pPr algn="l"/>
            <a:r>
              <a:rPr lang="en-US" sz="2800" b="1" u="sng" dirty="0">
                <a:solidFill>
                  <a:schemeClr val="tx1"/>
                </a:solidFill>
                <a:latin typeface="Times New Roman" panose="02020603050405020304" pitchFamily="18" charset="0"/>
                <a:cs typeface="Times New Roman" panose="02020603050405020304" pitchFamily="18" charset="0"/>
              </a:rPr>
              <a:t>References:</a:t>
            </a:r>
            <a:r>
              <a:rPr lang="en-IN" sz="2800" b="1" u="sng" dirty="0">
                <a:solidFill>
                  <a:schemeClr val="tx1"/>
                </a:solidFill>
                <a:latin typeface="Times New Roman" panose="02020603050405020304" pitchFamily="18" charset="0"/>
                <a:cs typeface="Times New Roman" panose="02020603050405020304" pitchFamily="18" charset="0"/>
              </a:rPr>
              <a:t/>
            </a:r>
            <a:br>
              <a:rPr lang="en-IN" sz="2800" b="1" u="sng" dirty="0">
                <a:solidFill>
                  <a:schemeClr val="tx1"/>
                </a:solidFill>
                <a:latin typeface="Times New Roman" panose="02020603050405020304" pitchFamily="18" charset="0"/>
                <a:cs typeface="Times New Roman" panose="02020603050405020304" pitchFamily="18" charset="0"/>
              </a:rPr>
            </a:br>
            <a:endParaRPr lang="en-IN" sz="2800" b="1" u="sng"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66909" y="1390918"/>
            <a:ext cx="10650589" cy="4011338"/>
          </a:xfrm>
        </p:spPr>
        <p:txBody>
          <a:bodyPr>
            <a:noAutofit/>
          </a:bodyPr>
          <a:lstStyle/>
          <a:p>
            <a:pPr algn="l"/>
            <a:endParaRPr lang="en-IN" sz="2400" dirty="0">
              <a:solidFill>
                <a:schemeClr val="tx1"/>
              </a:solidFill>
              <a:latin typeface="Times New Roman" panose="02020603050405020304" pitchFamily="18" charset="0"/>
              <a:cs typeface="Times New Roman" panose="02020603050405020304" pitchFamily="18" charset="0"/>
            </a:endParaRPr>
          </a:p>
          <a:p>
            <a:pPr marL="342900" lvl="0" indent="-342900" algn="l">
              <a:buFont typeface="Wingdings" panose="05000000000000000000" pitchFamily="2" charset="2"/>
              <a:buChar char="§"/>
            </a:pPr>
            <a:r>
              <a:rPr lang="en-US" sz="2400" b="1" dirty="0">
                <a:solidFill>
                  <a:schemeClr val="tx1"/>
                </a:solidFill>
                <a:latin typeface="Times New Roman" panose="02020603050405020304" pitchFamily="18" charset="0"/>
                <a:cs typeface="Times New Roman" panose="02020603050405020304" pitchFamily="18" charset="0"/>
              </a:rPr>
              <a:t>Flicker8k_Dataset: https://www.kaggle.com/ming666/flicker8k-dataset</a:t>
            </a:r>
            <a:endParaRPr lang="en-IN" sz="2400" dirty="0">
              <a:solidFill>
                <a:schemeClr val="tx1"/>
              </a:solidFill>
              <a:latin typeface="Times New Roman" panose="02020603050405020304" pitchFamily="18" charset="0"/>
              <a:cs typeface="Times New Roman" panose="02020603050405020304" pitchFamily="18" charset="0"/>
            </a:endParaRPr>
          </a:p>
          <a:p>
            <a:pPr marL="342900" lvl="0" indent="-342900" algn="l">
              <a:buFont typeface="Wingdings" panose="05000000000000000000" pitchFamily="2" charset="2"/>
              <a:buChar char="§"/>
            </a:pPr>
            <a:r>
              <a:rPr lang="en-US" sz="2400" b="1" dirty="0">
                <a:solidFill>
                  <a:schemeClr val="tx1"/>
                </a:solidFill>
                <a:latin typeface="Times New Roman" panose="02020603050405020304" pitchFamily="18" charset="0"/>
                <a:cs typeface="Times New Roman" panose="02020603050405020304" pitchFamily="18" charset="0"/>
              </a:rPr>
              <a:t>Flciker_8k_text: https://www.kaggle.com/ming666/flicker8k-dataset</a:t>
            </a:r>
            <a:endParaRPr lang="en-IN" sz="2400" dirty="0">
              <a:solidFill>
                <a:schemeClr val="tx1"/>
              </a:solidFill>
              <a:latin typeface="Times New Roman" panose="02020603050405020304" pitchFamily="18" charset="0"/>
              <a:cs typeface="Times New Roman" panose="02020603050405020304" pitchFamily="18" charset="0"/>
            </a:endParaRPr>
          </a:p>
          <a:p>
            <a:pPr marL="342900" lvl="0" indent="-342900" algn="l">
              <a:buFont typeface="Wingdings" panose="05000000000000000000" pitchFamily="2" charset="2"/>
              <a:buChar char="§"/>
            </a:pPr>
            <a:r>
              <a:rPr lang="en-US" sz="2400" b="1" dirty="0">
                <a:solidFill>
                  <a:schemeClr val="tx1"/>
                </a:solidFill>
                <a:latin typeface="Times New Roman" panose="02020603050405020304" pitchFamily="18" charset="0"/>
                <a:cs typeface="Times New Roman" panose="02020603050405020304" pitchFamily="18" charset="0"/>
              </a:rPr>
              <a:t>CNN: https://data-flair.training/blogs/convolutional-neural-networks-tutorial/</a:t>
            </a:r>
            <a:endParaRPr lang="en-IN" sz="2400" dirty="0">
              <a:solidFill>
                <a:schemeClr val="tx1"/>
              </a:solidFill>
              <a:latin typeface="Times New Roman" panose="02020603050405020304" pitchFamily="18" charset="0"/>
              <a:cs typeface="Times New Roman" panose="02020603050405020304" pitchFamily="18" charset="0"/>
            </a:endParaRPr>
          </a:p>
          <a:p>
            <a:pPr marL="342900" lvl="0" indent="-342900" algn="l">
              <a:buFont typeface="Wingdings" panose="05000000000000000000" pitchFamily="2" charset="2"/>
              <a:buChar char="§"/>
            </a:pPr>
            <a:r>
              <a:rPr lang="en-US" sz="2400" b="1" dirty="0">
                <a:solidFill>
                  <a:schemeClr val="tx1"/>
                </a:solidFill>
                <a:latin typeface="Times New Roman" panose="02020603050405020304" pitchFamily="18" charset="0"/>
                <a:cs typeface="Times New Roman" panose="02020603050405020304" pitchFamily="18" charset="0"/>
              </a:rPr>
              <a:t>For some ideas, went through </a:t>
            </a:r>
            <a:r>
              <a:rPr lang="en-US" sz="2400" b="1" dirty="0" err="1">
                <a:solidFill>
                  <a:schemeClr val="tx1"/>
                </a:solidFill>
                <a:latin typeface="Times New Roman" panose="02020603050405020304" pitchFamily="18" charset="0"/>
                <a:cs typeface="Times New Roman" panose="02020603050405020304" pitchFamily="18" charset="0"/>
              </a:rPr>
              <a:t>Github</a:t>
            </a:r>
            <a:r>
              <a:rPr lang="en-US" sz="2400" b="1" dirty="0">
                <a:solidFill>
                  <a:schemeClr val="tx1"/>
                </a:solidFill>
                <a:latin typeface="Times New Roman" panose="02020603050405020304" pitchFamily="18" charset="0"/>
                <a:cs typeface="Times New Roman" panose="02020603050405020304" pitchFamily="18" charset="0"/>
              </a:rPr>
              <a:t> and other websites.</a:t>
            </a:r>
            <a:endParaRPr lang="en-IN" sz="2400" dirty="0">
              <a:solidFill>
                <a:schemeClr val="tx1"/>
              </a:solidFill>
              <a:latin typeface="Times New Roman" panose="02020603050405020304" pitchFamily="18" charset="0"/>
              <a:cs typeface="Times New Roman" panose="02020603050405020304" pitchFamily="18" charset="0"/>
            </a:endParaRPr>
          </a:p>
          <a:p>
            <a:pPr marL="342900" lvl="0" indent="-342900" algn="l">
              <a:buFont typeface="Wingdings" panose="05000000000000000000" pitchFamily="2" charset="2"/>
              <a:buChar char="§"/>
            </a:pP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03823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ctrTitle"/>
          </p:nvPr>
        </p:nvSpPr>
        <p:spPr>
          <a:xfrm>
            <a:off x="798730" y="103031"/>
            <a:ext cx="9375580" cy="5370490"/>
          </a:xfrm>
        </p:spPr>
        <p:txBody>
          <a:bodyPr/>
          <a:lstStyle/>
          <a:p>
            <a:pPr algn="l"/>
            <a:r>
              <a:rPr lang="en-US" sz="2400" b="1" dirty="0">
                <a:solidFill>
                  <a:schemeClr val="tx1"/>
                </a:solidFill>
                <a:latin typeface="Times New Roman" panose="02020603050405020304" pitchFamily="18" charset="0"/>
                <a:cs typeface="Times New Roman" panose="02020603050405020304" pitchFamily="18" charset="0"/>
              </a:rPr>
              <a:t>Responsibilities:</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
            </a:r>
            <a:br>
              <a:rPr lang="en-US" sz="2400" dirty="0" smtClean="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
            </a:r>
            <a:br>
              <a:rPr lang="en-IN" sz="2400" dirty="0">
                <a:solidFill>
                  <a:schemeClr val="tx1"/>
                </a:solidFill>
                <a:latin typeface="Times New Roman" panose="02020603050405020304" pitchFamily="18" charset="0"/>
                <a:cs typeface="Times New Roman" panose="02020603050405020304" pitchFamily="18" charset="0"/>
              </a:rPr>
            </a:br>
            <a:r>
              <a:rPr lang="en-US" sz="2400" dirty="0" err="1">
                <a:solidFill>
                  <a:schemeClr val="tx1"/>
                </a:solidFill>
                <a:latin typeface="Times New Roman" panose="02020603050405020304" pitchFamily="18" charset="0"/>
                <a:cs typeface="Times New Roman" panose="02020603050405020304" pitchFamily="18" charset="0"/>
              </a:rPr>
              <a:t>Abbasali</a:t>
            </a:r>
            <a:r>
              <a:rPr lang="en-US" sz="2400" dirty="0">
                <a:solidFill>
                  <a:schemeClr val="tx1"/>
                </a:solidFill>
                <a:latin typeface="Times New Roman" panose="02020603050405020304" pitchFamily="18" charset="0"/>
                <a:cs typeface="Times New Roman" panose="02020603050405020304" pitchFamily="18" charset="0"/>
              </a:rPr>
              <a:t> A </a:t>
            </a:r>
            <a:r>
              <a:rPr lang="en-US" sz="2400" dirty="0" err="1">
                <a:solidFill>
                  <a:schemeClr val="tx1"/>
                </a:solidFill>
                <a:latin typeface="Times New Roman" panose="02020603050405020304" pitchFamily="18" charset="0"/>
                <a:cs typeface="Times New Roman" panose="02020603050405020304" pitchFamily="18" charset="0"/>
              </a:rPr>
              <a:t>Jamadar</a:t>
            </a:r>
            <a:r>
              <a:rPr lang="en-US" sz="2400" dirty="0">
                <a:solidFill>
                  <a:schemeClr val="tx1"/>
                </a:solidFill>
                <a:latin typeface="Times New Roman" panose="02020603050405020304" pitchFamily="18" charset="0"/>
                <a:cs typeface="Times New Roman" panose="02020603050405020304" pitchFamily="18" charset="0"/>
              </a:rPr>
              <a:t>: Working on CNN, LSTM, CV, NLP, </a:t>
            </a:r>
            <a:r>
              <a:rPr lang="en-US" sz="2400" dirty="0" err="1">
                <a:solidFill>
                  <a:schemeClr val="tx1"/>
                </a:solidFill>
                <a:latin typeface="Times New Roman" panose="02020603050405020304" pitchFamily="18" charset="0"/>
                <a:cs typeface="Times New Roman" panose="02020603050405020304" pitchFamily="18" charset="0"/>
              </a:rPr>
              <a:t>tensorflow</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Datasets,codding</a:t>
            </a:r>
            <a:r>
              <a:rPr lang="en-US" sz="2400" dirty="0" smtClean="0">
                <a:solidFill>
                  <a:schemeClr val="tx1"/>
                </a:solidFill>
                <a:latin typeface="Times New Roman" panose="02020603050405020304" pitchFamily="18" charset="0"/>
                <a:cs typeface="Times New Roman" panose="02020603050405020304" pitchFamily="18" charset="0"/>
              </a:rPr>
              <a:t/>
            </a:r>
            <a:br>
              <a:rPr lang="en-US" sz="2400" dirty="0" smtClean="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
            </a:r>
            <a:br>
              <a:rPr lang="en-IN" sz="2400" dirty="0">
                <a:solidFill>
                  <a:schemeClr val="tx1"/>
                </a:solidFill>
                <a:latin typeface="Times New Roman" panose="02020603050405020304" pitchFamily="18" charset="0"/>
                <a:cs typeface="Times New Roman" panose="02020603050405020304" pitchFamily="18" charset="0"/>
              </a:rPr>
            </a:br>
            <a:r>
              <a:rPr lang="en-US" sz="2400" dirty="0" err="1">
                <a:solidFill>
                  <a:schemeClr val="tx1"/>
                </a:solidFill>
                <a:latin typeface="Times New Roman" panose="02020603050405020304" pitchFamily="18" charset="0"/>
                <a:cs typeface="Times New Roman" panose="02020603050405020304" pitchFamily="18" charset="0"/>
              </a:rPr>
              <a:t>Neha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Kardant</a:t>
            </a:r>
            <a:r>
              <a:rPr lang="en-US" sz="2400" dirty="0">
                <a:solidFill>
                  <a:schemeClr val="tx1"/>
                </a:solidFill>
                <a:latin typeface="Times New Roman" panose="02020603050405020304" pitchFamily="18" charset="0"/>
                <a:cs typeface="Times New Roman" panose="02020603050405020304" pitchFamily="18" charset="0"/>
              </a:rPr>
              <a:t>: Working on CNN, LSTM, CV, NLP, </a:t>
            </a:r>
            <a:r>
              <a:rPr lang="en-US" sz="2400" dirty="0" smtClean="0">
                <a:solidFill>
                  <a:schemeClr val="tx1"/>
                </a:solidFill>
                <a:latin typeface="Times New Roman" panose="02020603050405020304" pitchFamily="18" charset="0"/>
                <a:cs typeface="Times New Roman" panose="02020603050405020304" pitchFamily="18" charset="0"/>
              </a:rPr>
              <a:t>Datasets, some part of the code</a:t>
            </a:r>
            <a:r>
              <a:rPr lang="en-US" sz="2400" dirty="0" smtClean="0">
                <a:solidFill>
                  <a:schemeClr val="tx1"/>
                </a:solidFill>
                <a:latin typeface="Times New Roman" panose="02020603050405020304" pitchFamily="18" charset="0"/>
                <a:cs typeface="Times New Roman" panose="02020603050405020304" pitchFamily="18" charset="0"/>
              </a:rPr>
              <a:t/>
            </a:r>
            <a:br>
              <a:rPr lang="en-US" sz="2400" dirty="0" smtClean="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
            </a:r>
            <a:br>
              <a:rPr lang="en-IN" sz="2400" dirty="0">
                <a:solidFill>
                  <a:schemeClr val="tx1"/>
                </a:solidFill>
                <a:latin typeface="Times New Roman" panose="02020603050405020304" pitchFamily="18" charset="0"/>
                <a:cs typeface="Times New Roman" panose="02020603050405020304" pitchFamily="18" charset="0"/>
              </a:rPr>
            </a:br>
            <a:r>
              <a:rPr lang="en-US" sz="2400" dirty="0" err="1">
                <a:solidFill>
                  <a:schemeClr val="tx1"/>
                </a:solidFill>
                <a:latin typeface="Times New Roman" panose="02020603050405020304" pitchFamily="18" charset="0"/>
                <a:cs typeface="Times New Roman" panose="02020603050405020304" pitchFamily="18" charset="0"/>
              </a:rPr>
              <a:t>Nihal</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Fernandis</a:t>
            </a:r>
            <a:r>
              <a:rPr lang="en-US" sz="2400" dirty="0">
                <a:solidFill>
                  <a:schemeClr val="tx1"/>
                </a:solidFill>
                <a:latin typeface="Times New Roman" panose="02020603050405020304" pitchFamily="18" charset="0"/>
                <a:cs typeface="Times New Roman" panose="02020603050405020304" pitchFamily="18" charset="0"/>
              </a:rPr>
              <a:t>: Working on CNN, LSTM, CV, NLP, Datasets</a:t>
            </a:r>
            <a:r>
              <a:rPr lang="en-IN" sz="2400" dirty="0">
                <a:solidFill>
                  <a:schemeClr val="tx1"/>
                </a:solidFill>
                <a:latin typeface="Times New Roman" panose="02020603050405020304" pitchFamily="18" charset="0"/>
                <a:cs typeface="Times New Roman" panose="02020603050405020304" pitchFamily="18" charset="0"/>
              </a:rPr>
              <a:t/>
            </a:r>
            <a:br>
              <a:rPr lang="en-IN" sz="2400" dirty="0">
                <a:solidFill>
                  <a:schemeClr val="tx1"/>
                </a:solidFill>
                <a:latin typeface="Times New Roman" panose="02020603050405020304" pitchFamily="18" charset="0"/>
                <a:cs typeface="Times New Roman" panose="02020603050405020304" pitchFamily="18" charset="0"/>
              </a:rPr>
            </a:br>
            <a:r>
              <a:rPr lang="en-IN" sz="2400" dirty="0" smtClean="0">
                <a:solidFill>
                  <a:schemeClr val="tx1"/>
                </a:solidFill>
                <a:latin typeface="Times New Roman" panose="02020603050405020304" pitchFamily="18" charset="0"/>
                <a:cs typeface="Times New Roman" panose="02020603050405020304" pitchFamily="18" charset="0"/>
              </a:rPr>
              <a:t/>
            </a:r>
            <a:br>
              <a:rPr lang="en-IN" sz="2400" dirty="0" smtClean="0">
                <a:solidFill>
                  <a:schemeClr val="tx1"/>
                </a:solidFill>
                <a:latin typeface="Times New Roman" panose="02020603050405020304" pitchFamily="18" charset="0"/>
                <a:cs typeface="Times New Roman" panose="02020603050405020304" pitchFamily="18" charset="0"/>
              </a:rPr>
            </a:br>
            <a:r>
              <a:rPr lang="en-US" sz="2400" dirty="0" smtClean="0">
                <a:solidFill>
                  <a:schemeClr val="tx1"/>
                </a:solidFill>
                <a:latin typeface="Times New Roman" panose="02020603050405020304" pitchFamily="18" charset="0"/>
                <a:cs typeface="Times New Roman" panose="02020603050405020304" pitchFamily="18" charset="0"/>
              </a:rPr>
              <a:t>Note</a:t>
            </a:r>
            <a:r>
              <a:rPr lang="en-US" sz="2400" dirty="0">
                <a:solidFill>
                  <a:schemeClr val="tx1"/>
                </a:solidFill>
                <a:latin typeface="Times New Roman" panose="02020603050405020304" pitchFamily="18" charset="0"/>
                <a:cs typeface="Times New Roman" panose="02020603050405020304" pitchFamily="18" charset="0"/>
              </a:rPr>
              <a:t>: Study of libraries in the above given responsibilities is specifically related to our course project only.</a:t>
            </a:r>
            <a:r>
              <a:rPr lang="en-IN" sz="2400" dirty="0">
                <a:solidFill>
                  <a:schemeClr val="tx1"/>
                </a:solidFill>
                <a:latin typeface="Times New Roman" panose="02020603050405020304" pitchFamily="18" charset="0"/>
                <a:cs typeface="Times New Roman" panose="02020603050405020304" pitchFamily="18" charset="0"/>
              </a:rPr>
              <a:t/>
            </a:r>
            <a:br>
              <a:rPr lang="en-IN" sz="2400" dirty="0">
                <a:solidFill>
                  <a:schemeClr val="tx1"/>
                </a:solidFill>
                <a:latin typeface="Times New Roman" panose="02020603050405020304" pitchFamily="18" charset="0"/>
                <a:cs typeface="Times New Roman" panose="02020603050405020304" pitchFamily="18" charset="0"/>
              </a:rPr>
            </a:b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25458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4667" y="176898"/>
            <a:ext cx="9919514" cy="6161272"/>
          </a:xfrm>
        </p:spPr>
        <p:txBody>
          <a:bodyPr>
            <a:normAutofit/>
          </a:bodyPr>
          <a:lstStyle/>
          <a:p>
            <a:pPr fontAlgn="base">
              <a:buFont typeface="Wingdings" panose="05000000000000000000" pitchFamily="2" charset="2"/>
              <a:buChar char="§"/>
            </a:pPr>
            <a:r>
              <a:rPr lang="en-IN" sz="2400" b="1" dirty="0">
                <a:solidFill>
                  <a:schemeClr val="tx1"/>
                </a:solidFill>
                <a:latin typeface="Times New Roman" panose="02020603050405020304" pitchFamily="18" charset="0"/>
                <a:cs typeface="Times New Roman" panose="02020603050405020304" pitchFamily="18" charset="0"/>
              </a:rPr>
              <a:t>Building the Python based Project</a:t>
            </a:r>
            <a:endParaRPr lang="en-IN" sz="2400" dirty="0">
              <a:solidFill>
                <a:schemeClr val="tx1"/>
              </a:solidFill>
              <a:latin typeface="Times New Roman" panose="02020603050405020304" pitchFamily="18" charset="0"/>
              <a:cs typeface="Times New Roman" panose="02020603050405020304" pitchFamily="18" charset="0"/>
            </a:endParaRPr>
          </a:p>
          <a:p>
            <a:pPr marL="0" indent="0" fontAlgn="base">
              <a:buNone/>
            </a:pPr>
            <a:r>
              <a:rPr lang="en-IN" sz="2400" dirty="0" smtClean="0">
                <a:solidFill>
                  <a:schemeClr val="tx1"/>
                </a:solidFill>
                <a:latin typeface="Times New Roman" panose="02020603050405020304" pitchFamily="18" charset="0"/>
                <a:cs typeface="Times New Roman" panose="02020603050405020304" pitchFamily="18" charset="0"/>
              </a:rPr>
              <a:t>	We </a:t>
            </a:r>
            <a:r>
              <a:rPr lang="en-US" sz="2400" dirty="0">
                <a:solidFill>
                  <a:schemeClr val="tx1"/>
                </a:solidFill>
                <a:latin typeface="Times New Roman" panose="02020603050405020304" pitchFamily="18" charset="0"/>
                <a:cs typeface="Times New Roman" panose="02020603050405020304" pitchFamily="18" charset="0"/>
              </a:rPr>
              <a:t>start by initializing the </a:t>
            </a:r>
            <a:r>
              <a:rPr lang="en-US" sz="2400" dirty="0" err="1">
                <a:solidFill>
                  <a:schemeClr val="tx1"/>
                </a:solidFill>
                <a:latin typeface="Times New Roman" panose="02020603050405020304" pitchFamily="18" charset="0"/>
                <a:cs typeface="Times New Roman" panose="02020603050405020304" pitchFamily="18" charset="0"/>
              </a:rPr>
              <a:t>jupyter</a:t>
            </a:r>
            <a:r>
              <a:rPr lang="en-US" sz="2400" dirty="0">
                <a:solidFill>
                  <a:schemeClr val="tx1"/>
                </a:solidFill>
                <a:latin typeface="Times New Roman" panose="02020603050405020304" pitchFamily="18" charset="0"/>
                <a:cs typeface="Times New Roman" panose="02020603050405020304" pitchFamily="18" charset="0"/>
              </a:rPr>
              <a:t> notebook server by </a:t>
            </a:r>
            <a:r>
              <a:rPr lang="en-US" sz="2400" dirty="0" smtClean="0">
                <a:solidFill>
                  <a:schemeClr val="tx1"/>
                </a:solidFill>
                <a:latin typeface="Times New Roman" panose="02020603050405020304" pitchFamily="18" charset="0"/>
                <a:cs typeface="Times New Roman" panose="02020603050405020304" pitchFamily="18" charset="0"/>
              </a:rPr>
              <a:t>	typing 	</a:t>
            </a:r>
            <a:r>
              <a:rPr lang="en-US" sz="2400" dirty="0" err="1" smtClean="0">
                <a:solidFill>
                  <a:schemeClr val="tx1"/>
                </a:solidFill>
                <a:latin typeface="Times New Roman" panose="02020603050405020304" pitchFamily="18" charset="0"/>
                <a:cs typeface="Times New Roman" panose="02020603050405020304" pitchFamily="18" charset="0"/>
              </a:rPr>
              <a:t>jupyter</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lab </a:t>
            </a:r>
            <a:r>
              <a:rPr lang="en-US" sz="2400" dirty="0" smtClean="0">
                <a:solidFill>
                  <a:schemeClr val="tx1"/>
                </a:solidFill>
                <a:latin typeface="Times New Roman" panose="02020603050405020304" pitchFamily="18" charset="0"/>
                <a:cs typeface="Times New Roman" panose="02020603050405020304" pitchFamily="18" charset="0"/>
              </a:rPr>
              <a:t>	in </a:t>
            </a:r>
            <a:r>
              <a:rPr lang="en-US" sz="2400" dirty="0">
                <a:solidFill>
                  <a:schemeClr val="tx1"/>
                </a:solidFill>
                <a:latin typeface="Times New Roman" panose="02020603050405020304" pitchFamily="18" charset="0"/>
                <a:cs typeface="Times New Roman" panose="02020603050405020304" pitchFamily="18" charset="0"/>
              </a:rPr>
              <a:t>the console of </a:t>
            </a:r>
            <a:r>
              <a:rPr lang="en-US" sz="2400" dirty="0" smtClean="0">
                <a:solidFill>
                  <a:schemeClr val="tx1"/>
                </a:solidFill>
                <a:latin typeface="Times New Roman" panose="02020603050405020304" pitchFamily="18" charset="0"/>
                <a:cs typeface="Times New Roman" panose="02020603050405020304" pitchFamily="18" charset="0"/>
              </a:rPr>
              <a:t>our </a:t>
            </a:r>
            <a:r>
              <a:rPr lang="en-US" sz="2400" dirty="0">
                <a:solidFill>
                  <a:schemeClr val="tx1"/>
                </a:solidFill>
                <a:latin typeface="Times New Roman" panose="02020603050405020304" pitchFamily="18" charset="0"/>
                <a:cs typeface="Times New Roman" panose="02020603050405020304" pitchFamily="18" charset="0"/>
              </a:rPr>
              <a:t>project folder. It will open up </a:t>
            </a:r>
            <a:r>
              <a:rPr lang="en-US" sz="2400" dirty="0" smtClean="0">
                <a:solidFill>
                  <a:schemeClr val="tx1"/>
                </a:solidFill>
                <a:latin typeface="Times New Roman" panose="02020603050405020304" pitchFamily="18" charset="0"/>
                <a:cs typeface="Times New Roman" panose="02020603050405020304" pitchFamily="18" charset="0"/>
              </a:rPr>
              <a:t>	the </a:t>
            </a:r>
            <a:r>
              <a:rPr lang="en-US" sz="2400" dirty="0">
                <a:solidFill>
                  <a:schemeClr val="tx1"/>
                </a:solidFill>
                <a:latin typeface="Times New Roman" panose="02020603050405020304" pitchFamily="18" charset="0"/>
                <a:cs typeface="Times New Roman" panose="02020603050405020304" pitchFamily="18" charset="0"/>
              </a:rPr>
              <a:t>interactive Python </a:t>
            </a:r>
            <a:r>
              <a:rPr lang="en-US" sz="2400" dirty="0" smtClean="0">
                <a:solidFill>
                  <a:schemeClr val="tx1"/>
                </a:solidFill>
                <a:latin typeface="Times New Roman" panose="02020603050405020304" pitchFamily="18" charset="0"/>
                <a:cs typeface="Times New Roman" panose="02020603050405020304" pitchFamily="18" charset="0"/>
              </a:rPr>
              <a:t>	notebook </a:t>
            </a:r>
            <a:r>
              <a:rPr lang="en-US" sz="2400" dirty="0">
                <a:solidFill>
                  <a:schemeClr val="tx1"/>
                </a:solidFill>
                <a:latin typeface="Times New Roman" panose="02020603050405020304" pitchFamily="18" charset="0"/>
                <a:cs typeface="Times New Roman" panose="02020603050405020304" pitchFamily="18" charset="0"/>
              </a:rPr>
              <a:t>where </a:t>
            </a:r>
            <a:r>
              <a:rPr lang="en-US" sz="2400" dirty="0" smtClean="0">
                <a:solidFill>
                  <a:schemeClr val="tx1"/>
                </a:solidFill>
                <a:latin typeface="Times New Roman" panose="02020603050405020304" pitchFamily="18" charset="0"/>
                <a:cs typeface="Times New Roman" panose="02020603050405020304" pitchFamily="18" charset="0"/>
              </a:rPr>
              <a:t>we can </a:t>
            </a:r>
            <a:r>
              <a:rPr lang="en-US" sz="2400" dirty="0">
                <a:solidFill>
                  <a:schemeClr val="tx1"/>
                </a:solidFill>
                <a:latin typeface="Times New Roman" panose="02020603050405020304" pitchFamily="18" charset="0"/>
                <a:cs typeface="Times New Roman" panose="02020603050405020304" pitchFamily="18" charset="0"/>
              </a:rPr>
              <a:t>run your code. </a:t>
            </a:r>
            <a:r>
              <a:rPr lang="en-US" sz="2400" dirty="0" smtClean="0">
                <a:solidFill>
                  <a:schemeClr val="tx1"/>
                </a:solidFill>
                <a:latin typeface="Times New Roman" panose="02020603050405020304" pitchFamily="18" charset="0"/>
                <a:cs typeface="Times New Roman" panose="02020603050405020304" pitchFamily="18" charset="0"/>
              </a:rPr>
              <a:t>	Create </a:t>
            </a:r>
            <a:r>
              <a:rPr lang="en-US" sz="2400" dirty="0">
                <a:solidFill>
                  <a:schemeClr val="tx1"/>
                </a:solidFill>
                <a:latin typeface="Times New Roman" panose="02020603050405020304" pitchFamily="18" charset="0"/>
                <a:cs typeface="Times New Roman" panose="02020603050405020304" pitchFamily="18" charset="0"/>
              </a:rPr>
              <a:t>a Python3 notebook and </a:t>
            </a:r>
            <a:r>
              <a:rPr lang="en-US" sz="2400" dirty="0" smtClean="0">
                <a:solidFill>
                  <a:schemeClr val="tx1"/>
                </a:solidFill>
                <a:latin typeface="Times New Roman" panose="02020603050405020304" pitchFamily="18" charset="0"/>
                <a:cs typeface="Times New Roman" panose="02020603050405020304" pitchFamily="18" charset="0"/>
              </a:rPr>
              <a:t>	name 	it</a:t>
            </a:r>
            <a:r>
              <a:rPr lang="en-US" sz="2400" dirty="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training_caption_generator.ipynb</a:t>
            </a:r>
            <a:endParaRPr lang="en-IN" sz="2400" dirty="0">
              <a:solidFill>
                <a:schemeClr val="tx1"/>
              </a:solidFill>
              <a:latin typeface="Times New Roman" panose="02020603050405020304" pitchFamily="18" charset="0"/>
              <a:cs typeface="Times New Roman" panose="02020603050405020304" pitchFamily="18" charset="0"/>
            </a:endParaRPr>
          </a:p>
          <a:p>
            <a:pPr marL="0" indent="0" fontAlgn="base">
              <a:buNone/>
            </a:pPr>
            <a:r>
              <a:rPr lang="en-US" sz="2400" b="1" dirty="0">
                <a:solidFill>
                  <a:schemeClr val="tx1"/>
                </a:solidFill>
                <a:latin typeface="Times New Roman" panose="02020603050405020304" pitchFamily="18" charset="0"/>
                <a:cs typeface="Times New Roman" panose="02020603050405020304" pitchFamily="18" charset="0"/>
              </a:rPr>
              <a:t> </a:t>
            </a:r>
            <a:endParaRPr lang="en-IN" sz="2400" dirty="0">
              <a:solidFill>
                <a:schemeClr val="tx1"/>
              </a:solidFill>
              <a:latin typeface="Times New Roman" panose="02020603050405020304" pitchFamily="18" charset="0"/>
              <a:cs typeface="Times New Roman" panose="02020603050405020304" pitchFamily="18" charset="0"/>
            </a:endParaRPr>
          </a:p>
          <a:p>
            <a:pPr marL="0" lvl="0" indent="0" fontAlgn="base">
              <a:buNone/>
            </a:pPr>
            <a:r>
              <a:rPr lang="en-IN" sz="2400" b="1" dirty="0" smtClean="0">
                <a:solidFill>
                  <a:schemeClr val="tx1"/>
                </a:solidFill>
                <a:latin typeface="Times New Roman" panose="02020603050405020304" pitchFamily="18" charset="0"/>
                <a:cs typeface="Times New Roman" panose="02020603050405020304" pitchFamily="18" charset="0"/>
              </a:rPr>
              <a:t>1. First</a:t>
            </a:r>
            <a:r>
              <a:rPr lang="en-IN" sz="2400" b="1" dirty="0">
                <a:solidFill>
                  <a:schemeClr val="tx1"/>
                </a:solidFill>
                <a:latin typeface="Times New Roman" panose="02020603050405020304" pitchFamily="18" charset="0"/>
                <a:cs typeface="Times New Roman" panose="02020603050405020304" pitchFamily="18" charset="0"/>
              </a:rPr>
              <a:t>, we import all the necessary </a:t>
            </a:r>
            <a:r>
              <a:rPr lang="en-IN" sz="2400" b="1" dirty="0" smtClean="0">
                <a:solidFill>
                  <a:schemeClr val="tx1"/>
                </a:solidFill>
                <a:latin typeface="Times New Roman" panose="02020603050405020304" pitchFamily="18" charset="0"/>
                <a:cs typeface="Times New Roman" panose="02020603050405020304" pitchFamily="18" charset="0"/>
              </a:rPr>
              <a:t>packages</a:t>
            </a:r>
          </a:p>
          <a:p>
            <a:pPr marL="514350" lvl="0" indent="-514350" fontAlgn="base">
              <a:buFont typeface="+mj-lt"/>
              <a:buAutoNum type="arabicPeriod"/>
            </a:pPr>
            <a:endParaRPr lang="en-IN" sz="2400" b="1" dirty="0">
              <a:solidFill>
                <a:schemeClr val="tx1"/>
              </a:solidFill>
              <a:latin typeface="Times New Roman" panose="02020603050405020304" pitchFamily="18" charset="0"/>
              <a:cs typeface="Times New Roman" panose="02020603050405020304" pitchFamily="18" charset="0"/>
            </a:endParaRPr>
          </a:p>
          <a:p>
            <a:pPr marL="0" lvl="0" indent="0" fontAlgn="base">
              <a:buNone/>
            </a:pPr>
            <a:r>
              <a:rPr lang="en-IN" sz="2400" b="1" dirty="0" smtClean="0">
                <a:solidFill>
                  <a:schemeClr val="tx1"/>
                </a:solidFill>
                <a:latin typeface="Times New Roman" panose="02020603050405020304" pitchFamily="18" charset="0"/>
                <a:cs typeface="Times New Roman" panose="02020603050405020304" pitchFamily="18" charset="0"/>
              </a:rPr>
              <a:t>2. Getting </a:t>
            </a:r>
            <a:r>
              <a:rPr lang="en-IN" sz="2400" b="1" dirty="0">
                <a:solidFill>
                  <a:schemeClr val="tx1"/>
                </a:solidFill>
                <a:latin typeface="Times New Roman" panose="02020603050405020304" pitchFamily="18" charset="0"/>
                <a:cs typeface="Times New Roman" panose="02020603050405020304" pitchFamily="18" charset="0"/>
              </a:rPr>
              <a:t>and performing data </a:t>
            </a:r>
            <a:r>
              <a:rPr lang="en-IN" sz="2400" b="1" dirty="0" smtClean="0">
                <a:solidFill>
                  <a:schemeClr val="tx1"/>
                </a:solidFill>
                <a:latin typeface="Times New Roman" panose="02020603050405020304" pitchFamily="18" charset="0"/>
                <a:cs typeface="Times New Roman" panose="02020603050405020304" pitchFamily="18" charset="0"/>
              </a:rPr>
              <a:t>cleaning</a:t>
            </a:r>
            <a:r>
              <a:rPr lang="en-IN" sz="2400" dirty="0" smtClean="0">
                <a:solidFill>
                  <a:schemeClr val="tx1"/>
                </a:solidFill>
                <a:latin typeface="Times New Roman" panose="02020603050405020304" pitchFamily="18" charset="0"/>
                <a:cs typeface="Times New Roman" panose="02020603050405020304" pitchFamily="18" charset="0"/>
              </a:rPr>
              <a:t>:-</a:t>
            </a:r>
          </a:p>
          <a:p>
            <a:pPr marL="0" lvl="0" indent="0" fontAlgn="base">
              <a:buNone/>
            </a:pPr>
            <a:r>
              <a:rPr lang="en-IN" sz="2400" dirty="0" smtClean="0">
                <a:solidFill>
                  <a:schemeClr val="tx1"/>
                </a:solidFill>
                <a:latin typeface="Times New Roman" panose="02020603050405020304" pitchFamily="18" charset="0"/>
                <a:cs typeface="Times New Roman" panose="02020603050405020304" pitchFamily="18" charset="0"/>
              </a:rPr>
              <a:t>	The </a:t>
            </a:r>
            <a:r>
              <a:rPr lang="en-IN" sz="2400" dirty="0">
                <a:solidFill>
                  <a:schemeClr val="tx1"/>
                </a:solidFill>
                <a:latin typeface="Times New Roman" panose="02020603050405020304" pitchFamily="18" charset="0"/>
                <a:cs typeface="Times New Roman" panose="02020603050405020304" pitchFamily="18" charset="0"/>
              </a:rPr>
              <a:t>main text file which contains all image captions </a:t>
            </a:r>
            <a:r>
              <a:rPr lang="en-IN" sz="2400" dirty="0" smtClean="0">
                <a:solidFill>
                  <a:schemeClr val="tx1"/>
                </a:solidFill>
                <a:latin typeface="Times New Roman" panose="02020603050405020304" pitchFamily="18" charset="0"/>
                <a:cs typeface="Times New Roman" panose="02020603050405020304" pitchFamily="18" charset="0"/>
              </a:rPr>
              <a:t>is</a:t>
            </a:r>
            <a:r>
              <a:rPr lang="en-IN" sz="2400" dirty="0">
                <a:solidFill>
                  <a:schemeClr val="tx1"/>
                </a:solidFill>
                <a:latin typeface="Times New Roman" panose="02020603050405020304" pitchFamily="18" charset="0"/>
                <a:cs typeface="Times New Roman" panose="02020603050405020304" pitchFamily="18" charset="0"/>
              </a:rPr>
              <a:t> </a:t>
            </a:r>
            <a:r>
              <a:rPr lang="en-IN" sz="2400" b="1" dirty="0">
                <a:solidFill>
                  <a:schemeClr val="tx1"/>
                </a:solidFill>
                <a:latin typeface="Times New Roman" panose="02020603050405020304" pitchFamily="18" charset="0"/>
                <a:cs typeface="Times New Roman" panose="02020603050405020304" pitchFamily="18" charset="0"/>
              </a:rPr>
              <a:t>Flickr8k.token</a:t>
            </a:r>
            <a:r>
              <a:rPr lang="en-IN" sz="2400" dirty="0">
                <a:solidFill>
                  <a:schemeClr val="tx1"/>
                </a:solidFill>
                <a:latin typeface="Times New Roman" panose="02020603050405020304" pitchFamily="18" charset="0"/>
                <a:cs typeface="Times New Roman" panose="02020603050405020304" pitchFamily="18" charset="0"/>
              </a:rPr>
              <a:t> in </a:t>
            </a:r>
            <a:r>
              <a:rPr lang="en-IN" sz="2400" dirty="0" smtClean="0">
                <a:solidFill>
                  <a:schemeClr val="tx1"/>
                </a:solidFill>
                <a:latin typeface="Times New Roman" panose="02020603050405020304" pitchFamily="18" charset="0"/>
                <a:cs typeface="Times New Roman" panose="02020603050405020304" pitchFamily="18" charset="0"/>
              </a:rPr>
              <a:t>	our</a:t>
            </a:r>
            <a:r>
              <a:rPr lang="en-IN" sz="2400" dirty="0">
                <a:solidFill>
                  <a:schemeClr val="tx1"/>
                </a:solidFill>
                <a:latin typeface="Times New Roman" panose="02020603050405020304" pitchFamily="18" charset="0"/>
                <a:cs typeface="Times New Roman" panose="02020603050405020304" pitchFamily="18" charset="0"/>
              </a:rPr>
              <a:t> </a:t>
            </a:r>
            <a:r>
              <a:rPr lang="en-IN" sz="2400" b="1" dirty="0">
                <a:solidFill>
                  <a:schemeClr val="tx1"/>
                </a:solidFill>
                <a:latin typeface="Times New Roman" panose="02020603050405020304" pitchFamily="18" charset="0"/>
                <a:cs typeface="Times New Roman" panose="02020603050405020304" pitchFamily="18" charset="0"/>
              </a:rPr>
              <a:t>Flickr_8k_text</a:t>
            </a:r>
            <a:r>
              <a:rPr lang="en-IN" sz="2400" dirty="0">
                <a:solidFill>
                  <a:schemeClr val="tx1"/>
                </a:solidFill>
                <a:latin typeface="Times New Roman" panose="02020603050405020304" pitchFamily="18" charset="0"/>
                <a:cs typeface="Times New Roman" panose="02020603050405020304" pitchFamily="18" charset="0"/>
              </a:rPr>
              <a:t> folder.</a:t>
            </a:r>
          </a:p>
          <a:p>
            <a:pPr lvl="0" fontAlgn="base">
              <a:buFont typeface="Wingdings" panose="05000000000000000000" pitchFamily="2" charset="2"/>
              <a:buChar char="§"/>
            </a:pPr>
            <a:endParaRPr lang="en-IN"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98726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ctrTitle"/>
          </p:nvPr>
        </p:nvSpPr>
        <p:spPr>
          <a:xfrm>
            <a:off x="456211" y="112733"/>
            <a:ext cx="11180468" cy="6926894"/>
          </a:xfrm>
        </p:spPr>
        <p:txBody>
          <a:bodyPr/>
          <a:lstStyle/>
          <a:p>
            <a:pPr lvl="0" algn="l" fontAlgn="base"/>
            <a:r>
              <a:rPr lang="en-IN" sz="2400" b="1" dirty="0" smtClean="0">
                <a:solidFill>
                  <a:schemeClr val="tx1"/>
                </a:solidFill>
                <a:latin typeface="Times New Roman" panose="02020603050405020304" pitchFamily="18" charset="0"/>
                <a:cs typeface="Times New Roman" panose="02020603050405020304" pitchFamily="18" charset="0"/>
              </a:rPr>
              <a:t>3. Extracting </a:t>
            </a:r>
            <a:r>
              <a:rPr lang="en-IN" sz="2400" b="1" dirty="0">
                <a:solidFill>
                  <a:schemeClr val="tx1"/>
                </a:solidFill>
                <a:latin typeface="Times New Roman" panose="02020603050405020304" pitchFamily="18" charset="0"/>
                <a:cs typeface="Times New Roman" panose="02020603050405020304" pitchFamily="18" charset="0"/>
              </a:rPr>
              <a:t>the feature vector from all images </a:t>
            </a:r>
            <a:r>
              <a:rPr lang="en-IN" sz="2400" dirty="0">
                <a:solidFill>
                  <a:schemeClr val="tx1"/>
                </a:solidFill>
                <a:latin typeface="Times New Roman" panose="02020603050405020304" pitchFamily="18" charset="0"/>
                <a:cs typeface="Times New Roman" panose="02020603050405020304" pitchFamily="18" charset="0"/>
              </a:rPr>
              <a:t/>
            </a:r>
            <a:br>
              <a:rPr lang="en-IN" sz="24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 </a:t>
            </a:r>
            <a:br>
              <a:rPr lang="en-IN" sz="24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This technique is also called transfer learning, we don’t have to do everything on our own, we use the pre-trained model that have been already trained on large datasets and extract the features from these models and use them for our tasks. We are using the </a:t>
            </a:r>
            <a:r>
              <a:rPr lang="en-IN" sz="2400" dirty="0" err="1">
                <a:solidFill>
                  <a:schemeClr val="tx1"/>
                </a:solidFill>
                <a:latin typeface="Times New Roman" panose="02020603050405020304" pitchFamily="18" charset="0"/>
                <a:cs typeface="Times New Roman" panose="02020603050405020304" pitchFamily="18" charset="0"/>
              </a:rPr>
              <a:t>Xception</a:t>
            </a:r>
            <a:r>
              <a:rPr lang="en-IN" sz="2400" dirty="0">
                <a:solidFill>
                  <a:schemeClr val="tx1"/>
                </a:solidFill>
                <a:latin typeface="Times New Roman" panose="02020603050405020304" pitchFamily="18" charset="0"/>
                <a:cs typeface="Times New Roman" panose="02020603050405020304" pitchFamily="18" charset="0"/>
              </a:rPr>
              <a:t> model which has been trained on </a:t>
            </a:r>
            <a:r>
              <a:rPr lang="en-IN" sz="2400" dirty="0" err="1">
                <a:solidFill>
                  <a:schemeClr val="tx1"/>
                </a:solidFill>
                <a:latin typeface="Times New Roman" panose="02020603050405020304" pitchFamily="18" charset="0"/>
                <a:cs typeface="Times New Roman" panose="02020603050405020304" pitchFamily="18" charset="0"/>
              </a:rPr>
              <a:t>imagenet</a:t>
            </a:r>
            <a:r>
              <a:rPr lang="en-IN" sz="2400" dirty="0">
                <a:solidFill>
                  <a:schemeClr val="tx1"/>
                </a:solidFill>
                <a:latin typeface="Times New Roman" panose="02020603050405020304" pitchFamily="18" charset="0"/>
                <a:cs typeface="Times New Roman" panose="02020603050405020304" pitchFamily="18" charset="0"/>
              </a:rPr>
              <a:t> dataset that had 1000 different classes to classify. We can directly import this model from the </a:t>
            </a:r>
            <a:r>
              <a:rPr lang="en-IN" sz="2400" dirty="0" err="1">
                <a:solidFill>
                  <a:schemeClr val="tx1"/>
                </a:solidFill>
                <a:latin typeface="Times New Roman" panose="02020603050405020304" pitchFamily="18" charset="0"/>
                <a:cs typeface="Times New Roman" panose="02020603050405020304" pitchFamily="18" charset="0"/>
              </a:rPr>
              <a:t>keras.applications</a:t>
            </a:r>
            <a:r>
              <a:rPr lang="en-IN" sz="2400" dirty="0">
                <a:solidFill>
                  <a:schemeClr val="tx1"/>
                </a:solidFill>
                <a:latin typeface="Times New Roman" panose="02020603050405020304" pitchFamily="18" charset="0"/>
                <a:cs typeface="Times New Roman" panose="02020603050405020304" pitchFamily="18" charset="0"/>
              </a:rPr>
              <a:t> . Make sure you are connected to the internet as the weights get automatically downloaded. Since the </a:t>
            </a:r>
            <a:r>
              <a:rPr lang="en-IN" sz="2400" dirty="0" err="1">
                <a:solidFill>
                  <a:schemeClr val="tx1"/>
                </a:solidFill>
                <a:latin typeface="Times New Roman" panose="02020603050405020304" pitchFamily="18" charset="0"/>
                <a:cs typeface="Times New Roman" panose="02020603050405020304" pitchFamily="18" charset="0"/>
              </a:rPr>
              <a:t>Xception</a:t>
            </a:r>
            <a:r>
              <a:rPr lang="en-IN" sz="2400" dirty="0">
                <a:solidFill>
                  <a:schemeClr val="tx1"/>
                </a:solidFill>
                <a:latin typeface="Times New Roman" panose="02020603050405020304" pitchFamily="18" charset="0"/>
                <a:cs typeface="Times New Roman" panose="02020603050405020304" pitchFamily="18" charset="0"/>
              </a:rPr>
              <a:t> model was originally built for </a:t>
            </a:r>
            <a:r>
              <a:rPr lang="en-IN" sz="2400" dirty="0" err="1">
                <a:solidFill>
                  <a:schemeClr val="tx1"/>
                </a:solidFill>
                <a:latin typeface="Times New Roman" panose="02020603050405020304" pitchFamily="18" charset="0"/>
                <a:cs typeface="Times New Roman" panose="02020603050405020304" pitchFamily="18" charset="0"/>
              </a:rPr>
              <a:t>imagenet</a:t>
            </a:r>
            <a:r>
              <a:rPr lang="en-IN" sz="2400" dirty="0">
                <a:solidFill>
                  <a:schemeClr val="tx1"/>
                </a:solidFill>
                <a:latin typeface="Times New Roman" panose="02020603050405020304" pitchFamily="18" charset="0"/>
                <a:cs typeface="Times New Roman" panose="02020603050405020304" pitchFamily="18" charset="0"/>
              </a:rPr>
              <a:t>, we will do little changes for integrating with our model. One thing to notice is that the </a:t>
            </a:r>
            <a:r>
              <a:rPr lang="en-IN" sz="2400" dirty="0" err="1">
                <a:solidFill>
                  <a:schemeClr val="tx1"/>
                </a:solidFill>
                <a:latin typeface="Times New Roman" panose="02020603050405020304" pitchFamily="18" charset="0"/>
                <a:cs typeface="Times New Roman" panose="02020603050405020304" pitchFamily="18" charset="0"/>
              </a:rPr>
              <a:t>Xception</a:t>
            </a:r>
            <a:r>
              <a:rPr lang="en-IN" sz="2400" dirty="0">
                <a:solidFill>
                  <a:schemeClr val="tx1"/>
                </a:solidFill>
                <a:latin typeface="Times New Roman" panose="02020603050405020304" pitchFamily="18" charset="0"/>
                <a:cs typeface="Times New Roman" panose="02020603050405020304" pitchFamily="18" charset="0"/>
              </a:rPr>
              <a:t> model takes 299*299*3 image size as input. We will remove the last classification layer and get the 2048 feature vector</a:t>
            </a:r>
            <a:r>
              <a:rPr lang="en-IN" sz="2400" dirty="0" smtClean="0">
                <a:solidFill>
                  <a:schemeClr val="tx1"/>
                </a:solidFill>
                <a:latin typeface="Times New Roman" panose="02020603050405020304" pitchFamily="18" charset="0"/>
                <a:cs typeface="Times New Roman" panose="02020603050405020304" pitchFamily="18" charset="0"/>
              </a:rPr>
              <a:t>.</a:t>
            </a:r>
            <a:br>
              <a:rPr lang="en-IN" sz="2400" dirty="0" smtClean="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
            </a:r>
            <a:br>
              <a:rPr lang="en-IN" sz="2400" dirty="0">
                <a:solidFill>
                  <a:schemeClr val="tx1"/>
                </a:solidFill>
                <a:latin typeface="Times New Roman" panose="02020603050405020304" pitchFamily="18" charset="0"/>
                <a:cs typeface="Times New Roman" panose="02020603050405020304" pitchFamily="18" charset="0"/>
              </a:rPr>
            </a:br>
            <a:r>
              <a:rPr lang="en-IN" sz="2400" b="1" dirty="0" smtClean="0">
                <a:solidFill>
                  <a:schemeClr val="tx1"/>
                </a:solidFill>
                <a:latin typeface="Times New Roman" panose="02020603050405020304" pitchFamily="18" charset="0"/>
                <a:cs typeface="Times New Roman" panose="02020603050405020304" pitchFamily="18" charset="0"/>
              </a:rPr>
              <a:t>4. Loading </a:t>
            </a:r>
            <a:r>
              <a:rPr lang="en-IN" sz="2400" b="1" dirty="0">
                <a:solidFill>
                  <a:schemeClr val="tx1"/>
                </a:solidFill>
                <a:latin typeface="Times New Roman" panose="02020603050405020304" pitchFamily="18" charset="0"/>
                <a:cs typeface="Times New Roman" panose="02020603050405020304" pitchFamily="18" charset="0"/>
              </a:rPr>
              <a:t>dataset for Training the model</a:t>
            </a:r>
            <a:r>
              <a:rPr lang="en-IN" sz="2400" dirty="0">
                <a:solidFill>
                  <a:schemeClr val="tx1"/>
                </a:solidFill>
                <a:latin typeface="Times New Roman" panose="02020603050405020304" pitchFamily="18" charset="0"/>
                <a:cs typeface="Times New Roman" panose="02020603050405020304" pitchFamily="18" charset="0"/>
              </a:rPr>
              <a:t/>
            </a:r>
            <a:br>
              <a:rPr lang="en-IN" sz="24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 </a:t>
            </a:r>
            <a:br>
              <a:rPr lang="en-IN" sz="24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In our </a:t>
            </a:r>
            <a:r>
              <a:rPr lang="en-IN" sz="2400" b="1" dirty="0">
                <a:solidFill>
                  <a:schemeClr val="tx1"/>
                </a:solidFill>
                <a:latin typeface="Times New Roman" panose="02020603050405020304" pitchFamily="18" charset="0"/>
                <a:cs typeface="Times New Roman" panose="02020603050405020304" pitchFamily="18" charset="0"/>
              </a:rPr>
              <a:t>Flickr_8k_test</a:t>
            </a:r>
            <a:r>
              <a:rPr lang="en-IN" sz="2400" dirty="0">
                <a:solidFill>
                  <a:schemeClr val="tx1"/>
                </a:solidFill>
                <a:latin typeface="Times New Roman" panose="02020603050405020304" pitchFamily="18" charset="0"/>
                <a:cs typeface="Times New Roman" panose="02020603050405020304" pitchFamily="18" charset="0"/>
              </a:rPr>
              <a:t> folder, we have </a:t>
            </a:r>
            <a:r>
              <a:rPr lang="en-IN" sz="2400" b="1" dirty="0">
                <a:solidFill>
                  <a:schemeClr val="tx1"/>
                </a:solidFill>
                <a:latin typeface="Times New Roman" panose="02020603050405020304" pitchFamily="18" charset="0"/>
                <a:cs typeface="Times New Roman" panose="02020603050405020304" pitchFamily="18" charset="0"/>
              </a:rPr>
              <a:t>Flickr_8k.trainImages.txt</a:t>
            </a:r>
            <a:r>
              <a:rPr lang="en-IN" sz="2400" dirty="0">
                <a:solidFill>
                  <a:schemeClr val="tx1"/>
                </a:solidFill>
                <a:latin typeface="Times New Roman" panose="02020603050405020304" pitchFamily="18" charset="0"/>
                <a:cs typeface="Times New Roman" panose="02020603050405020304" pitchFamily="18" charset="0"/>
              </a:rPr>
              <a:t> file that contains a list of 6000 image names that we will use for training.</a:t>
            </a:r>
            <a:br>
              <a:rPr lang="en-IN" sz="24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
            </a:r>
            <a:br>
              <a:rPr lang="en-IN" sz="2400" dirty="0">
                <a:solidFill>
                  <a:schemeClr val="tx1"/>
                </a:solidFill>
                <a:latin typeface="Times New Roman" panose="02020603050405020304" pitchFamily="18" charset="0"/>
                <a:cs typeface="Times New Roman" panose="02020603050405020304" pitchFamily="18" charset="0"/>
              </a:rPr>
            </a:b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33324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10809034" cy="6248400"/>
          </a:xfrm>
        </p:spPr>
        <p:txBody>
          <a:bodyPr>
            <a:noAutofit/>
          </a:bodyPr>
          <a:lstStyle/>
          <a:p>
            <a:pPr lvl="0" fontAlgn="base"/>
            <a:r>
              <a:rPr lang="en-IN" sz="2400" b="1" dirty="0" smtClean="0">
                <a:solidFill>
                  <a:schemeClr val="tx1"/>
                </a:solidFill>
                <a:latin typeface="Times New Roman" panose="02020603050405020304" pitchFamily="18" charset="0"/>
                <a:cs typeface="Times New Roman" panose="02020603050405020304" pitchFamily="18" charset="0"/>
              </a:rPr>
              <a:t>5. Tokenizing </a:t>
            </a:r>
            <a:r>
              <a:rPr lang="en-IN" sz="2400" b="1" dirty="0">
                <a:solidFill>
                  <a:schemeClr val="tx1"/>
                </a:solidFill>
                <a:latin typeface="Times New Roman" panose="02020603050405020304" pitchFamily="18" charset="0"/>
                <a:cs typeface="Times New Roman" panose="02020603050405020304" pitchFamily="18" charset="0"/>
              </a:rPr>
              <a:t>the vocabulary </a:t>
            </a:r>
            <a:r>
              <a:rPr lang="en-IN" sz="2400" dirty="0">
                <a:solidFill>
                  <a:schemeClr val="tx1"/>
                </a:solidFill>
                <a:latin typeface="Times New Roman" panose="02020603050405020304" pitchFamily="18" charset="0"/>
                <a:cs typeface="Times New Roman" panose="02020603050405020304" pitchFamily="18" charset="0"/>
              </a:rPr>
              <a:t/>
            </a:r>
            <a:br>
              <a:rPr lang="en-IN" sz="24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 </a:t>
            </a:r>
            <a:br>
              <a:rPr lang="en-IN" sz="24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Computers don’t understand English words, for computers, we will have to represent them with numbers. So, we will map each word of the vocabulary with a unique index value. </a:t>
            </a:r>
            <a:r>
              <a:rPr lang="en-IN" sz="2400" dirty="0" err="1">
                <a:solidFill>
                  <a:schemeClr val="tx1"/>
                </a:solidFill>
                <a:latin typeface="Times New Roman" panose="02020603050405020304" pitchFamily="18" charset="0"/>
                <a:cs typeface="Times New Roman" panose="02020603050405020304" pitchFamily="18" charset="0"/>
              </a:rPr>
              <a:t>Keras</a:t>
            </a:r>
            <a:r>
              <a:rPr lang="en-IN" sz="2400" dirty="0">
                <a:solidFill>
                  <a:schemeClr val="tx1"/>
                </a:solidFill>
                <a:latin typeface="Times New Roman" panose="02020603050405020304" pitchFamily="18" charset="0"/>
                <a:cs typeface="Times New Roman" panose="02020603050405020304" pitchFamily="18" charset="0"/>
              </a:rPr>
              <a:t> library provides us with the </a:t>
            </a:r>
            <a:r>
              <a:rPr lang="en-IN" sz="2400" dirty="0" err="1">
                <a:solidFill>
                  <a:schemeClr val="tx1"/>
                </a:solidFill>
                <a:latin typeface="Times New Roman" panose="02020603050405020304" pitchFamily="18" charset="0"/>
                <a:cs typeface="Times New Roman" panose="02020603050405020304" pitchFamily="18" charset="0"/>
              </a:rPr>
              <a:t>tokenizer</a:t>
            </a:r>
            <a:r>
              <a:rPr lang="en-IN" sz="2400" dirty="0">
                <a:solidFill>
                  <a:schemeClr val="tx1"/>
                </a:solidFill>
                <a:latin typeface="Times New Roman" panose="02020603050405020304" pitchFamily="18" charset="0"/>
                <a:cs typeface="Times New Roman" panose="02020603050405020304" pitchFamily="18" charset="0"/>
              </a:rPr>
              <a:t> function that we will use to create tokens from our vocabulary and save them to a </a:t>
            </a:r>
            <a:r>
              <a:rPr lang="en-IN" sz="2400" b="1" dirty="0">
                <a:solidFill>
                  <a:schemeClr val="tx1"/>
                </a:solidFill>
                <a:latin typeface="Times New Roman" panose="02020603050405020304" pitchFamily="18" charset="0"/>
                <a:cs typeface="Times New Roman" panose="02020603050405020304" pitchFamily="18" charset="0"/>
              </a:rPr>
              <a:t>“</a:t>
            </a:r>
            <a:r>
              <a:rPr lang="en-IN" sz="2400" b="1" dirty="0" err="1">
                <a:solidFill>
                  <a:schemeClr val="tx1"/>
                </a:solidFill>
                <a:latin typeface="Times New Roman" panose="02020603050405020304" pitchFamily="18" charset="0"/>
                <a:cs typeface="Times New Roman" panose="02020603050405020304" pitchFamily="18" charset="0"/>
              </a:rPr>
              <a:t>tokenizer.p</a:t>
            </a:r>
            <a:r>
              <a:rPr lang="en-IN" sz="2400" b="1" dirty="0">
                <a:solidFill>
                  <a:schemeClr val="tx1"/>
                </a:solidFill>
                <a:latin typeface="Times New Roman" panose="02020603050405020304" pitchFamily="18" charset="0"/>
                <a:cs typeface="Times New Roman" panose="02020603050405020304" pitchFamily="18" charset="0"/>
              </a:rPr>
              <a:t>”</a:t>
            </a:r>
            <a:r>
              <a:rPr lang="en-IN" sz="2400" dirty="0">
                <a:solidFill>
                  <a:schemeClr val="tx1"/>
                </a:solidFill>
                <a:latin typeface="Times New Roman" panose="02020603050405020304" pitchFamily="18" charset="0"/>
                <a:cs typeface="Times New Roman" panose="02020603050405020304" pitchFamily="18" charset="0"/>
              </a:rPr>
              <a:t> pickle file</a:t>
            </a:r>
            <a:r>
              <a:rPr lang="en-IN" sz="2400" dirty="0" smtClean="0">
                <a:solidFill>
                  <a:schemeClr val="tx1"/>
                </a:solidFill>
                <a:latin typeface="Times New Roman" panose="02020603050405020304" pitchFamily="18" charset="0"/>
                <a:cs typeface="Times New Roman" panose="02020603050405020304" pitchFamily="18" charset="0"/>
              </a:rPr>
              <a:t>.</a:t>
            </a:r>
            <a:br>
              <a:rPr lang="en-IN" sz="2400" dirty="0" smtClean="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
            </a:r>
            <a:br>
              <a:rPr lang="en-IN" sz="2400" dirty="0">
                <a:solidFill>
                  <a:schemeClr val="tx1"/>
                </a:solidFill>
                <a:latin typeface="Times New Roman" panose="02020603050405020304" pitchFamily="18" charset="0"/>
                <a:cs typeface="Times New Roman" panose="02020603050405020304" pitchFamily="18" charset="0"/>
              </a:rPr>
            </a:br>
            <a:r>
              <a:rPr lang="en-IN" sz="2400" b="1" dirty="0" smtClean="0">
                <a:solidFill>
                  <a:schemeClr val="tx1"/>
                </a:solidFill>
                <a:latin typeface="Times New Roman" panose="02020603050405020304" pitchFamily="18" charset="0"/>
                <a:cs typeface="Times New Roman" panose="02020603050405020304" pitchFamily="18" charset="0"/>
              </a:rPr>
              <a:t>6. Create </a:t>
            </a:r>
            <a:r>
              <a:rPr lang="en-IN" sz="2400" b="1" dirty="0">
                <a:solidFill>
                  <a:schemeClr val="tx1"/>
                </a:solidFill>
                <a:latin typeface="Times New Roman" panose="02020603050405020304" pitchFamily="18" charset="0"/>
                <a:cs typeface="Times New Roman" panose="02020603050405020304" pitchFamily="18" charset="0"/>
              </a:rPr>
              <a:t>Data generator</a:t>
            </a:r>
            <a:r>
              <a:rPr lang="en-IN" sz="2400" dirty="0">
                <a:solidFill>
                  <a:schemeClr val="tx1"/>
                </a:solidFill>
                <a:latin typeface="Times New Roman" panose="02020603050405020304" pitchFamily="18" charset="0"/>
                <a:cs typeface="Times New Roman" panose="02020603050405020304" pitchFamily="18" charset="0"/>
              </a:rPr>
              <a:t/>
            </a:r>
            <a:br>
              <a:rPr lang="en-IN" sz="24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 </a:t>
            </a:r>
            <a:br>
              <a:rPr lang="en-IN" sz="24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Let us first see how the input and output of our model will look like. To make this task into a supervised learning task, we have to provide input and output to the model for training. We have to train our model on 6000 images and each image will contain 2048 length feature vector and caption is also represented as numbers. This amount of data for 6000 images is not possible to hold into memory so we will be using a generator method that will yield batches.</a:t>
            </a:r>
            <a:br>
              <a:rPr lang="en-IN" sz="24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
            </a:r>
            <a:br>
              <a:rPr lang="en-IN" sz="2400" dirty="0">
                <a:solidFill>
                  <a:schemeClr val="tx1"/>
                </a:solidFill>
                <a:latin typeface="Times New Roman" panose="02020603050405020304" pitchFamily="18" charset="0"/>
                <a:cs typeface="Times New Roman" panose="02020603050405020304" pitchFamily="18" charset="0"/>
              </a:rPr>
            </a:b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57038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10420726" cy="5503101"/>
          </a:xfrm>
        </p:spPr>
        <p:txBody>
          <a:bodyPr>
            <a:noAutofit/>
          </a:bodyPr>
          <a:lstStyle/>
          <a:p>
            <a:pPr lvl="0" fontAlgn="base"/>
            <a:r>
              <a:rPr lang="en-IN" sz="2400" b="1" dirty="0" smtClean="0">
                <a:solidFill>
                  <a:schemeClr val="tx1"/>
                </a:solidFill>
                <a:latin typeface="Times New Roman" panose="02020603050405020304" pitchFamily="18" charset="0"/>
                <a:cs typeface="Times New Roman" panose="02020603050405020304" pitchFamily="18" charset="0"/>
              </a:rPr>
              <a:t>7. Defining </a:t>
            </a:r>
            <a:r>
              <a:rPr lang="en-IN" sz="2400" b="1" dirty="0">
                <a:solidFill>
                  <a:schemeClr val="tx1"/>
                </a:solidFill>
                <a:latin typeface="Times New Roman" panose="02020603050405020304" pitchFamily="18" charset="0"/>
                <a:cs typeface="Times New Roman" panose="02020603050405020304" pitchFamily="18" charset="0"/>
              </a:rPr>
              <a:t>the CNN-RNN model</a:t>
            </a:r>
            <a:r>
              <a:rPr lang="en-IN" sz="2400" dirty="0">
                <a:solidFill>
                  <a:schemeClr val="tx1"/>
                </a:solidFill>
                <a:latin typeface="Times New Roman" panose="02020603050405020304" pitchFamily="18" charset="0"/>
                <a:cs typeface="Times New Roman" panose="02020603050405020304" pitchFamily="18" charset="0"/>
              </a:rPr>
              <a:t/>
            </a:r>
            <a:br>
              <a:rPr lang="en-IN" sz="24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 </a:t>
            </a:r>
            <a:br>
              <a:rPr lang="en-IN" sz="24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To define the structure of the model, we will be using the </a:t>
            </a:r>
            <a:r>
              <a:rPr lang="en-IN" sz="2400" dirty="0" err="1">
                <a:solidFill>
                  <a:schemeClr val="tx1"/>
                </a:solidFill>
                <a:latin typeface="Times New Roman" panose="02020603050405020304" pitchFamily="18" charset="0"/>
                <a:cs typeface="Times New Roman" panose="02020603050405020304" pitchFamily="18" charset="0"/>
              </a:rPr>
              <a:t>Keras</a:t>
            </a:r>
            <a:r>
              <a:rPr lang="en-IN" sz="2400" dirty="0">
                <a:solidFill>
                  <a:schemeClr val="tx1"/>
                </a:solidFill>
                <a:latin typeface="Times New Roman" panose="02020603050405020304" pitchFamily="18" charset="0"/>
                <a:cs typeface="Times New Roman" panose="02020603050405020304" pitchFamily="18" charset="0"/>
              </a:rPr>
              <a:t> Model from Functional API. It will consist of three major parts</a:t>
            </a:r>
            <a:r>
              <a:rPr lang="en-IN" sz="2400" dirty="0" smtClean="0">
                <a:solidFill>
                  <a:schemeClr val="tx1"/>
                </a:solidFill>
                <a:latin typeface="Times New Roman" panose="02020603050405020304" pitchFamily="18" charset="0"/>
                <a:cs typeface="Times New Roman" panose="02020603050405020304" pitchFamily="18" charset="0"/>
              </a:rPr>
              <a:t>:</a:t>
            </a:r>
            <a:br>
              <a:rPr lang="en-IN" sz="2400" dirty="0" smtClean="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
            </a:r>
            <a:br>
              <a:rPr lang="en-IN" sz="2400" dirty="0">
                <a:solidFill>
                  <a:schemeClr val="tx1"/>
                </a:solidFill>
                <a:latin typeface="Times New Roman" panose="02020603050405020304" pitchFamily="18" charset="0"/>
                <a:cs typeface="Times New Roman" panose="02020603050405020304" pitchFamily="18" charset="0"/>
              </a:rPr>
            </a:br>
            <a:r>
              <a:rPr lang="en-IN" sz="2400" b="1" dirty="0">
                <a:solidFill>
                  <a:schemeClr val="tx1"/>
                </a:solidFill>
                <a:latin typeface="Times New Roman" panose="02020603050405020304" pitchFamily="18" charset="0"/>
                <a:cs typeface="Times New Roman" panose="02020603050405020304" pitchFamily="18" charset="0"/>
              </a:rPr>
              <a:t>Feature Extractor –</a:t>
            </a:r>
            <a:r>
              <a:rPr lang="en-IN" sz="2400" dirty="0">
                <a:solidFill>
                  <a:schemeClr val="tx1"/>
                </a:solidFill>
                <a:latin typeface="Times New Roman" panose="02020603050405020304" pitchFamily="18" charset="0"/>
                <a:cs typeface="Times New Roman" panose="02020603050405020304" pitchFamily="18" charset="0"/>
              </a:rPr>
              <a:t> The feature extracted from the image has a size of 2048, with a dense layer, we will reduce the dimensions to 256 nodes.</a:t>
            </a:r>
            <a:br>
              <a:rPr lang="en-IN" sz="2400" dirty="0">
                <a:solidFill>
                  <a:schemeClr val="tx1"/>
                </a:solidFill>
                <a:latin typeface="Times New Roman" panose="02020603050405020304" pitchFamily="18" charset="0"/>
                <a:cs typeface="Times New Roman" panose="02020603050405020304" pitchFamily="18" charset="0"/>
              </a:rPr>
            </a:br>
            <a:r>
              <a:rPr lang="en-IN" sz="2400" b="1" dirty="0">
                <a:solidFill>
                  <a:schemeClr val="tx1"/>
                </a:solidFill>
                <a:latin typeface="Times New Roman" panose="02020603050405020304" pitchFamily="18" charset="0"/>
                <a:cs typeface="Times New Roman" panose="02020603050405020304" pitchFamily="18" charset="0"/>
              </a:rPr>
              <a:t>Sequence Processor –</a:t>
            </a:r>
            <a:r>
              <a:rPr lang="en-IN" sz="2400" dirty="0">
                <a:solidFill>
                  <a:schemeClr val="tx1"/>
                </a:solidFill>
                <a:latin typeface="Times New Roman" panose="02020603050405020304" pitchFamily="18" charset="0"/>
                <a:cs typeface="Times New Roman" panose="02020603050405020304" pitchFamily="18" charset="0"/>
              </a:rPr>
              <a:t> An embedding layer will handle the textual input, followed by the LSTM layer.</a:t>
            </a:r>
            <a:br>
              <a:rPr lang="en-IN" sz="2400" dirty="0">
                <a:solidFill>
                  <a:schemeClr val="tx1"/>
                </a:solidFill>
                <a:latin typeface="Times New Roman" panose="02020603050405020304" pitchFamily="18" charset="0"/>
                <a:cs typeface="Times New Roman" panose="02020603050405020304" pitchFamily="18" charset="0"/>
              </a:rPr>
            </a:br>
            <a:r>
              <a:rPr lang="en-IN" sz="2400" b="1" dirty="0">
                <a:solidFill>
                  <a:schemeClr val="tx1"/>
                </a:solidFill>
                <a:latin typeface="Times New Roman" panose="02020603050405020304" pitchFamily="18" charset="0"/>
                <a:cs typeface="Times New Roman" panose="02020603050405020304" pitchFamily="18" charset="0"/>
              </a:rPr>
              <a:t>Decoder –</a:t>
            </a:r>
            <a:r>
              <a:rPr lang="en-IN" sz="2400" dirty="0">
                <a:solidFill>
                  <a:schemeClr val="tx1"/>
                </a:solidFill>
                <a:latin typeface="Times New Roman" panose="02020603050405020304" pitchFamily="18" charset="0"/>
                <a:cs typeface="Times New Roman" panose="02020603050405020304" pitchFamily="18" charset="0"/>
              </a:rPr>
              <a:t> By merging the output from the above two layers, we will process by the dense layer to make the final prediction. The final layer will contain the number of nodes equal to our vocabulary size.</a:t>
            </a:r>
            <a:br>
              <a:rPr lang="en-IN" sz="2400" dirty="0">
                <a:solidFill>
                  <a:schemeClr val="tx1"/>
                </a:solidFill>
                <a:latin typeface="Times New Roman" panose="02020603050405020304" pitchFamily="18" charset="0"/>
                <a:cs typeface="Times New Roman" panose="02020603050405020304" pitchFamily="18" charset="0"/>
              </a:rPr>
            </a:b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66468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383148" cy="4651332"/>
          </a:xfrm>
        </p:spPr>
        <p:txBody>
          <a:bodyPr>
            <a:noAutofit/>
          </a:bodyPr>
          <a:lstStyle/>
          <a:p>
            <a:pPr lvl="0" fontAlgn="base"/>
            <a:r>
              <a:rPr lang="en-IN" sz="2400" b="1" dirty="0" smtClean="0">
                <a:solidFill>
                  <a:schemeClr val="tx1"/>
                </a:solidFill>
                <a:latin typeface="Times New Roman" panose="02020603050405020304" pitchFamily="18" charset="0"/>
                <a:cs typeface="Times New Roman" panose="02020603050405020304" pitchFamily="18" charset="0"/>
              </a:rPr>
              <a:t>8. Training </a:t>
            </a:r>
            <a:r>
              <a:rPr lang="en-IN" sz="2400" b="1" dirty="0">
                <a:solidFill>
                  <a:schemeClr val="tx1"/>
                </a:solidFill>
                <a:latin typeface="Times New Roman" panose="02020603050405020304" pitchFamily="18" charset="0"/>
                <a:cs typeface="Times New Roman" panose="02020603050405020304" pitchFamily="18" charset="0"/>
              </a:rPr>
              <a:t>the model</a:t>
            </a:r>
            <a:r>
              <a:rPr lang="en-IN" sz="2400" dirty="0">
                <a:solidFill>
                  <a:schemeClr val="tx1"/>
                </a:solidFill>
                <a:latin typeface="Times New Roman" panose="02020603050405020304" pitchFamily="18" charset="0"/>
                <a:cs typeface="Times New Roman" panose="02020603050405020304" pitchFamily="18" charset="0"/>
              </a:rPr>
              <a:t/>
            </a:r>
            <a:br>
              <a:rPr lang="en-IN" sz="24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 </a:t>
            </a:r>
            <a:br>
              <a:rPr lang="en-IN" sz="24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To train the model, we will be using the 6000 training images by generating the input and output sequences in batches and fitting them to the model using </a:t>
            </a:r>
            <a:r>
              <a:rPr lang="en-IN" sz="2400" dirty="0" err="1">
                <a:solidFill>
                  <a:schemeClr val="tx1"/>
                </a:solidFill>
                <a:latin typeface="Times New Roman" panose="02020603050405020304" pitchFamily="18" charset="0"/>
                <a:cs typeface="Times New Roman" panose="02020603050405020304" pitchFamily="18" charset="0"/>
              </a:rPr>
              <a:t>model.fit_generator</a:t>
            </a:r>
            <a:r>
              <a:rPr lang="en-IN" sz="2400" dirty="0">
                <a:solidFill>
                  <a:schemeClr val="tx1"/>
                </a:solidFill>
                <a:latin typeface="Times New Roman" panose="02020603050405020304" pitchFamily="18" charset="0"/>
                <a:cs typeface="Times New Roman" panose="02020603050405020304" pitchFamily="18" charset="0"/>
              </a:rPr>
              <a:t>() method. We also save the model to our models folder. This will take some time depending on your system capability</a:t>
            </a:r>
            <a:r>
              <a:rPr lang="en-IN" sz="2400" dirty="0" smtClean="0">
                <a:solidFill>
                  <a:schemeClr val="tx1"/>
                </a:solidFill>
                <a:latin typeface="Times New Roman" panose="02020603050405020304" pitchFamily="18" charset="0"/>
                <a:cs typeface="Times New Roman" panose="02020603050405020304" pitchFamily="18" charset="0"/>
              </a:rPr>
              <a:t>.</a:t>
            </a:r>
            <a:br>
              <a:rPr lang="en-IN" sz="2400" dirty="0" smtClean="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
            </a:r>
            <a:br>
              <a:rPr lang="en-IN" sz="2400" dirty="0">
                <a:solidFill>
                  <a:schemeClr val="tx1"/>
                </a:solidFill>
                <a:latin typeface="Times New Roman" panose="02020603050405020304" pitchFamily="18" charset="0"/>
                <a:cs typeface="Times New Roman" panose="02020603050405020304" pitchFamily="18" charset="0"/>
              </a:rPr>
            </a:br>
            <a:r>
              <a:rPr lang="en-IN" sz="2400" b="1" dirty="0" smtClean="0">
                <a:solidFill>
                  <a:schemeClr val="tx1"/>
                </a:solidFill>
                <a:latin typeface="Times New Roman" panose="02020603050405020304" pitchFamily="18" charset="0"/>
                <a:cs typeface="Times New Roman" panose="02020603050405020304" pitchFamily="18" charset="0"/>
              </a:rPr>
              <a:t>9. Testing </a:t>
            </a:r>
            <a:r>
              <a:rPr lang="en-IN" sz="2400" b="1" dirty="0">
                <a:solidFill>
                  <a:schemeClr val="tx1"/>
                </a:solidFill>
                <a:latin typeface="Times New Roman" panose="02020603050405020304" pitchFamily="18" charset="0"/>
                <a:cs typeface="Times New Roman" panose="02020603050405020304" pitchFamily="18" charset="0"/>
              </a:rPr>
              <a:t>the model</a:t>
            </a:r>
            <a:r>
              <a:rPr lang="en-IN" sz="2400" dirty="0">
                <a:solidFill>
                  <a:schemeClr val="tx1"/>
                </a:solidFill>
                <a:latin typeface="Times New Roman" panose="02020603050405020304" pitchFamily="18" charset="0"/>
                <a:cs typeface="Times New Roman" panose="02020603050405020304" pitchFamily="18" charset="0"/>
              </a:rPr>
              <a:t/>
            </a:r>
            <a:br>
              <a:rPr lang="en-IN" sz="24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 </a:t>
            </a:r>
            <a:br>
              <a:rPr lang="en-IN" sz="24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The model has been trained, now, we will make a separate file testing_caption_generator.py which will load the model and generate predictions. The predictions contain the max length of index values so we will use the same </a:t>
            </a:r>
            <a:r>
              <a:rPr lang="en-IN" sz="2400" dirty="0" err="1">
                <a:solidFill>
                  <a:schemeClr val="tx1"/>
                </a:solidFill>
                <a:latin typeface="Times New Roman" panose="02020603050405020304" pitchFamily="18" charset="0"/>
                <a:cs typeface="Times New Roman" panose="02020603050405020304" pitchFamily="18" charset="0"/>
              </a:rPr>
              <a:t>tokenizer.p</a:t>
            </a:r>
            <a:r>
              <a:rPr lang="en-IN" sz="2400" dirty="0">
                <a:solidFill>
                  <a:schemeClr val="tx1"/>
                </a:solidFill>
                <a:latin typeface="Times New Roman" panose="02020603050405020304" pitchFamily="18" charset="0"/>
                <a:cs typeface="Times New Roman" panose="02020603050405020304" pitchFamily="18" charset="0"/>
              </a:rPr>
              <a:t> pickle file to get the words from their index values.</a:t>
            </a:r>
            <a:br>
              <a:rPr lang="en-IN" sz="24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
            </a:r>
            <a:br>
              <a:rPr lang="en-IN" sz="2400" dirty="0">
                <a:solidFill>
                  <a:schemeClr val="tx1"/>
                </a:solidFill>
                <a:latin typeface="Times New Roman" panose="02020603050405020304" pitchFamily="18" charset="0"/>
                <a:cs typeface="Times New Roman" panose="02020603050405020304" pitchFamily="18" charset="0"/>
              </a:rPr>
            </a:b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43857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521" y="609600"/>
            <a:ext cx="11047955" cy="5979090"/>
          </a:xfrm>
        </p:spPr>
        <p:txBody>
          <a:bodyPr>
            <a:normAutofit/>
          </a:bodyPr>
          <a:lstStyle/>
          <a:p>
            <a:r>
              <a:rPr lang="en-US" sz="4000" b="1" dirty="0" smtClean="0">
                <a:solidFill>
                  <a:schemeClr val="tx1"/>
                </a:solidFill>
                <a:latin typeface="Times New Roman" panose="02020603050405020304" pitchFamily="18" charset="0"/>
                <a:cs typeface="Times New Roman" panose="02020603050405020304" pitchFamily="18" charset="0"/>
              </a:rPr>
              <a:t>Results:</a:t>
            </a:r>
            <a:endParaRPr lang="en-IN" sz="4000" b="1"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208" y="1683527"/>
            <a:ext cx="4610118" cy="3932043"/>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descr="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4205" y="1683527"/>
            <a:ext cx="4518069" cy="3932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0750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WickedG0d\Desktop\KLE Tech\SEM 4\DBMS Project\8.jpg"/>
          <p:cNvPicPr/>
          <p:nvPr/>
        </p:nvPicPr>
        <p:blipFill>
          <a:blip r:embed="rId2">
            <a:extLst>
              <a:ext uri="{28A0092B-C50C-407E-A947-70E740481C1C}">
                <a14:useLocalDpi xmlns:a14="http://schemas.microsoft.com/office/drawing/2010/main" val="0"/>
              </a:ext>
            </a:extLst>
          </a:blip>
          <a:srcRect/>
          <a:stretch>
            <a:fillRect/>
          </a:stretch>
        </p:blipFill>
        <p:spPr bwMode="auto">
          <a:xfrm>
            <a:off x="1076385" y="212941"/>
            <a:ext cx="4259703" cy="3098275"/>
          </a:xfrm>
          <a:prstGeom prst="rect">
            <a:avLst/>
          </a:prstGeom>
          <a:noFill/>
          <a:ln>
            <a:noFill/>
          </a:ln>
        </p:spPr>
      </p:pic>
      <p:pic>
        <p:nvPicPr>
          <p:cNvPr id="4" name="Picture 3" descr="C:\Users\WickedG0d\Desktop\KLE Tech\SEM 4\DBMS Project\9.PNG"/>
          <p:cNvPicPr/>
          <p:nvPr/>
        </p:nvPicPr>
        <p:blipFill>
          <a:blip r:embed="rId3">
            <a:extLst>
              <a:ext uri="{28A0092B-C50C-407E-A947-70E740481C1C}">
                <a14:useLocalDpi xmlns:a14="http://schemas.microsoft.com/office/drawing/2010/main" val="0"/>
              </a:ext>
            </a:extLst>
          </a:blip>
          <a:srcRect/>
          <a:stretch>
            <a:fillRect/>
          </a:stretch>
        </p:blipFill>
        <p:spPr bwMode="auto">
          <a:xfrm>
            <a:off x="5905006" y="212941"/>
            <a:ext cx="4305321" cy="3098275"/>
          </a:xfrm>
          <a:prstGeom prst="rect">
            <a:avLst/>
          </a:prstGeom>
          <a:noFill/>
          <a:ln>
            <a:noFill/>
          </a:ln>
        </p:spPr>
      </p:pic>
      <p:pic>
        <p:nvPicPr>
          <p:cNvPr id="5" name="Picture 4" descr="C:\Users\WickedG0d\Desktop\KLE Tech\SEM 4\DBMS Project\10.jpg"/>
          <p:cNvPicPr/>
          <p:nvPr/>
        </p:nvPicPr>
        <p:blipFill>
          <a:blip r:embed="rId4">
            <a:extLst>
              <a:ext uri="{28A0092B-C50C-407E-A947-70E740481C1C}">
                <a14:useLocalDpi xmlns:a14="http://schemas.microsoft.com/office/drawing/2010/main" val="0"/>
              </a:ext>
            </a:extLst>
          </a:blip>
          <a:srcRect/>
          <a:stretch>
            <a:fillRect/>
          </a:stretch>
        </p:blipFill>
        <p:spPr bwMode="auto">
          <a:xfrm>
            <a:off x="1076385" y="3524159"/>
            <a:ext cx="4133376" cy="3139688"/>
          </a:xfrm>
          <a:prstGeom prst="rect">
            <a:avLst/>
          </a:prstGeom>
          <a:noFill/>
          <a:ln>
            <a:noFill/>
          </a:ln>
        </p:spPr>
      </p:pic>
      <p:pic>
        <p:nvPicPr>
          <p:cNvPr id="6" name="Picture 5" descr="C:\Users\WickedG0d\Desktop\KLE Tech\SEM 4\DBMS Project\11.PNG"/>
          <p:cNvPicPr/>
          <p:nvPr/>
        </p:nvPicPr>
        <p:blipFill>
          <a:blip r:embed="rId5">
            <a:extLst>
              <a:ext uri="{28A0092B-C50C-407E-A947-70E740481C1C}">
                <a14:useLocalDpi xmlns:a14="http://schemas.microsoft.com/office/drawing/2010/main" val="0"/>
              </a:ext>
            </a:extLst>
          </a:blip>
          <a:srcRect/>
          <a:stretch>
            <a:fillRect/>
          </a:stretch>
        </p:blipFill>
        <p:spPr bwMode="auto">
          <a:xfrm>
            <a:off x="5914642" y="3524159"/>
            <a:ext cx="4295685" cy="3139688"/>
          </a:xfrm>
          <a:prstGeom prst="rect">
            <a:avLst/>
          </a:prstGeom>
          <a:noFill/>
          <a:ln>
            <a:noFill/>
          </a:ln>
        </p:spPr>
      </p:pic>
    </p:spTree>
    <p:extLst>
      <p:ext uri="{BB962C8B-B14F-4D97-AF65-F5344CB8AC3E}">
        <p14:creationId xmlns:p14="http://schemas.microsoft.com/office/powerpoint/2010/main" val="409529504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90</TotalTime>
  <Words>63</Words>
  <Application>Microsoft Office PowerPoint</Application>
  <PresentationFormat>Widescreen</PresentationFormat>
  <Paragraphs>20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Arial</vt:lpstr>
      <vt:lpstr>Times New Roman</vt:lpstr>
      <vt:lpstr>Trebuchet MS</vt:lpstr>
      <vt:lpstr>Wingdings</vt:lpstr>
      <vt:lpstr>Wingdings 3</vt:lpstr>
      <vt:lpstr>Facet</vt:lpstr>
      <vt:lpstr>         Data base management SYSTEM (15ECSC208)  Team id:- 4D16  Category: Explorative Project  Title: Image Caption Generator   List of Team Members:  Abbasali A Jamadar         (USN: 01FE20BCS414 Roll No: 466)         Neha Kardant         (USN: 01FE20BCS422 Roll No: 469)         Nihal Fernandis         (USN: 01FE19BCS237 Roll No: 437) </vt:lpstr>
      <vt:lpstr>Responsibilities:   Abbasali A Jamadar: Working on CNN, LSTM, CV, NLP, tensorflow, Datasets,codding  Neha Kardant: Working on CNN, LSTM, CV, NLP, Datasets, some part of the code  Nihal Fernandis: Working on CNN, LSTM, CV, NLP, Datasets  Note: Study of libraries in the above given responsibilities is specifically related to our course project only. </vt:lpstr>
      <vt:lpstr>PowerPoint Presentation</vt:lpstr>
      <vt:lpstr>3. Extracting the feature vector from all images    This technique is also called transfer learning, we don’t have to do everything on our own, we use the pre-trained model that have been already trained on large datasets and extract the features from these models and use them for our tasks. We are using the Xception model which has been trained on imagenet dataset that had 1000 different classes to classify. We can directly import this model from the keras.applications . Make sure you are connected to the internet as the weights get automatically downloaded. Since the Xception model was originally built for imagenet, we will do little changes for integrating with our model. One thing to notice is that the Xception model takes 299*299*3 image size as input. We will remove the last classification layer and get the 2048 feature vector.  4. Loading dataset for Training the model   In our Flickr_8k_test folder, we have Flickr_8k.trainImages.txt file that contains a list of 6000 image names that we will use for training.  </vt:lpstr>
      <vt:lpstr>5. Tokenizing the vocabulary    Computers don’t understand English words, for computers, we will have to represent them with numbers. So, we will map each word of the vocabulary with a unique index value. Keras library provides us with the tokenizer function that we will use to create tokens from our vocabulary and save them to a “tokenizer.p” pickle file.  6. Create Data generator   Let us first see how the input and output of our model will look like. To make this task into a supervised learning task, we have to provide input and output to the model for training. We have to train our model on 6000 images and each image will contain 2048 length feature vector and caption is also represented as numbers. This amount of data for 6000 images is not possible to hold into memory so we will be using a generator method that will yield batches.  </vt:lpstr>
      <vt:lpstr>7. Defining the CNN-RNN model   To define the structure of the model, we will be using the Keras Model from Functional API. It will consist of three major parts:  Feature Extractor – The feature extracted from the image has a size of 2048, with a dense layer, we will reduce the dimensions to 256 nodes. Sequence Processor – An embedding layer will handle the textual input, followed by the LSTM layer. Decoder – By merging the output from the above two layers, we will process by the dense layer to make the final prediction. The final layer will contain the number of nodes equal to our vocabulary size. </vt:lpstr>
      <vt:lpstr>8. Training the model   To train the model, we will be using the 6000 training images by generating the input and output sequences in batches and fitting them to the model using model.fit_generator() method. We also save the model to our models folder. This will take some time depending on your system capability.  9. Testing the model   The model has been trained, now, we will make a separate file testing_caption_generator.py which will load the model and generate predictions. The predictions contain the max length of index values so we will use the same tokenizer.p pickle file to get the words from their index values.  </vt:lpstr>
      <vt:lpstr>Results:</vt:lpstr>
      <vt:lpstr>PowerPoint Presentation</vt:lpstr>
      <vt:lpstr>References: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 management SYSTEM (15ECSC208)  Team id:- 4D16  Category: Explorative Project  Title: Image Caption Generator   List of Team Members:  Abbasali A Jamadar         (USN: 01FE20BCS414 Roll No: 466)         Neha Kardant         (USN: 01FE20BCS422 Roll No: 469)         Nihal Fernandis         (USN: 01FE19BCS237 Roll No: 437)</dc:title>
  <dc:creator>nehak</dc:creator>
  <cp:lastModifiedBy>01fe20bcs422</cp:lastModifiedBy>
  <cp:revision>10</cp:revision>
  <dcterms:created xsi:type="dcterms:W3CDTF">2021-05-05T16:05:01Z</dcterms:created>
  <dcterms:modified xsi:type="dcterms:W3CDTF">2021-06-20T03:00:31Z</dcterms:modified>
</cp:coreProperties>
</file>