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56" r:id="rId2"/>
    <p:sldId id="257" r:id="rId3"/>
    <p:sldId id="263" r:id="rId4"/>
    <p:sldId id="265" r:id="rId5"/>
    <p:sldId id="264" r:id="rId6"/>
    <p:sldId id="266" r:id="rId7"/>
    <p:sldId id="267"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587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348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7521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156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3462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927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634350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80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3206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217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1066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087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630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17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3745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4/24/2021</a:t>
            </a:fld>
            <a:endParaRPr lang="en-US" dirty="0"/>
          </a:p>
        </p:txBody>
      </p:sp>
    </p:spTree>
    <p:extLst>
      <p:ext uri="{BB962C8B-B14F-4D97-AF65-F5344CB8AC3E}">
        <p14:creationId xmlns:p14="http://schemas.microsoft.com/office/powerpoint/2010/main" val="281816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957583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flair.training/blogs/convolutional-neural-networks-tutorial/" TargetMode="External"/><Relationship Id="rId2" Type="http://schemas.openxmlformats.org/officeDocument/2006/relationships/hyperlink" Target="https://www.kaggle.com/ming666/flicker8k-datase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ctrTitle"/>
          </p:nvPr>
        </p:nvSpPr>
        <p:spPr>
          <a:xfrm>
            <a:off x="785612" y="193183"/>
            <a:ext cx="10726449" cy="6091706"/>
          </a:xfrm>
        </p:spPr>
        <p:txBody>
          <a:bodyPr/>
          <a:lstStyle/>
          <a:p>
            <a:pPr algn="l"/>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Team id:- 4D16</a:t>
            </a:r>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Category</a:t>
            </a:r>
            <a:r>
              <a:rPr lang="en-US" sz="2400" dirty="0">
                <a:solidFill>
                  <a:schemeClr val="tx1"/>
                </a:solidFill>
                <a:latin typeface="Times New Roman" panose="02020603050405020304" pitchFamily="18" charset="0"/>
                <a:cs typeface="Times New Roman" panose="02020603050405020304" pitchFamily="18" charset="0"/>
              </a:rPr>
              <a:t>: Explorative Project</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Title</a:t>
            </a:r>
            <a:r>
              <a:rPr lang="en-US" sz="2400" dirty="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Image Caption Generator</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List of Team Members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Abbasali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 </a:t>
            </a:r>
            <a:r>
              <a:rPr lang="en-US" sz="2400" dirty="0" err="1">
                <a:solidFill>
                  <a:schemeClr val="tx1"/>
                </a:solidFill>
                <a:latin typeface="Times New Roman" panose="02020603050405020304" pitchFamily="18" charset="0"/>
                <a:cs typeface="Times New Roman" panose="02020603050405020304" pitchFamily="18" charset="0"/>
              </a:rPr>
              <a:t>Jamadar</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USN: 01FE20BCS414 Roll No: 466</a:t>
            </a:r>
            <a:r>
              <a:rPr lang="en-US" sz="2400" dirty="0" smtClean="0">
                <a:solidFill>
                  <a:schemeClr val="tx1"/>
                </a:solidFill>
                <a:latin typeface="Times New Roman" panose="02020603050405020304" pitchFamily="18" charset="0"/>
                <a:cs typeface="Times New Roman" panose="02020603050405020304" pitchFamily="18" charset="0"/>
              </a:rPr>
              <a:t>)</a:t>
            </a:r>
            <a:br>
              <a:rPr lang="en-US" sz="2400" dirty="0" smtClean="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Neha</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Kardant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(USN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01FE20BCS422 Roll </a:t>
            </a:r>
            <a:r>
              <a:rPr lang="en-US" sz="2400" dirty="0">
                <a:solidFill>
                  <a:schemeClr val="tx1"/>
                </a:solidFill>
                <a:latin typeface="Times New Roman" panose="02020603050405020304" pitchFamily="18" charset="0"/>
                <a:cs typeface="Times New Roman" panose="02020603050405020304" pitchFamily="18" charset="0"/>
              </a:rPr>
              <a:t>No: 469</a:t>
            </a:r>
            <a:r>
              <a:rPr lang="en-US" sz="2400" dirty="0" smtClean="0">
                <a:solidFill>
                  <a:schemeClr val="tx1"/>
                </a:solidFill>
                <a:latin typeface="Times New Roman" panose="02020603050405020304" pitchFamily="18" charset="0"/>
                <a:cs typeface="Times New Roman" panose="02020603050405020304" pitchFamily="18" charset="0"/>
              </a:rPr>
              <a:t>)</a:t>
            </a:r>
            <a:br>
              <a:rPr lang="en-US" sz="2400" dirty="0" smtClean="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Nihal</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Fernandis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USN: 01FE19BCS237 Roll No: 437)</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1790401" y="193183"/>
            <a:ext cx="6413442" cy="105988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smtClean="0">
                <a:solidFill>
                  <a:schemeClr val="tx1"/>
                </a:solidFill>
                <a:latin typeface="Algerian" panose="04020705040A02060702" pitchFamily="82" charset="0"/>
              </a:rPr>
              <a:t>Database management SYSTEM</a:t>
            </a:r>
            <a:br>
              <a:rPr lang="en-US" sz="2800" dirty="0" smtClean="0">
                <a:solidFill>
                  <a:schemeClr val="tx1"/>
                </a:solidFill>
                <a:latin typeface="Algerian" panose="04020705040A02060702" pitchFamily="82" charset="0"/>
              </a:rPr>
            </a:br>
            <a:r>
              <a:rPr lang="en-US" sz="2800" dirty="0" smtClean="0">
                <a:solidFill>
                  <a:schemeClr val="tx1"/>
                </a:solidFill>
                <a:latin typeface="Algerian" panose="04020705040A02060702" pitchFamily="82" charset="0"/>
              </a:rPr>
              <a:t>(15ECSC208)</a:t>
            </a:r>
            <a:endParaRPr lang="en-IN" sz="28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142276507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2732" y="579548"/>
            <a:ext cx="9581882" cy="5469560"/>
          </a:xfrm>
        </p:spPr>
        <p:txBody>
          <a:bodyPr/>
          <a:lstStyle/>
          <a:p>
            <a:pPr algn="l"/>
            <a:r>
              <a:rPr lang="en-US" sz="2800" b="1" u="sng" dirty="0" smtClean="0">
                <a:solidFill>
                  <a:schemeClr val="tx1"/>
                </a:solidFill>
                <a:latin typeface="Times New Roman" panose="02020603050405020304" pitchFamily="18" charset="0"/>
                <a:cs typeface="Times New Roman" panose="02020603050405020304" pitchFamily="18" charset="0"/>
              </a:rPr>
              <a:t>Responsibilities:</a:t>
            </a:r>
            <a:r>
              <a:rPr lang="en-US" sz="2800" u="sng"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
            </a:r>
            <a:br>
              <a:rPr lang="en-US" sz="2800" dirty="0" smtClean="0">
                <a:solidFill>
                  <a:schemeClr val="tx1"/>
                </a:solidFill>
                <a:latin typeface="Times New Roman" panose="02020603050405020304" pitchFamily="18" charset="0"/>
                <a:cs typeface="Times New Roman" panose="02020603050405020304" pitchFamily="18" charset="0"/>
              </a:rPr>
            </a:br>
            <a:r>
              <a:rPr lang="en-IN" sz="2800" dirty="0" smtClean="0">
                <a:solidFill>
                  <a:schemeClr val="tx1"/>
                </a:solidFill>
                <a:latin typeface="Times New Roman" panose="02020603050405020304" pitchFamily="18" charset="0"/>
                <a:cs typeface="Times New Roman" panose="02020603050405020304" pitchFamily="18" charset="0"/>
              </a:rPr>
              <a:t/>
            </a:r>
            <a:br>
              <a:rPr lang="en-IN" sz="2800" dirty="0" smtClean="0">
                <a:solidFill>
                  <a:schemeClr val="tx1"/>
                </a:solidFill>
                <a:latin typeface="Times New Roman" panose="02020603050405020304" pitchFamily="18" charset="0"/>
                <a:cs typeface="Times New Roman" panose="02020603050405020304" pitchFamily="18" charset="0"/>
              </a:rPr>
            </a:br>
            <a:r>
              <a:rPr lang="en-US" sz="2800" b="1" dirty="0" err="1" smtClean="0">
                <a:solidFill>
                  <a:schemeClr val="tx1"/>
                </a:solidFill>
                <a:latin typeface="Times New Roman" panose="02020603050405020304" pitchFamily="18" charset="0"/>
                <a:cs typeface="Times New Roman" panose="02020603050405020304" pitchFamily="18" charset="0"/>
              </a:rPr>
              <a:t>Abbasali</a:t>
            </a:r>
            <a:r>
              <a:rPr lang="en-US" sz="2800" b="1" dirty="0" smtClean="0">
                <a:solidFill>
                  <a:schemeClr val="tx1"/>
                </a:solidFill>
                <a:latin typeface="Times New Roman" panose="02020603050405020304" pitchFamily="18" charset="0"/>
                <a:cs typeface="Times New Roman" panose="02020603050405020304" pitchFamily="18" charset="0"/>
              </a:rPr>
              <a:t> A </a:t>
            </a:r>
            <a:r>
              <a:rPr lang="en-US" sz="2800" b="1" dirty="0" err="1" smtClean="0">
                <a:solidFill>
                  <a:schemeClr val="tx1"/>
                </a:solidFill>
                <a:latin typeface="Times New Roman" panose="02020603050405020304" pitchFamily="18" charset="0"/>
                <a:cs typeface="Times New Roman" panose="02020603050405020304" pitchFamily="18" charset="0"/>
              </a:rPr>
              <a:t>Jamadar</a:t>
            </a: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Working on CNN, LSTM, CV, NLP, </a:t>
            </a:r>
            <a:r>
              <a:rPr lang="en-US" sz="2800" dirty="0" err="1" smtClean="0">
                <a:solidFill>
                  <a:schemeClr val="tx1"/>
                </a:solidFill>
                <a:latin typeface="Times New Roman" panose="02020603050405020304" pitchFamily="18" charset="0"/>
                <a:cs typeface="Times New Roman" panose="02020603050405020304" pitchFamily="18" charset="0"/>
              </a:rPr>
              <a:t>tensorflow</a:t>
            </a:r>
            <a:r>
              <a:rPr lang="en-US" sz="2800" dirty="0" smtClean="0">
                <a:solidFill>
                  <a:schemeClr val="tx1"/>
                </a:solidFill>
                <a:latin typeface="Times New Roman" panose="02020603050405020304" pitchFamily="18" charset="0"/>
                <a:cs typeface="Times New Roman" panose="02020603050405020304" pitchFamily="18" charset="0"/>
              </a:rPr>
              <a:t>, Datasets</a:t>
            </a:r>
            <a:r>
              <a:rPr lang="en-IN" sz="2800" dirty="0" smtClean="0">
                <a:solidFill>
                  <a:schemeClr val="tx1"/>
                </a:solidFill>
                <a:latin typeface="Times New Roman" panose="02020603050405020304" pitchFamily="18" charset="0"/>
                <a:cs typeface="Times New Roman" panose="02020603050405020304" pitchFamily="18" charset="0"/>
              </a:rPr>
              <a:t/>
            </a:r>
            <a:br>
              <a:rPr lang="en-IN" sz="2800" dirty="0" smtClean="0">
                <a:solidFill>
                  <a:schemeClr val="tx1"/>
                </a:solidFill>
                <a:latin typeface="Times New Roman" panose="02020603050405020304" pitchFamily="18" charset="0"/>
                <a:cs typeface="Times New Roman" panose="02020603050405020304" pitchFamily="18" charset="0"/>
              </a:rPr>
            </a:br>
            <a:r>
              <a:rPr lang="en-IN" sz="2800" dirty="0" smtClean="0">
                <a:solidFill>
                  <a:schemeClr val="tx1"/>
                </a:solidFill>
                <a:latin typeface="Times New Roman" panose="02020603050405020304" pitchFamily="18" charset="0"/>
                <a:cs typeface="Times New Roman" panose="02020603050405020304" pitchFamily="18" charset="0"/>
              </a:rPr>
              <a:t/>
            </a:r>
            <a:br>
              <a:rPr lang="en-IN" sz="2800" dirty="0" smtClean="0">
                <a:solidFill>
                  <a:schemeClr val="tx1"/>
                </a:solidFill>
                <a:latin typeface="Times New Roman" panose="02020603050405020304" pitchFamily="18" charset="0"/>
                <a:cs typeface="Times New Roman" panose="02020603050405020304" pitchFamily="18" charset="0"/>
              </a:rPr>
            </a:br>
            <a:r>
              <a:rPr lang="en-US" sz="2800" b="1" dirty="0" err="1" smtClean="0">
                <a:solidFill>
                  <a:schemeClr val="tx1"/>
                </a:solidFill>
                <a:latin typeface="Times New Roman" panose="02020603050405020304" pitchFamily="18" charset="0"/>
                <a:cs typeface="Times New Roman" panose="02020603050405020304" pitchFamily="18" charset="0"/>
              </a:rPr>
              <a:t>Neha</a:t>
            </a: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err="1" smtClean="0">
                <a:solidFill>
                  <a:schemeClr val="tx1"/>
                </a:solidFill>
                <a:latin typeface="Times New Roman" panose="02020603050405020304" pitchFamily="18" charset="0"/>
                <a:cs typeface="Times New Roman" panose="02020603050405020304" pitchFamily="18" charset="0"/>
              </a:rPr>
              <a:t>Kardant</a:t>
            </a: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Working on CNN, LSTM, CV, NLP, Datasets</a:t>
            </a:r>
            <a:r>
              <a:rPr lang="en-IN" sz="2800" dirty="0" smtClean="0">
                <a:solidFill>
                  <a:schemeClr val="tx1"/>
                </a:solidFill>
                <a:latin typeface="Times New Roman" panose="02020603050405020304" pitchFamily="18" charset="0"/>
                <a:cs typeface="Times New Roman" panose="02020603050405020304" pitchFamily="18" charset="0"/>
              </a:rPr>
              <a:t/>
            </a:r>
            <a:br>
              <a:rPr lang="en-IN" sz="2800" dirty="0" smtClean="0">
                <a:solidFill>
                  <a:schemeClr val="tx1"/>
                </a:solidFill>
                <a:latin typeface="Times New Roman" panose="02020603050405020304" pitchFamily="18" charset="0"/>
                <a:cs typeface="Times New Roman" panose="02020603050405020304" pitchFamily="18" charset="0"/>
              </a:rPr>
            </a:br>
            <a:r>
              <a:rPr lang="en-IN" sz="2800" dirty="0" smtClean="0">
                <a:solidFill>
                  <a:schemeClr val="tx1"/>
                </a:solidFill>
                <a:latin typeface="Times New Roman" panose="02020603050405020304" pitchFamily="18" charset="0"/>
                <a:cs typeface="Times New Roman" panose="02020603050405020304" pitchFamily="18" charset="0"/>
              </a:rPr>
              <a:t/>
            </a:r>
            <a:br>
              <a:rPr lang="en-IN" sz="2800" dirty="0" smtClean="0">
                <a:solidFill>
                  <a:schemeClr val="tx1"/>
                </a:solidFill>
                <a:latin typeface="Times New Roman" panose="02020603050405020304" pitchFamily="18" charset="0"/>
                <a:cs typeface="Times New Roman" panose="02020603050405020304" pitchFamily="18" charset="0"/>
              </a:rPr>
            </a:br>
            <a:r>
              <a:rPr lang="en-US" sz="2800" b="1" dirty="0" err="1" smtClean="0">
                <a:solidFill>
                  <a:schemeClr val="tx1"/>
                </a:solidFill>
                <a:latin typeface="Times New Roman" panose="02020603050405020304" pitchFamily="18" charset="0"/>
                <a:cs typeface="Times New Roman" panose="02020603050405020304" pitchFamily="18" charset="0"/>
              </a:rPr>
              <a:t>Nihal</a:t>
            </a: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err="1" smtClean="0">
                <a:solidFill>
                  <a:schemeClr val="tx1"/>
                </a:solidFill>
                <a:latin typeface="Times New Roman" panose="02020603050405020304" pitchFamily="18" charset="0"/>
                <a:cs typeface="Times New Roman" panose="02020603050405020304" pitchFamily="18" charset="0"/>
              </a:rPr>
              <a:t>Fernandis</a:t>
            </a: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Working on CNN, LSTM, CV, NLP, Datasets</a:t>
            </a:r>
            <a:r>
              <a:rPr lang="en-US" sz="2800" dirty="0">
                <a:solidFill>
                  <a:schemeClr val="tx1"/>
                </a:solidFill>
                <a:latin typeface="Times New Roman" panose="02020603050405020304" pitchFamily="18" charset="0"/>
                <a:cs typeface="Times New Roman" panose="02020603050405020304" pitchFamily="18" charset="0"/>
              </a:rPr>
              <a:t/>
            </a:r>
            <a:br>
              <a:rPr lang="en-US" sz="2800" dirty="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
            </a:r>
            <a:br>
              <a:rPr lang="en-US" sz="28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Note</a:t>
            </a:r>
            <a:r>
              <a:rPr lang="en-US" sz="2400" dirty="0">
                <a:solidFill>
                  <a:schemeClr val="tx1"/>
                </a:solidFill>
                <a:latin typeface="Times New Roman" panose="02020603050405020304" pitchFamily="18" charset="0"/>
                <a:cs typeface="Times New Roman" panose="02020603050405020304" pitchFamily="18" charset="0"/>
              </a:rPr>
              <a:t>: Study of libraries in the above given responsibilities is specifically related to our course project only.</a:t>
            </a:r>
            <a:r>
              <a:rPr lang="en-IN" dirty="0" smtClean="0"/>
              <a:t/>
            </a:r>
            <a:br>
              <a:rPr lang="en-IN" dirty="0" smtClean="0"/>
            </a:br>
            <a:endParaRPr lang="en-IN" dirty="0"/>
          </a:p>
        </p:txBody>
      </p:sp>
    </p:spTree>
    <p:extLst>
      <p:ext uri="{BB962C8B-B14F-4D97-AF65-F5344CB8AC3E}">
        <p14:creationId xmlns:p14="http://schemas.microsoft.com/office/powerpoint/2010/main" val="168074939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943" y="540913"/>
            <a:ext cx="8860665" cy="5756855"/>
          </a:xfrm>
        </p:spPr>
        <p:txBody>
          <a:bodyPr>
            <a:noAutofit/>
          </a:bodyPr>
          <a:lstStyle/>
          <a:p>
            <a:pPr marL="0" indent="0">
              <a:buNone/>
            </a:pPr>
            <a:r>
              <a:rPr lang="en-US" sz="2800" b="1" u="sng" dirty="0" smtClean="0">
                <a:solidFill>
                  <a:schemeClr val="tx1"/>
                </a:solidFill>
                <a:latin typeface="Times New Roman" panose="02020603050405020304" pitchFamily="18" charset="0"/>
                <a:cs typeface="Times New Roman" panose="02020603050405020304" pitchFamily="18" charset="0"/>
              </a:rPr>
              <a:t>Problem description:</a:t>
            </a:r>
          </a:p>
          <a:p>
            <a:pPr marL="0" indent="0">
              <a:buNone/>
            </a:pPr>
            <a:endParaRPr lang="en-US" sz="2800" b="1" u="sng"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smtClean="0">
                <a:solidFill>
                  <a:schemeClr val="tx1"/>
                </a:solidFill>
                <a:latin typeface="Times New Roman" panose="02020603050405020304" pitchFamily="18" charset="0"/>
                <a:cs typeface="Times New Roman" panose="02020603050405020304" pitchFamily="18" charset="0"/>
              </a:rPr>
              <a:t>Humans </a:t>
            </a:r>
            <a:r>
              <a:rPr lang="en-US" sz="2800" dirty="0">
                <a:solidFill>
                  <a:schemeClr val="tx1"/>
                </a:solidFill>
                <a:latin typeface="Times New Roman" panose="02020603050405020304" pitchFamily="18" charset="0"/>
                <a:cs typeface="Times New Roman" panose="02020603050405020304" pitchFamily="18" charset="0"/>
              </a:rPr>
              <a:t>can see an image and can easily tell what the image is about, but can a computer tell what the image is </a:t>
            </a:r>
            <a:r>
              <a:rPr lang="en-US" sz="2800" dirty="0" smtClean="0">
                <a:solidFill>
                  <a:schemeClr val="tx1"/>
                </a:solidFill>
                <a:latin typeface="Times New Roman" panose="02020603050405020304" pitchFamily="18" charset="0"/>
                <a:cs typeface="Times New Roman" panose="02020603050405020304" pitchFamily="18" charset="0"/>
              </a:rPr>
              <a:t>representing?</a:t>
            </a:r>
          </a:p>
          <a:p>
            <a:pPr>
              <a:buFont typeface="Wingdings" panose="05000000000000000000" pitchFamily="2" charset="2"/>
              <a:buChar char="Ø"/>
            </a:pPr>
            <a:r>
              <a:rPr lang="en-US" sz="2800" dirty="0" smtClean="0">
                <a:solidFill>
                  <a:schemeClr val="tx1"/>
                </a:solidFill>
                <a:latin typeface="Times New Roman" panose="02020603050405020304" pitchFamily="18" charset="0"/>
                <a:cs typeface="Times New Roman" panose="02020603050405020304" pitchFamily="18" charset="0"/>
              </a:rPr>
              <a:t>Computer </a:t>
            </a:r>
            <a:r>
              <a:rPr lang="en-US" sz="2800" dirty="0">
                <a:solidFill>
                  <a:schemeClr val="tx1"/>
                </a:solidFill>
                <a:latin typeface="Times New Roman" panose="02020603050405020304" pitchFamily="18" charset="0"/>
                <a:cs typeface="Times New Roman" panose="02020603050405020304" pitchFamily="18" charset="0"/>
              </a:rPr>
              <a:t>vision researchers worked on this a lot and they considered it impossible until now! </a:t>
            </a:r>
          </a:p>
          <a:p>
            <a:pPr>
              <a:buFont typeface="Wingdings" panose="05000000000000000000" pitchFamily="2" charset="2"/>
              <a:buChar char="Ø"/>
            </a:pPr>
            <a:r>
              <a:rPr lang="en-US" sz="2800" dirty="0" smtClean="0">
                <a:solidFill>
                  <a:schemeClr val="tx1"/>
                </a:solidFill>
                <a:latin typeface="Times New Roman" panose="02020603050405020304" pitchFamily="18" charset="0"/>
                <a:cs typeface="Times New Roman" panose="02020603050405020304" pitchFamily="18" charset="0"/>
              </a:rPr>
              <a:t>With </a:t>
            </a:r>
            <a:r>
              <a:rPr lang="en-US" sz="2800" dirty="0">
                <a:solidFill>
                  <a:schemeClr val="tx1"/>
                </a:solidFill>
                <a:latin typeface="Times New Roman" panose="02020603050405020304" pitchFamily="18" charset="0"/>
                <a:cs typeface="Times New Roman" panose="02020603050405020304" pitchFamily="18" charset="0"/>
              </a:rPr>
              <a:t>the advancement in Deep learning techniques, availability of huge datasets and computer power, we can build models that can generate captions for an image.</a:t>
            </a:r>
            <a:r>
              <a:rPr lang="en-IN" sz="2800" dirty="0">
                <a:solidFill>
                  <a:schemeClr val="tx1"/>
                </a:solidFill>
                <a:latin typeface="Times New Roman" panose="02020603050405020304" pitchFamily="18" charset="0"/>
                <a:cs typeface="Times New Roman" panose="02020603050405020304" pitchFamily="18" charset="0"/>
              </a:rPr>
              <a:t/>
            </a:r>
            <a:br>
              <a:rPr lang="en-IN" sz="2800" dirty="0">
                <a:solidFill>
                  <a:schemeClr val="tx1"/>
                </a:solidFill>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3006664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96888" y="708338"/>
            <a:ext cx="8775700" cy="5679762"/>
          </a:xfrm>
        </p:spPr>
        <p:txBody>
          <a:bodyPr>
            <a:normAutofit lnSpcReduction="10000"/>
          </a:bodyPr>
          <a:lstStyle/>
          <a:p>
            <a:pPr marL="0" indent="0">
              <a:buNone/>
            </a:pPr>
            <a:r>
              <a:rPr lang="en-US" sz="2800" b="1" u="sng" dirty="0" smtClean="0">
                <a:solidFill>
                  <a:schemeClr val="tx1"/>
                </a:solidFill>
                <a:latin typeface="Times New Roman" panose="02020603050405020304" pitchFamily="18" charset="0"/>
                <a:cs typeface="Times New Roman" panose="02020603050405020304" pitchFamily="18" charset="0"/>
              </a:rPr>
              <a:t>Functionality</a:t>
            </a:r>
            <a:r>
              <a:rPr lang="en-US" sz="2800" b="1" u="sng" dirty="0">
                <a:solidFill>
                  <a:schemeClr val="tx1"/>
                </a:solidFill>
                <a:latin typeface="Times New Roman" panose="02020603050405020304" pitchFamily="18" charset="0"/>
                <a:cs typeface="Times New Roman" panose="02020603050405020304" pitchFamily="18" charset="0"/>
              </a:rPr>
              <a:t>: </a:t>
            </a:r>
            <a:endParaRPr lang="en-IN" sz="28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smtClean="0">
                <a:solidFill>
                  <a:schemeClr val="tx1"/>
                </a:solidFill>
                <a:latin typeface="Times New Roman" panose="02020603050405020304" pitchFamily="18" charset="0"/>
                <a:cs typeface="Times New Roman" panose="02020603050405020304" pitchFamily="18" charset="0"/>
              </a:rPr>
              <a:t>In </a:t>
            </a:r>
            <a:r>
              <a:rPr lang="en-US" sz="2800" dirty="0">
                <a:solidFill>
                  <a:schemeClr val="tx1"/>
                </a:solidFill>
                <a:latin typeface="Times New Roman" panose="02020603050405020304" pitchFamily="18" charset="0"/>
                <a:cs typeface="Times New Roman" panose="02020603050405020304" pitchFamily="18" charset="0"/>
              </a:rPr>
              <a:t>this Python project, we will be implementing the caption generator using </a:t>
            </a:r>
            <a:r>
              <a:rPr lang="en-US" sz="2800" b="1" i="1" dirty="0">
                <a:solidFill>
                  <a:schemeClr val="tx1"/>
                </a:solidFill>
                <a:latin typeface="Times New Roman" panose="02020603050405020304" pitchFamily="18" charset="0"/>
                <a:cs typeface="Times New Roman" panose="02020603050405020304" pitchFamily="18" charset="0"/>
              </a:rPr>
              <a:t>CNN (Convolutional Neural Networks)</a:t>
            </a:r>
            <a:r>
              <a:rPr lang="en-US" sz="2800" i="1"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and LSTM (Long short term memory). </a:t>
            </a:r>
            <a:endParaRPr lang="en-US" sz="28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8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smtClean="0">
                <a:solidFill>
                  <a:schemeClr val="tx1"/>
                </a:solidFill>
                <a:latin typeface="Times New Roman" panose="02020603050405020304" pitchFamily="18" charset="0"/>
                <a:cs typeface="Times New Roman" panose="02020603050405020304" pitchFamily="18" charset="0"/>
              </a:rPr>
              <a:t>The </a:t>
            </a:r>
            <a:r>
              <a:rPr lang="en-US" sz="2800" dirty="0">
                <a:solidFill>
                  <a:schemeClr val="tx1"/>
                </a:solidFill>
                <a:latin typeface="Times New Roman" panose="02020603050405020304" pitchFamily="18" charset="0"/>
                <a:cs typeface="Times New Roman" panose="02020603050405020304" pitchFamily="18" charset="0"/>
              </a:rPr>
              <a:t>image features will be extracted from </a:t>
            </a:r>
            <a:r>
              <a:rPr lang="en-US" sz="2800" dirty="0" err="1">
                <a:solidFill>
                  <a:schemeClr val="tx1"/>
                </a:solidFill>
                <a:latin typeface="Times New Roman" panose="02020603050405020304" pitchFamily="18" charset="0"/>
                <a:cs typeface="Times New Roman" panose="02020603050405020304" pitchFamily="18" charset="0"/>
              </a:rPr>
              <a:t>Xception</a:t>
            </a:r>
            <a:r>
              <a:rPr lang="en-US" sz="2800" dirty="0">
                <a:solidFill>
                  <a:schemeClr val="tx1"/>
                </a:solidFill>
                <a:latin typeface="Times New Roman" panose="02020603050405020304" pitchFamily="18" charset="0"/>
                <a:cs typeface="Times New Roman" panose="02020603050405020304" pitchFamily="18" charset="0"/>
              </a:rPr>
              <a:t> which is a CNN model trained on the </a:t>
            </a:r>
            <a:r>
              <a:rPr lang="en-US" sz="2800" dirty="0" err="1" smtClean="0">
                <a:solidFill>
                  <a:schemeClr val="tx1"/>
                </a:solidFill>
                <a:latin typeface="Times New Roman" panose="02020603050405020304" pitchFamily="18" charset="0"/>
                <a:cs typeface="Times New Roman" panose="02020603050405020304" pitchFamily="18" charset="0"/>
              </a:rPr>
              <a:t>imageNet</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dataset and then we feed the features into the LSTM model which will be responsible for generating the image captions.</a:t>
            </a:r>
            <a:r>
              <a:rPr lang="en-IN" sz="2800" dirty="0">
                <a:solidFill>
                  <a:schemeClr val="tx1"/>
                </a:solidFill>
                <a:latin typeface="Times New Roman" panose="02020603050405020304" pitchFamily="18" charset="0"/>
                <a:cs typeface="Times New Roman" panose="02020603050405020304" pitchFamily="18" charset="0"/>
              </a:rPr>
              <a:t/>
            </a:r>
            <a:br>
              <a:rPr lang="en-IN" sz="2800" dirty="0">
                <a:solidFill>
                  <a:schemeClr val="tx1"/>
                </a:solidFill>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96926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solidFill>
                  <a:schemeClr val="tx1"/>
                </a:solidFill>
                <a:latin typeface="Times New Roman" panose="02020603050405020304" pitchFamily="18" charset="0"/>
                <a:cs typeface="Times New Roman" panose="02020603050405020304" pitchFamily="18" charset="0"/>
              </a:rPr>
              <a:t>Convolutional Neural networks(CNN):</a:t>
            </a:r>
            <a:br>
              <a:rPr lang="en-US" sz="2800" b="1" u="sng"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endParaRPr>
          </a:p>
        </p:txBody>
      </p:sp>
      <p:sp>
        <p:nvSpPr>
          <p:cNvPr id="3" name="Content Placeholder 2"/>
          <p:cNvSpPr>
            <a:spLocks noGrp="1"/>
          </p:cNvSpPr>
          <p:nvPr>
            <p:ph idx="1"/>
          </p:nvPr>
        </p:nvSpPr>
        <p:spPr>
          <a:xfrm>
            <a:off x="677334" y="3938716"/>
            <a:ext cx="8419774" cy="2649742"/>
          </a:xfrm>
        </p:spPr>
        <p:txBody>
          <a:bodyPr>
            <a:normAutofit/>
          </a:bodyPr>
          <a:lstStyle/>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Convolutional </a:t>
            </a:r>
            <a:r>
              <a:rPr lang="en-US" dirty="0">
                <a:solidFill>
                  <a:schemeClr val="tx1"/>
                </a:solidFill>
                <a:latin typeface="Times New Roman" panose="02020603050405020304" pitchFamily="18" charset="0"/>
                <a:cs typeface="Times New Roman" panose="02020603050405020304" pitchFamily="18" charset="0"/>
              </a:rPr>
              <a:t>Neural networks are specialized deep neural networks which can process the data that has input shape like a 2D matrix. </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Images are easily represented as a 2D matrix and CNN is very useful in working with images.</a:t>
            </a:r>
          </a:p>
          <a:p>
            <a:pPr>
              <a:buFont typeface="Wingdings" panose="05000000000000000000" pitchFamily="2" charset="2"/>
              <a:buChar char="Ø"/>
            </a:pPr>
            <a:endParaRPr lang="en-US" dirty="0">
              <a:solidFill>
                <a:schemeClr val="tx1"/>
              </a:solidFill>
            </a:endParaRPr>
          </a:p>
          <a:p>
            <a:pPr marL="0" indent="0">
              <a:buNone/>
            </a:pPr>
            <a:endParaRPr lang="en-US" sz="2000" b="1" u="sng" dirty="0"/>
          </a:p>
          <a:p>
            <a:pPr marL="0" indent="0">
              <a:buNone/>
            </a:pPr>
            <a:endParaRPr lang="en-IN" dirty="0">
              <a:solidFill>
                <a:schemeClr val="tx1"/>
              </a:solidFill>
            </a:endParaRP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83" y="1455642"/>
            <a:ext cx="10234583" cy="2483074"/>
          </a:xfrm>
          <a:prstGeom prst="rect">
            <a:avLst/>
          </a:prstGeom>
        </p:spPr>
      </p:pic>
    </p:spTree>
    <p:extLst>
      <p:ext uri="{BB962C8B-B14F-4D97-AF65-F5344CB8AC3E}">
        <p14:creationId xmlns:p14="http://schemas.microsoft.com/office/powerpoint/2010/main" val="1081213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 </a:t>
            </a:r>
            <a:r>
              <a:rPr lang="en-US" sz="2800" b="1" u="sng" dirty="0">
                <a:solidFill>
                  <a:schemeClr val="tx1"/>
                </a:solidFill>
                <a:latin typeface="Times New Roman" panose="02020603050405020304" pitchFamily="18" charset="0"/>
                <a:cs typeface="Times New Roman" panose="02020603050405020304" pitchFamily="18" charset="0"/>
              </a:rPr>
              <a:t>Long short term memory(LSTM):</a:t>
            </a:r>
            <a:br>
              <a:rPr lang="en-US" sz="2800" b="1" u="sng"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677334" y="3516923"/>
            <a:ext cx="8596668" cy="3077060"/>
          </a:xfrm>
        </p:spPr>
        <p:txBody>
          <a:bodyPr>
            <a:normAutofit/>
          </a:bodyPr>
          <a:lstStyle/>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LSTM </a:t>
            </a:r>
            <a:r>
              <a:rPr lang="en-US" dirty="0">
                <a:solidFill>
                  <a:schemeClr val="tx1"/>
                </a:solidFill>
                <a:latin typeface="Times New Roman" panose="02020603050405020304" pitchFamily="18" charset="0"/>
                <a:cs typeface="Times New Roman" panose="02020603050405020304" pitchFamily="18" charset="0"/>
              </a:rPr>
              <a:t>stands for Long short term memory is a RNN (recurrent neural network) which is well suited for sequence prediction problems. </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Based on the previous text, we can predict what the next word will be. It has proven itself effective from the traditional RNN by overcoming the limitations of RNN which had short term memory. </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LSTM can carry out relevant information throughout the processing of inputs and with a forget gate, it discards non-relevant information.</a:t>
            </a:r>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51" y="1076817"/>
            <a:ext cx="5234070" cy="2644812"/>
          </a:xfrm>
          <a:prstGeom prst="rect">
            <a:avLst/>
          </a:prstGeom>
        </p:spPr>
      </p:pic>
    </p:spTree>
    <p:extLst>
      <p:ext uri="{BB962C8B-B14F-4D97-AF65-F5344CB8AC3E}">
        <p14:creationId xmlns:p14="http://schemas.microsoft.com/office/powerpoint/2010/main" val="187244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a:solidFill>
                  <a:schemeClr val="tx1"/>
                </a:solidFill>
                <a:latin typeface="Times New Roman" panose="02020603050405020304" pitchFamily="18" charset="0"/>
                <a:cs typeface="Times New Roman" panose="02020603050405020304" pitchFamily="18" charset="0"/>
              </a:rPr>
              <a:t>Image Caption Generator </a:t>
            </a:r>
            <a:r>
              <a:rPr lang="en-IN" sz="2800" b="1" u="sng" dirty="0" smtClean="0">
                <a:solidFill>
                  <a:schemeClr val="tx1"/>
                </a:solidFill>
                <a:latin typeface="Times New Roman" panose="02020603050405020304" pitchFamily="18" charset="0"/>
                <a:cs typeface="Times New Roman" panose="02020603050405020304" pitchFamily="18" charset="0"/>
              </a:rPr>
              <a:t>Model:</a:t>
            </a:r>
            <a:r>
              <a:rPr lang="en-IN" sz="2800" b="1" u="sng" dirty="0">
                <a:solidFill>
                  <a:schemeClr val="tx1"/>
                </a:solidFill>
                <a:latin typeface="Times New Roman" panose="02020603050405020304" pitchFamily="18" charset="0"/>
                <a:cs typeface="Times New Roman" panose="02020603050405020304" pitchFamily="18" charset="0"/>
              </a:rPr>
              <a:t/>
            </a:r>
            <a:br>
              <a:rPr lang="en-IN" sz="2800" b="1" u="sng" dirty="0">
                <a:solidFill>
                  <a:schemeClr val="tx1"/>
                </a:solidFill>
                <a:latin typeface="Times New Roman" panose="02020603050405020304" pitchFamily="18" charset="0"/>
                <a:cs typeface="Times New Roman" panose="02020603050405020304" pitchFamily="18" charset="0"/>
              </a:rPr>
            </a:br>
            <a:endParaRPr lang="en-IN" sz="28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4453028"/>
            <a:ext cx="8596668" cy="3880773"/>
          </a:xfrm>
        </p:spPr>
        <p:txBody>
          <a:bodyPr/>
          <a:lstStyle/>
          <a:p>
            <a:pPr fontAlgn="base"/>
            <a:r>
              <a:rPr lang="en-US" dirty="0">
                <a:solidFill>
                  <a:schemeClr val="tx1"/>
                </a:solidFill>
                <a:latin typeface="Times New Roman" panose="02020603050405020304" pitchFamily="18" charset="0"/>
                <a:cs typeface="Times New Roman" panose="02020603050405020304" pitchFamily="18" charset="0"/>
              </a:rPr>
              <a:t>CNN is used for extracting features from the image. We will use the pre-trained model </a:t>
            </a:r>
            <a:r>
              <a:rPr lang="en-US" dirty="0" err="1">
                <a:solidFill>
                  <a:schemeClr val="tx1"/>
                </a:solidFill>
                <a:latin typeface="Times New Roman" panose="02020603050405020304" pitchFamily="18" charset="0"/>
                <a:cs typeface="Times New Roman" panose="02020603050405020304" pitchFamily="18" charset="0"/>
              </a:rPr>
              <a:t>Xception</a:t>
            </a:r>
            <a:r>
              <a:rPr lang="en-US" dirty="0">
                <a:solidFill>
                  <a:schemeClr val="tx1"/>
                </a:solidFill>
                <a:latin typeface="Times New Roman" panose="02020603050405020304" pitchFamily="18" charset="0"/>
                <a:cs typeface="Times New Roman" panose="02020603050405020304" pitchFamily="18" charset="0"/>
              </a:rPr>
              <a:t>.</a:t>
            </a:r>
          </a:p>
          <a:p>
            <a:pPr fontAlgn="base"/>
            <a:r>
              <a:rPr lang="en-US" dirty="0">
                <a:solidFill>
                  <a:schemeClr val="tx1"/>
                </a:solidFill>
                <a:latin typeface="Times New Roman" panose="02020603050405020304" pitchFamily="18" charset="0"/>
                <a:cs typeface="Times New Roman" panose="02020603050405020304" pitchFamily="18" charset="0"/>
              </a:rPr>
              <a:t>LSTM will use the information from CNN to help generate a description of the image.</a:t>
            </a:r>
          </a:p>
          <a:p>
            <a:r>
              <a:rPr lang="en-US" dirty="0">
                <a:solidFill>
                  <a:schemeClr val="tx1"/>
                </a:solidFill>
                <a:latin typeface="Times New Roman" panose="02020603050405020304" pitchFamily="18" charset="0"/>
                <a:cs typeface="Times New Roman" panose="02020603050405020304" pitchFamily="18" charset="0"/>
              </a:rPr>
              <a:t>It is also called a CNN-RNN model.</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840" y="1208954"/>
            <a:ext cx="7446005" cy="3244073"/>
          </a:xfrm>
          <a:prstGeom prst="rect">
            <a:avLst/>
          </a:prstGeom>
        </p:spPr>
      </p:pic>
    </p:spTree>
    <p:extLst>
      <p:ext uri="{BB962C8B-B14F-4D97-AF65-F5344CB8AC3E}">
        <p14:creationId xmlns:p14="http://schemas.microsoft.com/office/powerpoint/2010/main" val="77384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577" y="218941"/>
            <a:ext cx="7766936" cy="1171977"/>
          </a:xfrm>
        </p:spPr>
        <p:txBody>
          <a:bodyPr/>
          <a:lstStyle/>
          <a:p>
            <a:pPr algn="l"/>
            <a:r>
              <a:rPr lang="en-US" sz="2800" b="1" u="sng" dirty="0">
                <a:solidFill>
                  <a:schemeClr val="tx1"/>
                </a:solidFill>
                <a:latin typeface="Times New Roman" panose="02020603050405020304" pitchFamily="18" charset="0"/>
                <a:cs typeface="Times New Roman" panose="02020603050405020304" pitchFamily="18" charset="0"/>
              </a:rPr>
              <a:t>References:</a:t>
            </a:r>
            <a:r>
              <a:rPr lang="en-IN" sz="2800" b="1" u="sng" dirty="0">
                <a:solidFill>
                  <a:schemeClr val="tx1"/>
                </a:solidFill>
                <a:latin typeface="Times New Roman" panose="02020603050405020304" pitchFamily="18" charset="0"/>
                <a:cs typeface="Times New Roman" panose="02020603050405020304" pitchFamily="18" charset="0"/>
              </a:rPr>
              <a:t/>
            </a:r>
            <a:br>
              <a:rPr lang="en-IN" sz="2800" b="1" u="sng" dirty="0">
                <a:solidFill>
                  <a:schemeClr val="tx1"/>
                </a:solidFill>
                <a:latin typeface="Times New Roman" panose="02020603050405020304" pitchFamily="18" charset="0"/>
                <a:cs typeface="Times New Roman" panose="02020603050405020304" pitchFamily="18" charset="0"/>
              </a:rPr>
            </a:br>
            <a:endParaRPr lang="en-IN" sz="2800" b="1" u="sng"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66910" y="1390918"/>
            <a:ext cx="9929372" cy="4011338"/>
          </a:xfrm>
        </p:spPr>
        <p:txBody>
          <a:bodyPr>
            <a:noAutofit/>
          </a:bodyPr>
          <a:lstStyle/>
          <a:p>
            <a:pPr marL="457200" indent="-457200" algn="l">
              <a:buFont typeface="Wingdings" panose="05000000000000000000" pitchFamily="2" charset="2"/>
              <a:buChar char="Ø"/>
            </a:pPr>
            <a:r>
              <a:rPr lang="en-US" sz="2600" dirty="0" smtClean="0">
                <a:solidFill>
                  <a:schemeClr val="tx1"/>
                </a:solidFill>
                <a:latin typeface="Times New Roman" panose="02020603050405020304" pitchFamily="18" charset="0"/>
                <a:cs typeface="Times New Roman" panose="02020603050405020304" pitchFamily="18" charset="0"/>
              </a:rPr>
              <a:t>Flicker8k_Dataset:</a:t>
            </a:r>
            <a:r>
              <a:rPr lang="en-US" sz="2600" dirty="0" smtClean="0">
                <a:solidFill>
                  <a:schemeClr val="tx1"/>
                </a:solidFill>
                <a:latin typeface="Times New Roman" panose="02020603050405020304" pitchFamily="18" charset="0"/>
                <a:cs typeface="Times New Roman" panose="02020603050405020304" pitchFamily="18" charset="0"/>
                <a:hlinkClick r:id="rId2"/>
              </a:rPr>
              <a:t>https</a:t>
            </a:r>
            <a:r>
              <a:rPr lang="en-US" sz="2600" dirty="0">
                <a:solidFill>
                  <a:schemeClr val="tx1"/>
                </a:solidFill>
                <a:latin typeface="Times New Roman" panose="02020603050405020304" pitchFamily="18" charset="0"/>
                <a:cs typeface="Times New Roman" panose="02020603050405020304" pitchFamily="18" charset="0"/>
                <a:hlinkClick r:id="rId2"/>
              </a:rPr>
              <a:t>://</a:t>
            </a:r>
            <a:r>
              <a:rPr lang="en-US" sz="2600" dirty="0" smtClean="0">
                <a:solidFill>
                  <a:schemeClr val="tx1"/>
                </a:solidFill>
                <a:latin typeface="Times New Roman" panose="02020603050405020304" pitchFamily="18" charset="0"/>
                <a:cs typeface="Times New Roman" panose="02020603050405020304" pitchFamily="18" charset="0"/>
                <a:hlinkClick r:id="rId2"/>
              </a:rPr>
              <a:t>www.kaggle.com/ming666/flicker8k-dataset</a:t>
            </a:r>
            <a:endParaRPr lang="en-US" sz="2600" dirty="0" smtClean="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2600" dirty="0" smtClean="0">
                <a:solidFill>
                  <a:schemeClr val="tx1"/>
                </a:solidFill>
                <a:latin typeface="Times New Roman" panose="02020603050405020304" pitchFamily="18" charset="0"/>
                <a:cs typeface="Times New Roman" panose="02020603050405020304" pitchFamily="18" charset="0"/>
              </a:rPr>
              <a:t>Flciker_8k_text</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a:solidFill>
                  <a:schemeClr val="tx1"/>
                </a:solidFill>
                <a:latin typeface="Times New Roman" panose="02020603050405020304" pitchFamily="18" charset="0"/>
                <a:cs typeface="Times New Roman" panose="02020603050405020304" pitchFamily="18" charset="0"/>
                <a:hlinkClick r:id="rId2"/>
              </a:rPr>
              <a:t>https://</a:t>
            </a:r>
            <a:r>
              <a:rPr lang="en-US" sz="2600" dirty="0" smtClean="0">
                <a:solidFill>
                  <a:schemeClr val="tx1"/>
                </a:solidFill>
                <a:latin typeface="Times New Roman" panose="02020603050405020304" pitchFamily="18" charset="0"/>
                <a:cs typeface="Times New Roman" panose="02020603050405020304" pitchFamily="18" charset="0"/>
                <a:hlinkClick r:id="rId2"/>
              </a:rPr>
              <a:t>www.kaggle.com/ming666/flicker8k-dataset</a:t>
            </a:r>
            <a:endParaRPr lang="en-IN" sz="2600" dirty="0" smtClean="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2600" dirty="0" smtClean="0">
                <a:solidFill>
                  <a:schemeClr val="tx1"/>
                </a:solidFill>
                <a:latin typeface="Times New Roman" panose="02020603050405020304" pitchFamily="18" charset="0"/>
                <a:cs typeface="Times New Roman" panose="02020603050405020304" pitchFamily="18" charset="0"/>
              </a:rPr>
              <a:t>CNN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a:solidFill>
                  <a:schemeClr val="tx1"/>
                </a:solidFill>
                <a:latin typeface="Times New Roman" panose="02020603050405020304" pitchFamily="18" charset="0"/>
                <a:cs typeface="Times New Roman" panose="02020603050405020304" pitchFamily="18" charset="0"/>
                <a:hlinkClick r:id="rId3"/>
              </a:rPr>
              <a:t>https://data-flair.training/blogs/convolutional-neural-networks-tutorial</a:t>
            </a:r>
            <a:r>
              <a:rPr lang="en-US" sz="2600" dirty="0" smtClean="0">
                <a:solidFill>
                  <a:schemeClr val="tx1"/>
                </a:solidFill>
                <a:latin typeface="Times New Roman" panose="02020603050405020304" pitchFamily="18" charset="0"/>
                <a:cs typeface="Times New Roman" panose="02020603050405020304" pitchFamily="18" charset="0"/>
                <a:hlinkClick r:id="rId3"/>
              </a:rPr>
              <a:t>/</a:t>
            </a:r>
            <a:endParaRPr lang="en-US" sz="2600" dirty="0" smtClean="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2600" dirty="0" smtClean="0">
                <a:solidFill>
                  <a:schemeClr val="tx1"/>
                </a:solidFill>
                <a:latin typeface="Times New Roman" panose="02020603050405020304" pitchFamily="18" charset="0"/>
                <a:cs typeface="Times New Roman" panose="02020603050405020304" pitchFamily="18" charset="0"/>
              </a:rPr>
              <a:t>For </a:t>
            </a:r>
            <a:r>
              <a:rPr lang="en-US" sz="2600" dirty="0">
                <a:solidFill>
                  <a:schemeClr val="tx1"/>
                </a:solidFill>
                <a:latin typeface="Times New Roman" panose="02020603050405020304" pitchFamily="18" charset="0"/>
                <a:cs typeface="Times New Roman" panose="02020603050405020304" pitchFamily="18" charset="0"/>
              </a:rPr>
              <a:t>some ideas, went through </a:t>
            </a:r>
            <a:r>
              <a:rPr lang="en-US" sz="2600" dirty="0" err="1">
                <a:solidFill>
                  <a:schemeClr val="tx1"/>
                </a:solidFill>
                <a:latin typeface="Times New Roman" panose="02020603050405020304" pitchFamily="18" charset="0"/>
                <a:cs typeface="Times New Roman" panose="02020603050405020304" pitchFamily="18" charset="0"/>
              </a:rPr>
              <a:t>Github</a:t>
            </a:r>
            <a:r>
              <a:rPr lang="en-US" sz="2600" dirty="0">
                <a:solidFill>
                  <a:schemeClr val="tx1"/>
                </a:solidFill>
                <a:latin typeface="Times New Roman" panose="02020603050405020304" pitchFamily="18" charset="0"/>
                <a:cs typeface="Times New Roman" panose="02020603050405020304" pitchFamily="18" charset="0"/>
              </a:rPr>
              <a:t> and other websites.</a:t>
            </a:r>
            <a:r>
              <a:rPr lang="en-IN" sz="2600" dirty="0">
                <a:solidFill>
                  <a:schemeClr val="tx1"/>
                </a:solidFill>
                <a:latin typeface="Times New Roman" panose="02020603050405020304" pitchFamily="18" charset="0"/>
                <a:cs typeface="Times New Roman" panose="02020603050405020304" pitchFamily="18" charset="0"/>
              </a:rPr>
              <a:t/>
            </a:r>
            <a:br>
              <a:rPr lang="en-IN" sz="2600" dirty="0">
                <a:solidFill>
                  <a:schemeClr val="tx1"/>
                </a:solidFill>
                <a:latin typeface="Times New Roman" panose="02020603050405020304" pitchFamily="18" charset="0"/>
                <a:cs typeface="Times New Roman" panose="02020603050405020304" pitchFamily="18" charset="0"/>
              </a:rPr>
            </a:br>
            <a:endParaRPr lang="en-IN" sz="2600" dirty="0">
              <a:solidFill>
                <a:schemeClr val="tx1"/>
              </a:solidFill>
            </a:endParaRPr>
          </a:p>
        </p:txBody>
      </p:sp>
    </p:spTree>
    <p:extLst>
      <p:ext uri="{BB962C8B-B14F-4D97-AF65-F5344CB8AC3E}">
        <p14:creationId xmlns:p14="http://schemas.microsoft.com/office/powerpoint/2010/main" val="3832012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217</TotalTime>
  <Words>214</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Times New Roman</vt:lpstr>
      <vt:lpstr>Trebuchet MS</vt:lpstr>
      <vt:lpstr>Wingdings</vt:lpstr>
      <vt:lpstr>Wingdings 3</vt:lpstr>
      <vt:lpstr>Facet</vt:lpstr>
      <vt:lpstr>                    Team id:- 4D16  Category: Explorative Project  Title: Image Caption Generator   List of Team Members:  Abbasali A Jamadar         (USN: 01FE20BCS414 Roll No: 466)         Neha Kardant         (USN: 01FE20BCS422 Roll No: 469)         Nihal Fernandis         (USN: 01FE19BCS237 Roll No: 437) </vt:lpstr>
      <vt:lpstr>Responsibilities:   Abbasali A Jamadar: Working on CNN, LSTM, CV, NLP, tensorflow, Datasets  Neha Kardant: Working on CNN, LSTM, CV, NLP, Datasets  Nihal Fernandis: Working on CNN, LSTM, CV, NLP, Datasets  Note: Study of libraries in the above given responsibilities is specifically related to our course project only. </vt:lpstr>
      <vt:lpstr>PowerPoint Presentation</vt:lpstr>
      <vt:lpstr>PowerPoint Presentation</vt:lpstr>
      <vt:lpstr>Convolutional Neural networks(CNN): </vt:lpstr>
      <vt:lpstr> Long short term memory(LSTM): </vt:lpstr>
      <vt:lpstr>Image Caption Generator Model: </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Category: Explorative Project  Title: Image Caption Generator   List of Team Members:  Abbasali A Jamadar          (USN: 01FE20BCS414 Roll No: 466)         Neha Kardant          (USN: 01FE20BCS422 Roll No: 469)         Nihal Fernandis          (USN: 01FE19BCS237 Roll No: 437)</dc:title>
  <dc:creator>nehak</dc:creator>
  <cp:lastModifiedBy>WickedG0d</cp:lastModifiedBy>
  <cp:revision>24</cp:revision>
  <dcterms:created xsi:type="dcterms:W3CDTF">2021-04-19T15:48:17Z</dcterms:created>
  <dcterms:modified xsi:type="dcterms:W3CDTF">2021-04-24T16:55:01Z</dcterms:modified>
</cp:coreProperties>
</file>