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2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1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4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5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7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ABE033-FE3F-4864-8EEA-2848DFA865BE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48404-3D4D-4F03-8C96-4E8DBE8048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1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13AB4-7E97-4092-9611-4B1B9E02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2043"/>
            <a:ext cx="10058400" cy="267217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ANALYSIS</a:t>
            </a:r>
            <a:b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PROJECT(18ECSC301)</a:t>
            </a:r>
            <a:b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– 1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29BDE-294E-49A5-918A-E8A56F31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65142"/>
            <a:ext cx="10058400" cy="29039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Sl.No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Name:	                    USN: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Abbasali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Jamadar		01fe20bcs414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	Mahadev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Rashinkar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01fe20bcs416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Suprita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Patil		01fe19bcs243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	Priyanka M H 		01fe20bcs419</a:t>
            </a:r>
          </a:p>
        </p:txBody>
      </p:sp>
    </p:spTree>
    <p:extLst>
      <p:ext uri="{BB962C8B-B14F-4D97-AF65-F5344CB8AC3E}">
        <p14:creationId xmlns:p14="http://schemas.microsoft.com/office/powerpoint/2010/main" val="6466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84BE-011D-4AC1-BED5-8D5D0D8F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7869-B814-4013-85BE-7EA0BA4A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Volatility is one of the most prominent terms on any trading floor. In financial markets, volatility captures the amount of fluctuation in prices.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volatility is associated to periods of market turbulence and to large price swings, while low volatility describes more calm and quiet markets.</a:t>
            </a:r>
          </a:p>
          <a:p>
            <a:pPr marL="0" indent="0" algn="l" fontAlgn="base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Challenge: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prediction in volatility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hundreds of stocks across different sectors.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submission on 28 sept 2021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6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5154-F4BE-4092-8D37-7F24DCF2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CB2C-5988-43F8-8A64-26E7230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build model that predict short-term volatility for stocks across different sectors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 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uniquely fine grained look at the microstructure of modern financial markets.</a:t>
            </a: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3CEA-3E03-4FA3-8F72-B21CAA53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0356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10" y="1908823"/>
            <a:ext cx="9290140" cy="3989701"/>
          </a:xfrm>
        </p:spPr>
      </p:pic>
    </p:spTree>
    <p:extLst>
      <p:ext uri="{BB962C8B-B14F-4D97-AF65-F5344CB8AC3E}">
        <p14:creationId xmlns:p14="http://schemas.microsoft.com/office/powerpoint/2010/main" val="198901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57B-B064-4FFE-9629-EFDFA65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ATTRIBUTES 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7DE3-3300-499E-ADC2-50D2478D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079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stock_id</a:t>
            </a:r>
            <a:r>
              <a:rPr lang="en-US" dirty="0"/>
              <a:t> - ID code for the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time_id</a:t>
            </a:r>
            <a:r>
              <a:rPr lang="en-US" dirty="0"/>
              <a:t>  - ID code for the time bucket. Time IDs are not necessarily sequential but are consistent across all stocks.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seconds_in_bucket</a:t>
            </a:r>
            <a:r>
              <a:rPr lang="en-US" dirty="0"/>
              <a:t>  - Number of seconds from the start of the bucket, always starting from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bid_price</a:t>
            </a:r>
            <a:r>
              <a:rPr lang="en-US" dirty="0"/>
              <a:t> - Normalized prices of the most/second most competitive buy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ask_price</a:t>
            </a:r>
            <a:r>
              <a:rPr lang="en-US" dirty="0"/>
              <a:t> - Normalized prices of the most/second most competitive sell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bid_size</a:t>
            </a:r>
            <a:r>
              <a:rPr lang="en-US" dirty="0"/>
              <a:t> - The number of shares on the most/second most competitive buy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ask_size</a:t>
            </a:r>
            <a:r>
              <a:rPr lang="en-US" dirty="0"/>
              <a:t>  - The number of shares on the most/second most competitive sell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11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6A0-ACF3-49AE-9B05-1AFB3039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2354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B843F7-393B-4E1B-8D36-31D31F301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759634"/>
              </p:ext>
            </p:extLst>
          </p:nvPr>
        </p:nvGraphicFramePr>
        <p:xfrm>
          <a:off x="331305" y="1435785"/>
          <a:ext cx="11529390" cy="42132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43130">
                  <a:extLst>
                    <a:ext uri="{9D8B030D-6E8A-4147-A177-3AD203B41FA5}">
                      <a16:colId xmlns:a16="http://schemas.microsoft.com/office/drawing/2014/main" val="2206887038"/>
                    </a:ext>
                  </a:extLst>
                </a:gridCol>
                <a:gridCol w="3843130">
                  <a:extLst>
                    <a:ext uri="{9D8B030D-6E8A-4147-A177-3AD203B41FA5}">
                      <a16:colId xmlns:a16="http://schemas.microsoft.com/office/drawing/2014/main" val="864287780"/>
                    </a:ext>
                  </a:extLst>
                </a:gridCol>
                <a:gridCol w="3843130">
                  <a:extLst>
                    <a:ext uri="{9D8B030D-6E8A-4147-A177-3AD203B41FA5}">
                      <a16:colId xmlns:a16="http://schemas.microsoft.com/office/drawing/2014/main" val="1195922583"/>
                    </a:ext>
                  </a:extLst>
                </a:gridCol>
              </a:tblGrid>
              <a:tr h="2438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Numberical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96301"/>
                  </a:ext>
                </a:extLst>
              </a:tr>
              <a:tr h="413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Stock_id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These are stock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94411"/>
                  </a:ext>
                </a:extLst>
              </a:tr>
              <a:tr h="41323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time_id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seconds_in_bucket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window &amp; end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38785"/>
                  </a:ext>
                </a:extLst>
              </a:tr>
              <a:tr h="413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Size/bid/</a:t>
                      </a:r>
                      <a:r>
                        <a:rPr lang="en-IN" dirty="0" err="1"/>
                        <a:t>ask_size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shares traded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79258"/>
                  </a:ext>
                </a:extLst>
              </a:tr>
              <a:tr h="41323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order_count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Unique order taking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57533"/>
                  </a:ext>
                </a:extLst>
              </a:tr>
              <a:tr h="5785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bid_price1</a:t>
                      </a:r>
                    </a:p>
                    <a:p>
                      <a:pPr algn="ctr"/>
                      <a:r>
                        <a:rPr lang="en-IN" dirty="0"/>
                        <a:t>ask_price2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Normalisation prices of most competitive buy/sell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738078"/>
                  </a:ext>
                </a:extLst>
              </a:tr>
              <a:tr h="8264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bid_price2</a:t>
                      </a:r>
                    </a:p>
                    <a:p>
                      <a:pPr algn="ctr"/>
                      <a:r>
                        <a:rPr lang="en-IN" dirty="0"/>
                        <a:t>ask_price2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Normalisation prices of 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most competitive buy/sell level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47181"/>
                  </a:ext>
                </a:extLst>
              </a:tr>
              <a:tr h="413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Bid_size1</a:t>
                      </a:r>
                    </a:p>
                    <a:p>
                      <a:pPr algn="ctr"/>
                      <a:r>
                        <a:rPr lang="en-IN" dirty="0"/>
                        <a:t>Ask_size1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number of shares of most </a:t>
                      </a:r>
                      <a:r>
                        <a:rPr lang="en-IN" dirty="0" err="1"/>
                        <a:t>compititve</a:t>
                      </a:r>
                      <a:r>
                        <a:rPr lang="en-IN" dirty="0"/>
                        <a:t> buy/sell level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8688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94329E-90BF-4697-8A62-16539CF26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24046"/>
              </p:ext>
            </p:extLst>
          </p:nvPr>
        </p:nvGraphicFramePr>
        <p:xfrm>
          <a:off x="331305" y="5671137"/>
          <a:ext cx="115293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130">
                  <a:extLst>
                    <a:ext uri="{9D8B030D-6E8A-4147-A177-3AD203B41FA5}">
                      <a16:colId xmlns:a16="http://schemas.microsoft.com/office/drawing/2014/main" val="4242128610"/>
                    </a:ext>
                  </a:extLst>
                </a:gridCol>
                <a:gridCol w="3856382">
                  <a:extLst>
                    <a:ext uri="{9D8B030D-6E8A-4147-A177-3AD203B41FA5}">
                      <a16:colId xmlns:a16="http://schemas.microsoft.com/office/drawing/2014/main" val="2833436933"/>
                    </a:ext>
                  </a:extLst>
                </a:gridCol>
                <a:gridCol w="3829878">
                  <a:extLst>
                    <a:ext uri="{9D8B030D-6E8A-4147-A177-3AD203B41FA5}">
                      <a16:colId xmlns:a16="http://schemas.microsoft.com/office/drawing/2014/main" val="958703346"/>
                    </a:ext>
                  </a:extLst>
                </a:gridCol>
              </a:tblGrid>
              <a:tr h="502256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Bid_size1</a:t>
                      </a:r>
                    </a:p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Ask_size1</a:t>
                      </a:r>
                    </a:p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shares of most </a:t>
                      </a:r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compititve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buy/sell level </a:t>
                      </a:r>
                    </a:p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03921"/>
                  </a:ext>
                </a:extLst>
              </a:tr>
              <a:tr h="200903"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52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86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4163"/>
          </a:xfrm>
        </p:spPr>
        <p:txBody>
          <a:bodyPr/>
          <a:lstStyle/>
          <a:p>
            <a:r>
              <a:rPr lang="en-US"/>
              <a:t>Graphs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70" y="4074007"/>
            <a:ext cx="3133897" cy="2180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10" y="4074008"/>
            <a:ext cx="3133895" cy="2180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70" y="1737359"/>
            <a:ext cx="3133895" cy="2180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10" y="1737359"/>
            <a:ext cx="3133895" cy="2180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10" y="4074007"/>
            <a:ext cx="3133897" cy="2180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70" y="1737358"/>
            <a:ext cx="3133897" cy="2180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10" y="1737358"/>
            <a:ext cx="3133897" cy="21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4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65" y="3946653"/>
            <a:ext cx="3291297" cy="22367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3" y="3946652"/>
            <a:ext cx="3240269" cy="2236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65" y="1714522"/>
            <a:ext cx="3291297" cy="2236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4" y="1693150"/>
            <a:ext cx="3240269" cy="22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7BE6-B608-4398-A934-29C484C3B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55A6-B1D2-4D03-8559-3A9B74FEA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9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</TotalTime>
  <Words>431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DATA MINING AND ANALYSIS COURSE PROJECT(18ECSC301) REVIEW – 1  VOLATILITY PREDICTIONS</vt:lpstr>
      <vt:lpstr>INTRODUCTON </vt:lpstr>
      <vt:lpstr>PROBLEM STATEMENT:</vt:lpstr>
      <vt:lpstr>UNDERSTANDING THE DATA:</vt:lpstr>
      <vt:lpstr>LIST OF ATTRIBUTES </vt:lpstr>
      <vt:lpstr>ATTRIBUTE DESCRIPTION:</vt:lpstr>
      <vt:lpstr>Graphs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Prediction</dc:title>
  <dc:creator>priya mh</dc:creator>
  <cp:lastModifiedBy>priya mh</cp:lastModifiedBy>
  <cp:revision>31</cp:revision>
  <dcterms:created xsi:type="dcterms:W3CDTF">2021-08-25T06:44:55Z</dcterms:created>
  <dcterms:modified xsi:type="dcterms:W3CDTF">2021-08-26T04:24:09Z</dcterms:modified>
</cp:coreProperties>
</file>