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2"/>
  </p:notesMasterIdLst>
  <p:sldIdLst>
    <p:sldId id="4778" r:id="rId2"/>
    <p:sldId id="1010" r:id="rId3"/>
    <p:sldId id="4780" r:id="rId4"/>
    <p:sldId id="4779" r:id="rId5"/>
    <p:sldId id="4781" r:id="rId6"/>
    <p:sldId id="4783" r:id="rId7"/>
    <p:sldId id="4784" r:id="rId8"/>
    <p:sldId id="4785" r:id="rId9"/>
    <p:sldId id="4786" r:id="rId10"/>
    <p:sldId id="275" r:id="rId11"/>
  </p:sldIdLst>
  <p:sldSz cx="12192000" cy="6858000"/>
  <p:notesSz cx="6858000" cy="9144000"/>
  <p:embeddedFontLst>
    <p:embeddedFont>
      <p:font typeface="Roboto Medium" charset="0"/>
      <p:regular r:id="rId13"/>
      <p:italic r:id="rId14"/>
    </p:embeddedFont>
    <p:embeddedFont>
      <p:font typeface="Roboto Light" charset="0"/>
      <p:regular r:id="rId15"/>
      <p:italic r:id="rId16"/>
    </p:embeddedFont>
    <p:embeddedFont>
      <p:font typeface="Roboto" charset="0"/>
      <p:regular r:id="rId17"/>
      <p:bold r:id="rId18"/>
      <p:italic r:id="rId19"/>
      <p:boldItalic r:id="rId20"/>
    </p:embeddedFont>
    <p:embeddedFont>
      <p:font typeface="Calibri" pitchFamily="34" charset="0"/>
      <p:regular r:id="rId21"/>
      <p:bold r:id="rId22"/>
      <p:italic r:id="rId23"/>
      <p:boldItalic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8694" autoAdjust="0"/>
    <p:restoredTop sz="91283" autoAdjust="0"/>
  </p:normalViewPr>
  <p:slideViewPr>
    <p:cSldViewPr snapToGrid="0" showGuides="1">
      <p:cViewPr varScale="1">
        <p:scale>
          <a:sx n="66" d="100"/>
          <a:sy n="66" d="100"/>
        </p:scale>
        <p:origin x="-486" y="-108"/>
      </p:cViewPr>
      <p:guideLst>
        <p:guide orient="horz" pos="2160"/>
        <p:guide pos="3840"/>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pPr/>
              <a:t>7/09/2022</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pPr/>
              <a:t>‹#›</a:t>
            </a:fld>
            <a:endParaRPr lang="en-AU" dirty="0"/>
          </a:p>
        </p:txBody>
      </p:sp>
    </p:spTree>
    <p:extLst>
      <p:ext uri="{BB962C8B-B14F-4D97-AF65-F5344CB8AC3E}">
        <p14:creationId xmlns:p14="http://schemas.microsoft.com/office/powerpoint/2010/main" xmlns=""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xmlns=""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pPr/>
              <a:t>10</a:t>
            </a:fld>
            <a:endParaRPr lang="en-AU" dirty="0"/>
          </a:p>
        </p:txBody>
      </p:sp>
    </p:spTree>
    <p:extLst>
      <p:ext uri="{BB962C8B-B14F-4D97-AF65-F5344CB8AC3E}">
        <p14:creationId xmlns:p14="http://schemas.microsoft.com/office/powerpoint/2010/main" xmlns=""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xmlns=""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xmlns=""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xmlns=""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xmlns=""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xmlns=""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xmlns="" val="2638066928"/>
      </p:ext>
    </p:extLst>
  </p:cSld>
  <p:clrMapOvr>
    <a:masterClrMapping/>
  </p:clrMapOvr>
  <p:extLst>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xmlns=""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xmlns=""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xmlns=""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xmlns=""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xmlns=""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xmlns=""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xmlns=""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xmlns=""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xmlns=""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xmlns=""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xmlns=""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xmlns=""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xmlns=""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xmlns=""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xmlns=""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xmlns=""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xmlns=""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xmlns=""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xmlns="" val="385265769"/>
      </p:ext>
    </p:extLst>
  </p:cSld>
  <p:clrMapOvr>
    <a:masterClrMapping/>
  </p:clrMapOvr>
  <p:extLst>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xmlns=""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xmlns="" val="989650627"/>
      </p:ext>
    </p:extLst>
  </p:cSld>
  <p:clrMapOvr>
    <a:masterClrMapping/>
  </p:clrMapOvr>
  <p:extLst>
    <p:ext uri="{DCECCB84-F9BA-43D5-87BE-67443E8EF086}">
      <p15:sldGuideLst xmlns:p15="http://schemas.microsoft.com/office/powerpoint/2012/main" xmlns=""/>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xmlns=""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xmlns=""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xmlns=""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xmlns=""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xmlns=""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xmlns=""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xmlns=""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xmlns=""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xmlns=""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xmlns=""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xmlns=""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xmlns=""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xmlns=""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xmlns=""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xmlns=""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xmlns=""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xmlns=""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xmlns=""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xmlns=""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xmlns=""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xmlns=""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xmlns=""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xmlns="" id="{C2EEE1EB-5529-4FA4-98E8-7A820B9EBBCB}"/>
              </a:ext>
            </a:extLst>
          </p:cNvPr>
          <p:cNvSpPr>
            <a:spLocks noGrp="1"/>
          </p:cNvSpPr>
          <p:nvPr>
            <p:ph type="body" sz="quarter" idx="10"/>
          </p:nvPr>
        </p:nvSpPr>
        <p:spPr/>
        <p:txBody>
          <a:bodyPr/>
          <a:lstStyle/>
          <a:p>
            <a:r>
              <a:rPr smtClean="0"/>
              <a:t>September </a:t>
            </a:r>
            <a:r>
              <a:rPr lang="en-AU" dirty="0" smtClean="0"/>
              <a:t>2022</a:t>
            </a:r>
            <a:endParaRPr lang="en-AU" dirty="0"/>
          </a:p>
        </p:txBody>
      </p:sp>
      <p:grpSp>
        <p:nvGrpSpPr>
          <p:cNvPr id="8" name="Group 7">
            <a:extLst>
              <a:ext uri="{FF2B5EF4-FFF2-40B4-BE49-F238E27FC236}">
                <a16:creationId xmlns:a16="http://schemas.microsoft.com/office/drawing/2014/main" xmlns=""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xmlns=""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xmlns=""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xmlns=""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xmlns=""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xmlns="" val="36130815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2216208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9601162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E19D77A-B8A0-4A6B-9682-3967E6998622}"/>
              </a:ext>
            </a:extLst>
          </p:cNvPr>
          <p:cNvSpPr>
            <a:spLocks noGrp="1"/>
          </p:cNvSpPr>
          <p:nvPr>
            <p:ph type="body" sz="quarter" idx="10"/>
          </p:nvPr>
        </p:nvSpPr>
        <p:spPr/>
        <p:txBody>
          <a:bodyPr/>
          <a:lstStyle/>
          <a:p>
            <a:r>
              <a:rPr lang="en-AU" sz="3200" dirty="0"/>
              <a:t>Executive summary</a:t>
            </a:r>
          </a:p>
        </p:txBody>
      </p:sp>
      <p:sp>
        <p:nvSpPr>
          <p:cNvPr id="3" name="Oval 2">
            <a:extLst>
              <a:ext uri="{FF2B5EF4-FFF2-40B4-BE49-F238E27FC236}">
                <a16:creationId xmlns:a16="http://schemas.microsoft.com/office/drawing/2014/main" xmlns=""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xmlns=""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xmlns=""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2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xmlns=""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2400" dirty="0">
                <a:latin typeface="Roboto" panose="02000000000000000000" pitchFamily="2" charset="0"/>
                <a:ea typeface="Roboto" panose="02000000000000000000" pitchFamily="2" charset="0"/>
                <a:cs typeface="Roboto" panose="02000000000000000000" pitchFamily="2" charset="0"/>
              </a:rPr>
              <a:t>Task 2</a:t>
            </a:r>
          </a:p>
        </p:txBody>
      </p:sp>
      <p:sp>
        <p:nvSpPr>
          <p:cNvPr id="7" name="TextBox 6">
            <a:extLst>
              <a:ext uri="{FF2B5EF4-FFF2-40B4-BE49-F238E27FC236}">
                <a16:creationId xmlns:a16="http://schemas.microsoft.com/office/drawing/2014/main" xmlns=""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algn="l"/>
            <a:r>
              <a:rPr lang="en-AU" sz="2400" b="1" dirty="0" smtClean="0">
                <a:latin typeface="Calibri" pitchFamily="34" charset="0"/>
                <a:ea typeface="Roboto Light" panose="02000000000000000000" pitchFamily="2" charset="0"/>
                <a:cs typeface="Calibri" pitchFamily="34" charset="0"/>
              </a:rPr>
              <a:t>DATA PREPARATION AND CUSTOMER ANALYTICS</a:t>
            </a:r>
          </a:p>
          <a:p>
            <a:pPr algn="l">
              <a:buFont typeface="Arial" pitchFamily="34" charset="0"/>
              <a:buChar char="•"/>
            </a:pPr>
            <a:r>
              <a:rPr lang="en-AU" sz="2000" dirty="0" smtClean="0">
                <a:latin typeface="Calibri" pitchFamily="34" charset="0"/>
                <a:ea typeface="Roboto Light" panose="02000000000000000000" pitchFamily="2" charset="0"/>
                <a:cs typeface="Calibri" pitchFamily="34" charset="0"/>
              </a:rPr>
              <a:t>The recommended customer segments to </a:t>
            </a:r>
            <a:r>
              <a:rPr lang="en-AU" sz="2000" dirty="0" smtClean="0">
                <a:latin typeface="Calibri" pitchFamily="34" charset="0"/>
                <a:ea typeface="Roboto Light" panose="02000000000000000000" pitchFamily="2" charset="0"/>
                <a:cs typeface="Calibri" pitchFamily="34" charset="0"/>
              </a:rPr>
              <a:t>focus commercialization on are </a:t>
            </a:r>
            <a:r>
              <a:rPr lang="en-AU" sz="2000" b="1" dirty="0" smtClean="0">
                <a:latin typeface="Calibri" pitchFamily="34" charset="0"/>
                <a:ea typeface="Roboto Light" panose="02000000000000000000" pitchFamily="2" charset="0"/>
                <a:cs typeface="Calibri" pitchFamily="34" charset="0"/>
              </a:rPr>
              <a:t>Mainstream</a:t>
            </a:r>
            <a:r>
              <a:rPr lang="en-AU" sz="2000" dirty="0" smtClean="0">
                <a:latin typeface="Calibri" pitchFamily="34" charset="0"/>
                <a:ea typeface="Roboto Light" panose="02000000000000000000" pitchFamily="2" charset="0"/>
                <a:cs typeface="Calibri" pitchFamily="34" charset="0"/>
              </a:rPr>
              <a:t> and the </a:t>
            </a:r>
            <a:r>
              <a:rPr lang="en-AU" sz="2000" b="1" dirty="0" smtClean="0">
                <a:latin typeface="Calibri" pitchFamily="34" charset="0"/>
                <a:ea typeface="Roboto Light" panose="02000000000000000000" pitchFamily="2" charset="0"/>
                <a:cs typeface="Calibri" pitchFamily="34" charset="0"/>
              </a:rPr>
              <a:t>midage and young singles/couples customers</a:t>
            </a:r>
          </a:p>
          <a:p>
            <a:pPr algn="l">
              <a:buFont typeface="Arial" pitchFamily="34" charset="0"/>
              <a:buChar char="•"/>
            </a:pPr>
            <a:r>
              <a:rPr lang="en-AU" sz="2000" dirty="0" smtClean="0">
                <a:latin typeface="Calibri" pitchFamily="34" charset="0"/>
                <a:ea typeface="Roboto Light" panose="02000000000000000000" pitchFamily="2" charset="0"/>
                <a:cs typeface="Calibri" pitchFamily="34" charset="0"/>
              </a:rPr>
              <a:t>The chips brands to commercialize more are </a:t>
            </a:r>
            <a:r>
              <a:rPr lang="en-AU" sz="2000" b="1" dirty="0" smtClean="0">
                <a:latin typeface="Calibri" pitchFamily="34" charset="0"/>
                <a:ea typeface="Roboto Light" panose="02000000000000000000" pitchFamily="2" charset="0"/>
                <a:cs typeface="Calibri" pitchFamily="34" charset="0"/>
              </a:rPr>
              <a:t>kettles, </a:t>
            </a:r>
            <a:r>
              <a:rPr lang="en-AU" sz="2000" b="1" dirty="0" smtClean="0">
                <a:latin typeface="Calibri" pitchFamily="34" charset="0"/>
                <a:ea typeface="Roboto Light" panose="02000000000000000000" pitchFamily="2" charset="0"/>
                <a:cs typeface="Calibri" pitchFamily="34" charset="0"/>
              </a:rPr>
              <a:t>P</a:t>
            </a:r>
            <a:r>
              <a:rPr lang="en-AU" sz="2000" b="1" dirty="0" smtClean="0">
                <a:latin typeface="Calibri" pitchFamily="34" charset="0"/>
                <a:ea typeface="Roboto Light" panose="02000000000000000000" pitchFamily="2" charset="0"/>
                <a:cs typeface="Calibri" pitchFamily="34" charset="0"/>
              </a:rPr>
              <a:t>ringles,  Smiths,  Doritos, </a:t>
            </a:r>
            <a:r>
              <a:rPr lang="en-AU" sz="2000" dirty="0" smtClean="0">
                <a:latin typeface="Calibri" pitchFamily="34" charset="0"/>
                <a:ea typeface="Roboto Light" panose="02000000000000000000" pitchFamily="2" charset="0"/>
                <a:cs typeface="Calibri" pitchFamily="34" charset="0"/>
              </a:rPr>
              <a:t> and  </a:t>
            </a:r>
            <a:r>
              <a:rPr lang="en-AU" sz="2000" b="1" dirty="0" smtClean="0">
                <a:latin typeface="Calibri" pitchFamily="34" charset="0"/>
                <a:ea typeface="Roboto Light" panose="02000000000000000000" pitchFamily="2" charset="0"/>
                <a:cs typeface="Calibri" pitchFamily="34" charset="0"/>
              </a:rPr>
              <a:t>Thins</a:t>
            </a:r>
          </a:p>
          <a:p>
            <a:pPr algn="l">
              <a:buFont typeface="Arial" pitchFamily="34" charset="0"/>
              <a:buChar char="•"/>
            </a:pPr>
            <a:r>
              <a:rPr lang="en-AU" sz="2000" dirty="0" smtClean="0">
                <a:latin typeface="Calibri" pitchFamily="34" charset="0"/>
                <a:ea typeface="Roboto Light" panose="02000000000000000000" pitchFamily="2" charset="0"/>
                <a:cs typeface="Calibri" pitchFamily="34" charset="0"/>
              </a:rPr>
              <a:t>The  pack sizes  to commercialize  more are  </a:t>
            </a:r>
            <a:r>
              <a:rPr lang="en-AU" sz="2000" b="1" dirty="0" smtClean="0">
                <a:latin typeface="Calibri" pitchFamily="34" charset="0"/>
                <a:ea typeface="Roboto Light" panose="02000000000000000000" pitchFamily="2" charset="0"/>
                <a:cs typeface="Calibri" pitchFamily="34" charset="0"/>
              </a:rPr>
              <a:t>175, 150, 134, 110</a:t>
            </a:r>
            <a:r>
              <a:rPr lang="en-AU" sz="2000" dirty="0" smtClean="0">
                <a:latin typeface="Calibri" pitchFamily="34" charset="0"/>
                <a:ea typeface="Roboto Light" panose="02000000000000000000" pitchFamily="2" charset="0"/>
                <a:cs typeface="Calibri" pitchFamily="34" charset="0"/>
              </a:rPr>
              <a:t>, and </a:t>
            </a:r>
            <a:r>
              <a:rPr lang="en-AU" sz="2000" b="1" dirty="0" smtClean="0">
                <a:latin typeface="Calibri" pitchFamily="34" charset="0"/>
                <a:ea typeface="Roboto Light" panose="02000000000000000000" pitchFamily="2" charset="0"/>
                <a:cs typeface="Calibri" pitchFamily="34" charset="0"/>
              </a:rPr>
              <a:t>170</a:t>
            </a:r>
            <a:endParaRPr lang="en-AU" sz="2000" b="1" dirty="0">
              <a:latin typeface="Calibri" pitchFamily="34" charset="0"/>
              <a:ea typeface="Roboto Light" panose="02000000000000000000" pitchFamily="2" charset="0"/>
              <a:cs typeface="Calibri" pitchFamily="34" charset="0"/>
            </a:endParaRPr>
          </a:p>
        </p:txBody>
      </p:sp>
      <p:sp>
        <p:nvSpPr>
          <p:cNvPr id="9" name="TextBox 8">
            <a:extLst>
              <a:ext uri="{FF2B5EF4-FFF2-40B4-BE49-F238E27FC236}">
                <a16:creationId xmlns:a16="http://schemas.microsoft.com/office/drawing/2014/main" xmlns=""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r>
              <a:rPr lang="en-AU" sz="2400" b="1" dirty="0" smtClean="0">
                <a:latin typeface="Calibri" pitchFamily="34" charset="0"/>
                <a:ea typeface="Roboto Light" panose="02000000000000000000" pitchFamily="2" charset="0"/>
                <a:cs typeface="Calibri" pitchFamily="34" charset="0"/>
              </a:rPr>
              <a:t>EXPERIMENTATION  AND  UPLIFT  TESTING</a:t>
            </a:r>
          </a:p>
          <a:p>
            <a:pPr>
              <a:buFont typeface="Arial" pitchFamily="34" charset="0"/>
              <a:buChar char="•"/>
            </a:pPr>
            <a:r>
              <a:rPr lang="en-AU" sz="2000" dirty="0" smtClean="0">
                <a:latin typeface="Calibri" pitchFamily="34" charset="0"/>
                <a:ea typeface="Roboto Light" panose="02000000000000000000" pitchFamily="2" charset="0"/>
                <a:cs typeface="Calibri" pitchFamily="34" charset="0"/>
              </a:rPr>
              <a:t>There was a significant </a:t>
            </a:r>
            <a:r>
              <a:rPr lang="en-AU" sz="2000" b="1" dirty="0" smtClean="0">
                <a:latin typeface="Calibri" pitchFamily="34" charset="0"/>
                <a:ea typeface="Roboto Light" panose="02000000000000000000" pitchFamily="2" charset="0"/>
                <a:cs typeface="Calibri" pitchFamily="34" charset="0"/>
              </a:rPr>
              <a:t>increase</a:t>
            </a:r>
            <a:r>
              <a:rPr lang="en-AU" sz="2000" dirty="0" smtClean="0">
                <a:latin typeface="Calibri" pitchFamily="34" charset="0"/>
                <a:ea typeface="Roboto Light" panose="02000000000000000000" pitchFamily="2" charset="0"/>
                <a:cs typeface="Calibri" pitchFamily="34" charset="0"/>
              </a:rPr>
              <a:t> in number of customers and total sales for at least two of the three months for trial  stores 77 and 88</a:t>
            </a:r>
          </a:p>
          <a:p>
            <a:pPr>
              <a:buFont typeface="Arial" pitchFamily="34" charset="0"/>
              <a:buChar char="•"/>
            </a:pPr>
            <a:r>
              <a:rPr lang="en-AU" sz="2000" dirty="0" smtClean="0">
                <a:latin typeface="Calibri" pitchFamily="34" charset="0"/>
                <a:ea typeface="Roboto Light" panose="02000000000000000000" pitchFamily="2" charset="0"/>
                <a:cs typeface="Calibri" pitchFamily="34" charset="0"/>
              </a:rPr>
              <a:t>However, this change did not apply to trial store 86 maybe because of a difference in trial implementation</a:t>
            </a:r>
            <a:endParaRPr lang="en-AU" sz="2000" dirty="0">
              <a:latin typeface="Calibri" pitchFamily="34" charset="0"/>
              <a:ea typeface="Roboto Light" panose="02000000000000000000" pitchFamily="2" charset="0"/>
              <a:cs typeface="Calibri" pitchFamily="34" charset="0"/>
            </a:endParaRPr>
          </a:p>
        </p:txBody>
      </p:sp>
    </p:spTree>
    <p:extLst>
      <p:ext uri="{BB962C8B-B14F-4D97-AF65-F5344CB8AC3E}">
        <p14:creationId xmlns:p14="http://schemas.microsoft.com/office/powerpoint/2010/main" xmlns="" val="11735410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xmlns="" id="{64B546C5-F3D3-4F8C-85D4-8EBF7F09F047}"/>
              </a:ext>
            </a:extLst>
          </p:cNvPr>
          <p:cNvSpPr>
            <a:spLocks noGrp="1"/>
          </p:cNvSpPr>
          <p:nvPr>
            <p:ph type="body" idx="1"/>
          </p:nvPr>
        </p:nvSpPr>
        <p:spPr>
          <a:xfrm>
            <a:off x="1201738" y="3122612"/>
            <a:ext cx="5663519" cy="2516187"/>
          </a:xfrm>
        </p:spPr>
        <p:txBody>
          <a:bodyPr/>
          <a:lstStyle/>
          <a:p>
            <a:r>
              <a:rPr lang="en-AU" sz="3200" b="1" dirty="0" smtClean="0">
                <a:latin typeface="Calibri" pitchFamily="34" charset="0"/>
                <a:cs typeface="Calibri" pitchFamily="34" charset="0"/>
              </a:rPr>
              <a:t>Category</a:t>
            </a:r>
          </a:p>
          <a:p>
            <a:pPr>
              <a:buFont typeface="Arial" pitchFamily="34" charset="0"/>
              <a:buChar char="•"/>
            </a:pPr>
            <a:r>
              <a:rPr lang="en-AU" sz="2000" dirty="0" smtClean="0">
                <a:latin typeface="Calibri" pitchFamily="34" charset="0"/>
                <a:cs typeface="Calibri" pitchFamily="34" charset="0"/>
              </a:rPr>
              <a:t>The mainstream and midage and young singles/couples had significantly higher values for average unit prices hence they comparatively spent more and buy more expensive chips than the other categories</a:t>
            </a:r>
          </a:p>
          <a:p>
            <a:endParaRPr lang="en-AU" dirty="0"/>
          </a:p>
        </p:txBody>
      </p:sp>
      <p:pic>
        <p:nvPicPr>
          <p:cNvPr id="8" name="Picture 7" descr="download (2).png"/>
          <p:cNvPicPr>
            <a:picLocks noChangeAspect="1"/>
          </p:cNvPicPr>
          <p:nvPr/>
        </p:nvPicPr>
        <p:blipFill>
          <a:blip r:embed="rId2"/>
          <a:stretch>
            <a:fillRect/>
          </a:stretch>
        </p:blipFill>
        <p:spPr>
          <a:xfrm>
            <a:off x="6807200" y="2960914"/>
            <a:ext cx="4671111" cy="3643086"/>
          </a:xfrm>
          <a:prstGeom prst="rect">
            <a:avLst/>
          </a:prstGeom>
        </p:spPr>
      </p:pic>
    </p:spTree>
    <p:extLst>
      <p:ext uri="{BB962C8B-B14F-4D97-AF65-F5344CB8AC3E}">
        <p14:creationId xmlns:p14="http://schemas.microsoft.com/office/powerpoint/2010/main" xmlns="" val="11760635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a:xfrm>
            <a:off x="1196975" y="453370"/>
            <a:ext cx="10479600" cy="5407783"/>
          </a:xfrm>
        </p:spPr>
        <p:txBody>
          <a:bodyPr/>
          <a:lstStyle/>
          <a:p>
            <a:r>
              <a:rPr lang="en-AU" sz="3200" b="1" dirty="0" smtClean="0">
                <a:latin typeface="Calibri" pitchFamily="34" charset="0"/>
                <a:cs typeface="Calibri" pitchFamily="34" charset="0"/>
              </a:rPr>
              <a:t>Callouts For Categories</a:t>
            </a:r>
          </a:p>
          <a:p>
            <a:endParaRPr lang="en-AU" sz="3200" b="1" dirty="0" smtClean="0">
              <a:latin typeface="Calibri" pitchFamily="34" charset="0"/>
              <a:cs typeface="Calibri" pitchFamily="34" charset="0"/>
            </a:endParaRPr>
          </a:p>
          <a:p>
            <a:r>
              <a:rPr lang="en-US" dirty="0" smtClean="0">
                <a:latin typeface="Calibri" pitchFamily="34" charset="0"/>
                <a:ea typeface="Roboto Light" panose="02000000000000000000" pitchFamily="2" charset="0"/>
                <a:cs typeface="Calibri" pitchFamily="34" charset="0"/>
              </a:rPr>
              <a:t>The </a:t>
            </a:r>
            <a:r>
              <a:rPr lang="en-US" dirty="0" smtClean="0">
                <a:latin typeface="Calibri" pitchFamily="34" charset="0"/>
                <a:ea typeface="Roboto Light" panose="02000000000000000000" pitchFamily="2" charset="0"/>
                <a:cs typeface="Calibri" pitchFamily="34" charset="0"/>
              </a:rPr>
              <a:t>recommended Categories were observed further </a:t>
            </a:r>
            <a:r>
              <a:rPr lang="en-US" dirty="0" smtClean="0">
                <a:latin typeface="Calibri" pitchFamily="34" charset="0"/>
                <a:ea typeface="Roboto Light" panose="02000000000000000000" pitchFamily="2" charset="0"/>
                <a:cs typeface="Calibri" pitchFamily="34" charset="0"/>
              </a:rPr>
              <a:t>and insights showed that they purchased some </a:t>
            </a:r>
            <a:r>
              <a:rPr lang="en-US" dirty="0" smtClean="0">
                <a:latin typeface="Calibri" pitchFamily="34" charset="0"/>
                <a:ea typeface="Roboto Light" panose="02000000000000000000" pitchFamily="2" charset="0"/>
                <a:cs typeface="Calibri" pitchFamily="34" charset="0"/>
              </a:rPr>
              <a:t>brands and pack sizes more than others</a:t>
            </a:r>
            <a:r>
              <a:rPr lang="en-US" dirty="0" smtClean="0">
                <a:latin typeface="Roboto Light" panose="02000000000000000000" pitchFamily="2" charset="0"/>
                <a:ea typeface="Roboto Light" panose="02000000000000000000" pitchFamily="2" charset="0"/>
              </a:rPr>
              <a:t>:</a:t>
            </a:r>
          </a:p>
          <a:p>
            <a:pPr>
              <a:buFont typeface="Arial" pitchFamily="34" charset="0"/>
              <a:buChar char="•"/>
            </a:pPr>
            <a:r>
              <a:rPr lang="en-US" dirty="0" smtClean="0">
                <a:latin typeface="Calibri" pitchFamily="34" charset="0"/>
                <a:ea typeface="Roboto Light" panose="02000000000000000000" pitchFamily="2" charset="0"/>
                <a:cs typeface="Calibri" pitchFamily="34" charset="0"/>
              </a:rPr>
              <a:t>  Increase the supply of the following brands: Kettle, Pringles, Smiths, Doritos and Thins in order of importance.</a:t>
            </a:r>
          </a:p>
          <a:p>
            <a:pPr>
              <a:buFont typeface="Arial" pitchFamily="34" charset="0"/>
              <a:buChar char="•"/>
            </a:pPr>
            <a:r>
              <a:rPr lang="en-US" dirty="0" smtClean="0">
                <a:latin typeface="Calibri" pitchFamily="34" charset="0"/>
                <a:ea typeface="Roboto Light" panose="02000000000000000000" pitchFamily="2" charset="0"/>
                <a:cs typeface="Calibri" pitchFamily="34" charset="0"/>
              </a:rPr>
              <a:t>Increase the supply of the following pack sizes: 175g, 150g, 134g, 110g, and 170g in order of importance</a:t>
            </a:r>
            <a:endParaRPr lang="en-US" dirty="0" smtClean="0">
              <a:latin typeface="Calibri" pitchFamily="34" charset="0"/>
              <a:ea typeface="Roboto Light" panose="02000000000000000000" pitchFamily="2" charset="0"/>
              <a:cs typeface="Calibri" pitchFamily="34" charset="0"/>
            </a:endParaRPr>
          </a:p>
          <a:p>
            <a:endParaRPr lang="en-AU" dirty="0" smtClean="0"/>
          </a:p>
          <a:p>
            <a:endParaRPr lang="en-AU" dirty="0" smtClean="0"/>
          </a:p>
          <a:p>
            <a:endParaRPr lang="en-AU" dirty="0"/>
          </a:p>
        </p:txBody>
      </p:sp>
      <p:pic>
        <p:nvPicPr>
          <p:cNvPr id="10" name="Picture 9">
            <a:extLst>
              <a:ext uri="{FF2B5EF4-FFF2-40B4-BE49-F238E27FC236}">
                <a16:creationId xmlns:a16="http://schemas.microsoft.com/office/drawing/2014/main" xmlns=""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sp>
        <p:nvSpPr>
          <p:cNvPr id="5" name="TextBox 4"/>
          <p:cNvSpPr txBox="1"/>
          <p:nvPr/>
        </p:nvSpPr>
        <p:spPr>
          <a:xfrm>
            <a:off x="1364105" y="1109272"/>
            <a:ext cx="6835515" cy="4901784"/>
          </a:xfrm>
          <a:prstGeom prst="rect">
            <a:avLst/>
          </a:prstGeom>
          <a:noFill/>
        </p:spPr>
        <p:txBody>
          <a:bodyPr wrap="none" lIns="0" tIns="0" rIns="0" bIns="0" rtlCol="0" anchor="t">
            <a:noAutofit/>
          </a:bodyPr>
          <a:lstStyle/>
          <a:p>
            <a:pPr algn="l"/>
            <a:endParaRPr lang="en-US" sz="2000" dirty="0" err="1" smtClean="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xmlns="" val="21433292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p:txBody>
          <a:bodyPr/>
          <a:lstStyle/>
          <a:p>
            <a:r>
              <a:rPr lang="en-AU" sz="3200" b="1" dirty="0" smtClean="0">
                <a:latin typeface="Calibri" pitchFamily="34" charset="0"/>
                <a:cs typeface="Calibri" pitchFamily="34" charset="0"/>
              </a:rPr>
              <a:t>The </a:t>
            </a:r>
            <a:r>
              <a:rPr lang="en-AU" sz="3200" b="1" dirty="0">
                <a:latin typeface="Calibri" pitchFamily="34" charset="0"/>
                <a:cs typeface="Calibri" pitchFamily="34" charset="0"/>
              </a:rPr>
              <a:t>P</a:t>
            </a:r>
            <a:r>
              <a:rPr lang="en-AU" sz="3200" b="1" dirty="0" smtClean="0">
                <a:latin typeface="Calibri" pitchFamily="34" charset="0"/>
                <a:cs typeface="Calibri" pitchFamily="34" charset="0"/>
              </a:rPr>
              <a:t>roportion </a:t>
            </a:r>
            <a:r>
              <a:rPr lang="en-AU" sz="3200" b="1" dirty="0">
                <a:latin typeface="Calibri" pitchFamily="34" charset="0"/>
                <a:cs typeface="Calibri" pitchFamily="34" charset="0"/>
              </a:rPr>
              <a:t>of </a:t>
            </a:r>
            <a:r>
              <a:rPr lang="en-AU" sz="3200" b="1" dirty="0" smtClean="0">
                <a:latin typeface="Calibri" pitchFamily="34" charset="0"/>
                <a:cs typeface="Calibri" pitchFamily="34" charset="0"/>
              </a:rPr>
              <a:t>Customers </a:t>
            </a:r>
            <a:r>
              <a:rPr lang="en-AU" sz="3200" b="1" dirty="0">
                <a:latin typeface="Calibri" pitchFamily="34" charset="0"/>
                <a:cs typeface="Calibri" pitchFamily="34" charset="0"/>
              </a:rPr>
              <a:t>by </a:t>
            </a:r>
            <a:r>
              <a:rPr lang="en-AU" sz="3200" b="1" dirty="0" smtClean="0">
                <a:latin typeface="Calibri" pitchFamily="34" charset="0"/>
                <a:cs typeface="Calibri" pitchFamily="34" charset="0"/>
              </a:rPr>
              <a:t>Affluence </a:t>
            </a:r>
            <a:r>
              <a:rPr lang="en-AU" sz="3200" b="1" dirty="0">
                <a:latin typeface="Calibri" pitchFamily="34" charset="0"/>
                <a:cs typeface="Calibri" pitchFamily="34" charset="0"/>
              </a:rPr>
              <a:t>and </a:t>
            </a:r>
            <a:r>
              <a:rPr lang="en-AU" sz="3200" b="1" dirty="0" smtClean="0">
                <a:latin typeface="Calibri" pitchFamily="34" charset="0"/>
                <a:cs typeface="Calibri" pitchFamily="34" charset="0"/>
              </a:rPr>
              <a:t>Life </a:t>
            </a:r>
            <a:r>
              <a:rPr lang="en-AU" sz="3200" b="1" dirty="0" smtClean="0">
                <a:latin typeface="Calibri" pitchFamily="34" charset="0"/>
                <a:cs typeface="Calibri" pitchFamily="34" charset="0"/>
              </a:rPr>
              <a:t>S</a:t>
            </a:r>
            <a:r>
              <a:rPr lang="en-AU" sz="3200" b="1" dirty="0" smtClean="0">
                <a:latin typeface="Calibri" pitchFamily="34" charset="0"/>
                <a:cs typeface="Calibri" pitchFamily="34" charset="0"/>
              </a:rPr>
              <a:t>tage</a:t>
            </a:r>
            <a:endParaRPr lang="en-AU" sz="3200" b="1" dirty="0">
              <a:latin typeface="Calibri" pitchFamily="34" charset="0"/>
              <a:cs typeface="Calibri" pitchFamily="34" charset="0"/>
            </a:endParaRPr>
          </a:p>
        </p:txBody>
      </p:sp>
      <p:grpSp>
        <p:nvGrpSpPr>
          <p:cNvPr id="3" name="Group 2">
            <a:extLst>
              <a:ext uri="{FF2B5EF4-FFF2-40B4-BE49-F238E27FC236}">
                <a16:creationId xmlns:a16="http://schemas.microsoft.com/office/drawing/2014/main" xmlns=""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xmlns=""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xmlns=""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xmlns=""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xmlns=""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xmlns=""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11" name="Picture 10" descr="download (1).png"/>
          <p:cNvPicPr>
            <a:picLocks noChangeAspect="1"/>
          </p:cNvPicPr>
          <p:nvPr/>
        </p:nvPicPr>
        <p:blipFill>
          <a:blip r:embed="rId3"/>
          <a:stretch>
            <a:fillRect/>
          </a:stretch>
        </p:blipFill>
        <p:spPr>
          <a:xfrm>
            <a:off x="872707" y="1079292"/>
            <a:ext cx="10806350" cy="5064199"/>
          </a:xfrm>
          <a:prstGeom prst="rect">
            <a:avLst/>
          </a:prstGeom>
        </p:spPr>
      </p:pic>
    </p:spTree>
    <p:extLst>
      <p:ext uri="{BB962C8B-B14F-4D97-AF65-F5344CB8AC3E}">
        <p14:creationId xmlns:p14="http://schemas.microsoft.com/office/powerpoint/2010/main" xmlns="" val="8597504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xmlns="" id="{64B546C5-F3D3-4F8C-85D4-8EBF7F09F047}"/>
              </a:ext>
            </a:extLst>
          </p:cNvPr>
          <p:cNvSpPr>
            <a:spLocks noGrp="1"/>
          </p:cNvSpPr>
          <p:nvPr>
            <p:ph type="body" idx="1"/>
          </p:nvPr>
        </p:nvSpPr>
        <p:spPr>
          <a:xfrm>
            <a:off x="1172710" y="3050041"/>
            <a:ext cx="5516562" cy="2726645"/>
          </a:xfrm>
        </p:spPr>
        <p:txBody>
          <a:bodyPr/>
          <a:lstStyle/>
          <a:p>
            <a:r>
              <a:rPr lang="en-AU" sz="3200" b="1" dirty="0">
                <a:latin typeface="Calibri" pitchFamily="34" charset="0"/>
                <a:cs typeface="Calibri" pitchFamily="34" charset="0"/>
              </a:rPr>
              <a:t>Trial store </a:t>
            </a:r>
            <a:r>
              <a:rPr lang="en-AU" sz="3200" b="1" dirty="0" smtClean="0">
                <a:latin typeface="Calibri" pitchFamily="34" charset="0"/>
                <a:cs typeface="Calibri" pitchFamily="34" charset="0"/>
              </a:rPr>
              <a:t>performance</a:t>
            </a:r>
          </a:p>
          <a:p>
            <a:r>
              <a:rPr lang="en-AU" dirty="0" smtClean="0">
                <a:latin typeface="Calibri" pitchFamily="34" charset="0"/>
                <a:cs typeface="Calibri" pitchFamily="34" charset="0"/>
              </a:rPr>
              <a:t>Control stores selected for each trial store were as follows:</a:t>
            </a:r>
          </a:p>
          <a:p>
            <a:r>
              <a:rPr lang="en-AU" dirty="0" smtClean="0">
                <a:latin typeface="Calibri" pitchFamily="34" charset="0"/>
                <a:cs typeface="Calibri" pitchFamily="34" charset="0"/>
              </a:rPr>
              <a:t>Store 77   -   Store 233</a:t>
            </a:r>
          </a:p>
          <a:p>
            <a:r>
              <a:rPr lang="en-AU" dirty="0" smtClean="0">
                <a:latin typeface="Calibri" pitchFamily="34" charset="0"/>
                <a:cs typeface="Calibri" pitchFamily="34" charset="0"/>
              </a:rPr>
              <a:t>Store 86   -   Store 155</a:t>
            </a:r>
          </a:p>
          <a:p>
            <a:r>
              <a:rPr lang="en-AU" dirty="0" smtClean="0">
                <a:latin typeface="Calibri" pitchFamily="34" charset="0"/>
                <a:cs typeface="Calibri" pitchFamily="34" charset="0"/>
              </a:rPr>
              <a:t>Store 88   -   Store 237</a:t>
            </a:r>
            <a:endParaRPr lang="en-AU" dirty="0">
              <a:latin typeface="Calibri" pitchFamily="34" charset="0"/>
              <a:cs typeface="Calibri" pitchFamily="34" charset="0"/>
            </a:endParaRPr>
          </a:p>
        </p:txBody>
      </p:sp>
    </p:spTree>
    <p:extLst>
      <p:ext uri="{BB962C8B-B14F-4D97-AF65-F5344CB8AC3E}">
        <p14:creationId xmlns:p14="http://schemas.microsoft.com/office/powerpoint/2010/main" xmlns="" val="33774783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a:xfrm>
            <a:off x="1196975" y="453371"/>
            <a:ext cx="10479600" cy="5662616"/>
          </a:xfrm>
        </p:spPr>
        <p:txBody>
          <a:bodyPr/>
          <a:lstStyle/>
          <a:p>
            <a:r>
              <a:rPr lang="en-AU" sz="3200" b="1" dirty="0">
                <a:latin typeface="Calibri" pitchFamily="34" charset="0"/>
                <a:cs typeface="Calibri" pitchFamily="34" charset="0"/>
              </a:rPr>
              <a:t>Explanation of the control store vs other </a:t>
            </a:r>
            <a:r>
              <a:rPr lang="en-AU" sz="3200" b="1" dirty="0" smtClean="0">
                <a:latin typeface="Calibri" pitchFamily="34" charset="0"/>
                <a:cs typeface="Calibri" pitchFamily="34" charset="0"/>
              </a:rPr>
              <a:t>stores</a:t>
            </a:r>
          </a:p>
          <a:p>
            <a:endParaRPr lang="en-AU" dirty="0" smtClean="0"/>
          </a:p>
          <a:p>
            <a:r>
              <a:rPr lang="en-AU" dirty="0" smtClean="0">
                <a:latin typeface="Calibri" pitchFamily="34" charset="0"/>
                <a:cs typeface="Calibri" pitchFamily="34" charset="0"/>
              </a:rPr>
              <a:t>There control stores for each trial store were selected  based on the similarities in performances before the pre-trial period of </a:t>
            </a:r>
            <a:r>
              <a:rPr lang="en-AU" dirty="0" smtClean="0">
                <a:latin typeface="Calibri" pitchFamily="34" charset="0"/>
                <a:cs typeface="Calibri" pitchFamily="34" charset="0"/>
              </a:rPr>
              <a:t>F</a:t>
            </a:r>
            <a:r>
              <a:rPr lang="en-AU" dirty="0" smtClean="0">
                <a:latin typeface="Calibri" pitchFamily="34" charset="0"/>
                <a:cs typeface="Calibri" pitchFamily="34" charset="0"/>
              </a:rPr>
              <a:t>ebruary 2019.</a:t>
            </a:r>
          </a:p>
          <a:p>
            <a:r>
              <a:rPr lang="en-AU" dirty="0" smtClean="0">
                <a:latin typeface="Calibri" pitchFamily="34" charset="0"/>
                <a:cs typeface="Calibri" pitchFamily="34" charset="0"/>
              </a:rPr>
              <a:t>A control store has two mai</a:t>
            </a:r>
            <a:r>
              <a:rPr lang="en-AU" dirty="0" smtClean="0">
                <a:latin typeface="Calibri" pitchFamily="34" charset="0"/>
                <a:cs typeface="Calibri" pitchFamily="34" charset="0"/>
              </a:rPr>
              <a:t>n properties:</a:t>
            </a:r>
          </a:p>
          <a:p>
            <a:pPr>
              <a:buFont typeface="Arial" pitchFamily="34" charset="0"/>
              <a:buChar char="•"/>
            </a:pPr>
            <a:r>
              <a:rPr lang="en-AU" dirty="0" smtClean="0">
                <a:latin typeface="Calibri" pitchFamily="34" charset="0"/>
                <a:cs typeface="Calibri" pitchFamily="34" charset="0"/>
              </a:rPr>
              <a:t> </a:t>
            </a:r>
            <a:r>
              <a:rPr lang="en-AU" dirty="0" smtClean="0">
                <a:latin typeface="Calibri" pitchFamily="34" charset="0"/>
                <a:cs typeface="Calibri" pitchFamily="34" charset="0"/>
              </a:rPr>
              <a:t> Has transactions every month from July 2018 to the pre-trial period</a:t>
            </a:r>
            <a:endParaRPr lang="en-AU" dirty="0">
              <a:latin typeface="Calibri" pitchFamily="34" charset="0"/>
              <a:cs typeface="Calibri" pitchFamily="34" charset="0"/>
            </a:endParaRPr>
          </a:p>
          <a:p>
            <a:pPr>
              <a:buFont typeface="Arial" pitchFamily="34" charset="0"/>
              <a:buChar char="•"/>
            </a:pPr>
            <a:r>
              <a:rPr lang="en-AU" dirty="0" smtClean="0">
                <a:latin typeface="Calibri" pitchFamily="34" charset="0"/>
                <a:cs typeface="Calibri" pitchFamily="34" charset="0"/>
              </a:rPr>
              <a:t> Has the best control score which is computed from total sales and total number of customers. The best control score is that which is closest to the trial score</a:t>
            </a:r>
          </a:p>
          <a:p>
            <a:endParaRPr lang="en-AU" dirty="0" smtClean="0">
              <a:latin typeface="Calibri" pitchFamily="34" charset="0"/>
              <a:cs typeface="Calibri" pitchFamily="34" charset="0"/>
            </a:endParaRPr>
          </a:p>
          <a:p>
            <a:r>
              <a:rPr lang="en-AU" dirty="0" smtClean="0">
                <a:latin typeface="Calibri" pitchFamily="34" charset="0"/>
                <a:cs typeface="Calibri" pitchFamily="34" charset="0"/>
              </a:rPr>
              <a:t>The rest of the stores are considered as “Other Stores” and are not used in the experimental testing</a:t>
            </a:r>
          </a:p>
        </p:txBody>
      </p:sp>
      <p:pic>
        <p:nvPicPr>
          <p:cNvPr id="2" name="Picture 1">
            <a:extLst>
              <a:ext uri="{FF2B5EF4-FFF2-40B4-BE49-F238E27FC236}">
                <a16:creationId xmlns:a16="http://schemas.microsoft.com/office/drawing/2014/main" xmlns=""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Tree>
    <p:extLst>
      <p:ext uri="{BB962C8B-B14F-4D97-AF65-F5344CB8AC3E}">
        <p14:creationId xmlns:p14="http://schemas.microsoft.com/office/powerpoint/2010/main" xmlns="" val="5230373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a:xfrm>
            <a:off x="1196975" y="453370"/>
            <a:ext cx="10479600" cy="5557685"/>
          </a:xfrm>
        </p:spPr>
        <p:txBody>
          <a:bodyPr/>
          <a:lstStyle/>
          <a:p>
            <a:r>
              <a:rPr lang="en-AU" sz="3200" b="1" dirty="0" smtClean="0">
                <a:latin typeface="Calibri" pitchFamily="34" charset="0"/>
                <a:cs typeface="Calibri" pitchFamily="34" charset="0"/>
              </a:rPr>
              <a:t>Trial Store Performance Evaluation results and recommendation</a:t>
            </a:r>
          </a:p>
          <a:p>
            <a:endParaRPr lang="en-AU" dirty="0" smtClean="0"/>
          </a:p>
          <a:p>
            <a:r>
              <a:rPr lang="en-AU" dirty="0" smtClean="0">
                <a:latin typeface="Calibri" pitchFamily="34" charset="0"/>
                <a:cs typeface="Calibri" pitchFamily="34" charset="0"/>
              </a:rPr>
              <a:t>Upon selection of control stores per trial stores, the testing was done on next three months and the performances increased for stores 77 and 88 for at least two of the three months.</a:t>
            </a:r>
          </a:p>
          <a:p>
            <a:r>
              <a:rPr lang="en-AU" dirty="0" smtClean="0">
                <a:latin typeface="Calibri" pitchFamily="34" charset="0"/>
                <a:cs typeface="Calibri" pitchFamily="34" charset="0"/>
              </a:rPr>
              <a:t>Hence the trial experiment was successful </a:t>
            </a:r>
          </a:p>
          <a:p>
            <a:r>
              <a:rPr lang="en-AU" dirty="0" smtClean="0">
                <a:latin typeface="Calibri" pitchFamily="34" charset="0"/>
                <a:cs typeface="Calibri" pitchFamily="34" charset="0"/>
              </a:rPr>
              <a:t>However, trial store 86 had no increase in performance which may be affected by the trial implementation method.</a:t>
            </a:r>
            <a:endParaRPr lang="en-AU" dirty="0" smtClean="0">
              <a:latin typeface="Calibri" pitchFamily="34" charset="0"/>
              <a:cs typeface="Calibri" pitchFamily="34" charset="0"/>
            </a:endParaRPr>
          </a:p>
          <a:p>
            <a:endParaRPr lang="en-AU" dirty="0" smtClean="0">
              <a:latin typeface="Calibri" pitchFamily="34" charset="0"/>
              <a:cs typeface="Calibri" pitchFamily="34" charset="0"/>
            </a:endParaRPr>
          </a:p>
        </p:txBody>
      </p:sp>
      <p:pic>
        <p:nvPicPr>
          <p:cNvPr id="2" name="Picture 1">
            <a:extLst>
              <a:ext uri="{FF2B5EF4-FFF2-40B4-BE49-F238E27FC236}">
                <a16:creationId xmlns:a16="http://schemas.microsoft.com/office/drawing/2014/main" xmlns=""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spTree>
    <p:extLst>
      <p:ext uri="{BB962C8B-B14F-4D97-AF65-F5344CB8AC3E}">
        <p14:creationId xmlns:p14="http://schemas.microsoft.com/office/powerpoint/2010/main" xmlns="" val="26763498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xmlns=""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6463</TotalTime>
  <Words>666</Words>
  <Application>Microsoft Office PowerPoint</Application>
  <PresentationFormat>Custom</PresentationFormat>
  <Paragraphs>61</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Roboto Medium</vt:lpstr>
      <vt:lpstr>Roboto Light</vt:lpstr>
      <vt:lpstr>Roboto</vt:lpstr>
      <vt:lpstr>Calibri</vt:lpstr>
      <vt:lpstr>Office Theme</vt:lpstr>
      <vt:lpstr>Category review: Chips</vt:lpstr>
      <vt:lpstr>Slide 2</vt:lpstr>
      <vt:lpstr>Slide 3</vt:lpstr>
      <vt:lpstr>01</vt:lpstr>
      <vt:lpstr>Slide 5</vt:lpstr>
      <vt:lpstr>Slide 6</vt:lpstr>
      <vt:lpstr>02</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Boss Man</cp:lastModifiedBy>
  <cp:revision>465</cp:revision>
  <dcterms:created xsi:type="dcterms:W3CDTF">2018-02-07T23:23:24Z</dcterms:created>
  <dcterms:modified xsi:type="dcterms:W3CDTF">2022-09-07T22:36:34Z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