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4" r:id="rId8"/>
    <p:sldId id="272" r:id="rId9"/>
    <p:sldId id="271" r:id="rId10"/>
    <p:sldId id="273" r:id="rId11"/>
    <p:sldId id="262" r:id="rId12"/>
    <p:sldId id="276" r:id="rId13"/>
    <p:sldId id="263" r:id="rId14"/>
    <p:sldId id="265" r:id="rId15"/>
    <p:sldId id="278" r:id="rId16"/>
    <p:sldId id="266" r:id="rId17"/>
    <p:sldId id="268" r:id="rId18"/>
    <p:sldId id="270" r:id="rId19"/>
    <p:sldId id="279" r:id="rId20"/>
    <p:sldId id="264" r:id="rId21"/>
    <p:sldId id="277" r:id="rId22"/>
    <p:sldId id="291"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altLang="en-US" dirty="0"/>
              <a:t>Optymalizacja - przykłady zastosowania</a:t>
            </a:r>
            <a:endParaRPr lang="pl-PL" altLang="en-US" dirty="0"/>
          </a:p>
        </p:txBody>
      </p:sp>
      <p:sp>
        <p:nvSpPr>
          <p:cNvPr id="3" name="Subtitle 2"/>
          <p:cNvSpPr>
            <a:spLocks noGrp="1"/>
          </p:cNvSpPr>
          <p:nvPr>
            <p:ph type="subTitle" idx="1"/>
          </p:nvPr>
        </p:nvSpPr>
        <p:spPr/>
        <p:txBody>
          <a:bodyPr/>
          <a:lstStyle/>
          <a:p>
            <a:endParaRPr lang="pl-PL" altLang="en-US"/>
          </a:p>
          <a:p>
            <a:r>
              <a:rPr lang="pl-PL" altLang="en-US"/>
              <a:t>Bartosz Panek</a:t>
            </a:r>
            <a:endParaRPr lang="pl-PL" altLang="en-US"/>
          </a:p>
          <a:p>
            <a:r>
              <a:rPr lang="pl-PL" altLang="en-US"/>
              <a:t>Robert Czekański</a:t>
            </a:r>
            <a:endParaRPr lang="pl-PL"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sym typeface="+mn-ea"/>
              </a:rPr>
              <a:t>metoda rekurencyjna(udoskonalona)- nieoptymalna</a:t>
            </a:r>
            <a:endParaRPr 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sym typeface="+mn-ea"/>
              </a:rPr>
              <a:t>Problem Plecakowy- programowanie zachłanne</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t>Problem Plecakowy- programowanie zachłanne</a:t>
            </a:r>
            <a:endParaRPr lang="pl-PL" altLang="en-US"/>
          </a:p>
        </p:txBody>
      </p:sp>
      <p:sp>
        <p:nvSpPr>
          <p:cNvPr id="3" name="Content Placeholder 2"/>
          <p:cNvSpPr>
            <a:spLocks noGrp="1"/>
          </p:cNvSpPr>
          <p:nvPr>
            <p:ph idx="1"/>
          </p:nvPr>
        </p:nvSpPr>
        <p:spPr/>
        <p:txBody>
          <a:bodyPr>
            <a:normAutofit lnSpcReduction="10000"/>
          </a:bodyPr>
          <a:p>
            <a:r>
              <a:rPr lang="pl-PL" altLang="en-US">
                <a:solidFill>
                  <a:schemeClr val="accent4"/>
                </a:solidFill>
              </a:rPr>
              <a:t>Jest to najbardziej intuicyjny algorytm.</a:t>
            </a:r>
            <a:endParaRPr lang="pl-PL" altLang="en-US">
              <a:solidFill>
                <a:schemeClr val="accent4"/>
              </a:solidFill>
            </a:endParaRPr>
          </a:p>
          <a:p>
            <a:endParaRPr lang="pl-PL" altLang="en-US">
              <a:solidFill>
                <a:schemeClr val="accent4"/>
              </a:solidFill>
            </a:endParaRPr>
          </a:p>
          <a:p>
            <a:pPr algn="ctr"/>
            <a:r>
              <a:rPr lang="pl-PL" altLang="en-US">
                <a:solidFill>
                  <a:schemeClr val="accent4"/>
                </a:solidFill>
              </a:rPr>
              <a:t>Zawsze wybieramy ten przedmiot który ma największy współczynnik proporcji między wartością a wagą, czyli nadajemy każdemu przedmiotowi liczbę z następującego wzoru:</a:t>
            </a:r>
            <a:br>
              <a:rPr lang="pl-PL" altLang="en-US">
                <a:solidFill>
                  <a:schemeClr val="accent4"/>
                </a:solidFill>
              </a:rPr>
            </a:br>
            <a:br>
              <a:rPr lang="pl-PL" altLang="en-US">
                <a:solidFill>
                  <a:schemeClr val="accent4"/>
                </a:solidFill>
              </a:rPr>
            </a:br>
            <a:r>
              <a:rPr lang="pl-PL" altLang="en-US">
                <a:ln w="22225">
                  <a:solidFill>
                    <a:schemeClr val="accent2"/>
                  </a:solidFill>
                  <a:prstDash val="solid"/>
                </a:ln>
                <a:solidFill>
                  <a:schemeClr val="accent2">
                    <a:lumMod val="40000"/>
                    <a:lumOff val="60000"/>
                  </a:schemeClr>
                </a:solidFill>
                <a:effectLst/>
              </a:rPr>
              <a:t>współczynnik = wartość / waga</a:t>
            </a:r>
            <a:endParaRPr lang="pl-PL" altLang="en-US">
              <a:ln w="22225">
                <a:solidFill>
                  <a:schemeClr val="accent2"/>
                </a:solidFill>
                <a:prstDash val="solid"/>
              </a:ln>
              <a:solidFill>
                <a:schemeClr val="accent2">
                  <a:lumMod val="40000"/>
                  <a:lumOff val="60000"/>
                </a:schemeClr>
              </a:solidFill>
              <a:effectLst/>
            </a:endParaRPr>
          </a:p>
          <a:p>
            <a:endParaRPr lang="pl-PL" altLang="en-US">
              <a:ln w="22225">
                <a:solidFill>
                  <a:schemeClr val="accent2"/>
                </a:solidFill>
                <a:prstDash val="solid"/>
              </a:ln>
              <a:solidFill>
                <a:schemeClr val="accent2">
                  <a:lumMod val="40000"/>
                  <a:lumOff val="60000"/>
                </a:schemeClr>
              </a:solidFill>
              <a:effectLst/>
            </a:endParaRPr>
          </a:p>
          <a:p>
            <a:r>
              <a:rPr lang="pl-PL" altLang="en-US">
                <a:solidFill>
                  <a:schemeClr val="accent4"/>
                </a:solidFill>
              </a:rPr>
              <a:t>Ze wzoru wynika, że im większa wartość przedmiotu i mniejsza waga tym jest on atrakcyjniejszy dla złodzieja.</a:t>
            </a:r>
            <a:endParaRPr lang="pl-PL" altLang="en-US">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sym typeface="+mn-ea"/>
              </a:rPr>
              <a:t>Problem Plecakowy- programowanie zachłanne</a:t>
            </a:r>
            <a:endParaRPr lang="en-US"/>
          </a:p>
        </p:txBody>
      </p:sp>
      <p:sp>
        <p:nvSpPr>
          <p:cNvPr id="3" name="Content Placeholder 2"/>
          <p:cNvSpPr>
            <a:spLocks noGrp="1"/>
          </p:cNvSpPr>
          <p:nvPr>
            <p:ph idx="1"/>
          </p:nvPr>
        </p:nvSpPr>
        <p:spPr/>
        <p:txBody>
          <a:bodyPr/>
          <a:p>
            <a:r>
              <a:rPr lang="pl-PL" altLang="en-US"/>
              <a:t>Każdemu przedmiotowi przypisujemy współczynnik</a:t>
            </a:r>
            <a:br>
              <a:rPr lang="pl-PL" altLang="en-US"/>
            </a:br>
            <a:br>
              <a:rPr lang="pl-PL" altLang="en-US"/>
            </a:br>
            <a:r>
              <a:rPr lang="pl-PL" altLang="en-US"/>
              <a:t>Następnie sortujemy obliczone współczynniki od największej do najmniejszej. Po posortowaniu wybieramy najcenniejszy przedmiot tyle razy ile zmieści się do plecaka. Po tym zabiegu wybieramy coraz mniej wartościowe przedmioty pod warunkiem, że mieszczą się w plecaku.</a:t>
            </a:r>
            <a:endParaRPr lang="pl-PL"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pl-PL" altLang="en-US">
                <a:ln w="22225">
                  <a:solidFill>
                    <a:schemeClr val="accent2"/>
                  </a:solidFill>
                  <a:prstDash val="solid"/>
                </a:ln>
                <a:solidFill>
                  <a:schemeClr val="accent2">
                    <a:lumMod val="40000"/>
                    <a:lumOff val="60000"/>
                  </a:schemeClr>
                </a:solidFill>
                <a:effectLst/>
              </a:rPr>
              <a:t>Przykład</a:t>
            </a:r>
            <a:endParaRPr lang="pl-PL" altLang="en-US">
              <a:ln w="22225">
                <a:solidFill>
                  <a:schemeClr val="accent2"/>
                </a:solidFill>
                <a:prstDash val="solid"/>
              </a:ln>
              <a:solidFill>
                <a:schemeClr val="accent2">
                  <a:lumMod val="40000"/>
                  <a:lumOff val="60000"/>
                </a:schemeClr>
              </a:solidFill>
              <a:effectLst/>
            </a:endParaRPr>
          </a:p>
        </p:txBody>
      </p:sp>
      <p:sp>
        <p:nvSpPr>
          <p:cNvPr id="5" name="Text Placeholder 4"/>
          <p:cNvSpPr>
            <a:spLocks noGrp="1"/>
          </p:cNvSpPr>
          <p:nvPr>
            <p:ph type="body" idx="1"/>
          </p:nvPr>
        </p:nvSpPr>
        <p:spPr/>
        <p:txBody>
          <a:bodyPr/>
          <a:p>
            <a:r>
              <a:rPr lang="pl-PL" altLang="en-US"/>
              <a:t>Dla pojemności plekaka W= 20 kg</a:t>
            </a:r>
            <a:endParaRPr lang="pl-PL"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pl-PL"/>
              <a:t>Przykład</a:t>
            </a:r>
            <a:endParaRPr lang="pl-PL"/>
          </a:p>
        </p:txBody>
      </p:sp>
      <p:graphicFrame>
        <p:nvGraphicFramePr>
          <p:cNvPr id="4" name="Content Placeholder 3"/>
          <p:cNvGraphicFramePr/>
          <p:nvPr>
            <p:ph idx="1"/>
          </p:nvPr>
        </p:nvGraphicFramePr>
        <p:xfrm>
          <a:off x="838200" y="1974850"/>
          <a:ext cx="10515600" cy="122555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97510">
                <a:tc>
                  <a:txBody>
                    <a:bodyPr/>
                    <a:p>
                      <a:pPr algn="ctr">
                        <a:buNone/>
                      </a:pPr>
                      <a:r>
                        <a:rPr lang="pl-PL" altLang="en-US"/>
                        <a:t>Waga [kg]</a:t>
                      </a:r>
                      <a:endParaRPr lang="pl-PL" altLang="en-US"/>
                    </a:p>
                  </a:txBody>
                  <a:tcPr anchor="ctr" anchorCtr="0">
                    <a:solidFill>
                      <a:schemeClr val="accent1">
                        <a:lumMod val="60000"/>
                        <a:lumOff val="40000"/>
                      </a:schemeClr>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397510">
                <a:tc>
                  <a:txBody>
                    <a:bodyPr/>
                    <a:p>
                      <a:pPr algn="ctr">
                        <a:buNone/>
                      </a:pPr>
                      <a:r>
                        <a:rPr lang="pl-PL" altLang="en-US" b="1">
                          <a:solidFill>
                            <a:schemeClr val="bg1"/>
                          </a:solidFill>
                        </a:rPr>
                        <a:t>Wartość [zł]</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r h="430530">
                <a:tc>
                  <a:txBody>
                    <a:bodyPr/>
                    <a:p>
                      <a:pPr algn="ctr">
                        <a:buNone/>
                      </a:pPr>
                      <a:r>
                        <a:rPr lang="pl-PL" altLang="en-US" b="1">
                          <a:solidFill>
                            <a:schemeClr val="bg1"/>
                          </a:solidFill>
                        </a:rPr>
                        <a:t>Współczynnik</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0.667</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r>
            </a:tbl>
          </a:graphicData>
        </a:graphic>
      </p:graphicFrame>
      <p:graphicFrame>
        <p:nvGraphicFramePr>
          <p:cNvPr id="5" name="Table 4"/>
          <p:cNvGraphicFramePr/>
          <p:nvPr/>
        </p:nvGraphicFramePr>
        <p:xfrm>
          <a:off x="838200" y="4043045"/>
          <a:ext cx="10515600" cy="192532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709930">
                <a:tc>
                  <a:txBody>
                    <a:bodyPr/>
                    <a:p>
                      <a:pPr algn="ctr">
                        <a:buNone/>
                      </a:pPr>
                      <a:r>
                        <a:rPr lang="pl-PL" altLang="en-US"/>
                        <a:t>Waga [kg]</a:t>
                      </a:r>
                      <a:endParaRPr lang="pl-PL" altLang="en-US"/>
                    </a:p>
                  </a:txBody>
                  <a:tcPr anchor="ctr" anchorCtr="0">
                    <a:solidFill>
                      <a:schemeClr val="accent1">
                        <a:lumMod val="60000"/>
                        <a:lumOff val="40000"/>
                      </a:schemeClr>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584200">
                <a:tc>
                  <a:txBody>
                    <a:bodyPr/>
                    <a:p>
                      <a:pPr algn="ctr">
                        <a:buNone/>
                      </a:pPr>
                      <a:r>
                        <a:rPr lang="pl-PL" altLang="en-US" b="1">
                          <a:solidFill>
                            <a:schemeClr val="bg1"/>
                          </a:solidFill>
                        </a:rPr>
                        <a:t>Wartość [zł]</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r h="631190">
                <a:tc>
                  <a:txBody>
                    <a:bodyPr/>
                    <a:p>
                      <a:pPr algn="ctr">
                        <a:buNone/>
                      </a:pPr>
                      <a:r>
                        <a:rPr lang="pl-PL" altLang="en-US" b="1">
                          <a:solidFill>
                            <a:schemeClr val="bg1"/>
                          </a:solidFill>
                        </a:rPr>
                        <a:t>Współczynnik</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0.667</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r>
            </a:tbl>
          </a:graphicData>
        </a:graphic>
      </p:graphicFrame>
      <p:sp>
        <p:nvSpPr>
          <p:cNvPr id="11" name="Text Box 10"/>
          <p:cNvSpPr txBox="1"/>
          <p:nvPr/>
        </p:nvSpPr>
        <p:spPr>
          <a:xfrm>
            <a:off x="3749040" y="1084580"/>
            <a:ext cx="4693920" cy="579120"/>
          </a:xfrm>
          <a:prstGeom prst="rect">
            <a:avLst/>
          </a:prstGeom>
          <a:noFill/>
        </p:spPr>
        <p:txBody>
          <a:bodyPr wrap="square" rtlCol="0">
            <a:spAutoFit/>
          </a:bodyPr>
          <a:p>
            <a:pPr algn="ctr"/>
            <a:r>
              <a:rPr lang="pl-PL" altLang="en-US" sz="3200">
                <a:ln w="22225">
                  <a:solidFill>
                    <a:schemeClr val="accent2"/>
                  </a:solidFill>
                  <a:prstDash val="solid"/>
                </a:ln>
                <a:solidFill>
                  <a:schemeClr val="accent2">
                    <a:lumMod val="40000"/>
                    <a:lumOff val="60000"/>
                  </a:schemeClr>
                </a:solidFill>
                <a:effectLst/>
              </a:rPr>
              <a:t>Sortowanie przedmiotów</a:t>
            </a:r>
            <a:endParaRPr lang="pl-PL" alt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pl-PL" altLang="en-US"/>
              <a:t>Przykład</a:t>
            </a:r>
            <a:endParaRPr lang="pl-PL" altLang="en-US"/>
          </a:p>
        </p:txBody>
      </p:sp>
      <p:sp>
        <p:nvSpPr>
          <p:cNvPr id="3" name="Content Placeholder 2"/>
          <p:cNvSpPr>
            <a:spLocks noGrp="1"/>
          </p:cNvSpPr>
          <p:nvPr>
            <p:ph sz="half" idx="1"/>
          </p:nvPr>
        </p:nvSpPr>
        <p:spPr>
          <a:xfrm>
            <a:off x="1539240" y="3911600"/>
            <a:ext cx="9895205" cy="2432050"/>
          </a:xfrm>
        </p:spPr>
        <p:txBody>
          <a:bodyPr/>
          <a:p>
            <a:r>
              <a:rPr lang="pl-PL" altLang="en-US"/>
              <a:t>Idąc od lewej strony:</a:t>
            </a:r>
            <a:endParaRPr lang="pl-PL" altLang="en-US"/>
          </a:p>
          <a:p>
            <a:r>
              <a:rPr lang="pl-PL" altLang="en-US"/>
              <a:t>1) pakujemy 2 przedmioty o masie 7 ( w plecaku zostaje miejsce na 6 kg)</a:t>
            </a:r>
            <a:endParaRPr lang="pl-PL" altLang="en-US"/>
          </a:p>
          <a:p>
            <a:r>
              <a:rPr lang="pl-PL" altLang="en-US"/>
              <a:t>2) pakujemy 2 przedmioty o masie 3 ( plecak pełny)</a:t>
            </a:r>
            <a:endParaRPr lang="pl-PL" altLang="en-US"/>
          </a:p>
        </p:txBody>
      </p:sp>
      <p:graphicFrame>
        <p:nvGraphicFramePr>
          <p:cNvPr id="6" name="Content Placeholder 5"/>
          <p:cNvGraphicFramePr/>
          <p:nvPr>
            <p:ph sz="half" idx="2"/>
          </p:nvPr>
        </p:nvGraphicFramePr>
        <p:xfrm>
          <a:off x="1539240" y="1788160"/>
          <a:ext cx="8651875" cy="1925320"/>
        </p:xfrm>
        <a:graphic>
          <a:graphicData uri="http://schemas.openxmlformats.org/drawingml/2006/table">
            <a:tbl>
              <a:tblPr firstRow="1" bandRow="1">
                <a:tableStyleId>{5C22544A-7EE6-4342-B048-85BDC9FD1C3A}</a:tableStyleId>
              </a:tblPr>
              <a:tblGrid>
                <a:gridCol w="1729740"/>
                <a:gridCol w="1731010"/>
                <a:gridCol w="1730375"/>
                <a:gridCol w="1731010"/>
                <a:gridCol w="1729740"/>
              </a:tblGrid>
              <a:tr h="709930">
                <a:tc>
                  <a:txBody>
                    <a:bodyPr/>
                    <a:p>
                      <a:pPr algn="ctr">
                        <a:buNone/>
                      </a:pPr>
                      <a:r>
                        <a:rPr lang="pl-PL" altLang="en-US"/>
                        <a:t>Waga [kg]</a:t>
                      </a:r>
                      <a:endParaRPr lang="pl-PL" altLang="en-US"/>
                    </a:p>
                  </a:txBody>
                  <a:tcPr anchor="ctr" anchorCtr="0">
                    <a:solidFill>
                      <a:schemeClr val="accent1">
                        <a:lumMod val="60000"/>
                        <a:lumOff val="40000"/>
                      </a:schemeClr>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584200">
                <a:tc>
                  <a:txBody>
                    <a:bodyPr/>
                    <a:p>
                      <a:pPr algn="ctr">
                        <a:buNone/>
                      </a:pPr>
                      <a:r>
                        <a:rPr lang="pl-PL" altLang="en-US" b="1">
                          <a:solidFill>
                            <a:schemeClr val="bg1"/>
                          </a:solidFill>
                        </a:rPr>
                        <a:t>Wartość [zł]</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r h="631190">
                <a:tc>
                  <a:txBody>
                    <a:bodyPr/>
                    <a:p>
                      <a:pPr algn="ctr">
                        <a:buNone/>
                      </a:pPr>
                      <a:r>
                        <a:rPr lang="pl-PL" altLang="en-US" b="1">
                          <a:solidFill>
                            <a:schemeClr val="bg1"/>
                          </a:solidFill>
                        </a:rPr>
                        <a:t>Współczynnik</a:t>
                      </a:r>
                      <a:endParaRPr lang="pl-PL" altLang="en-US"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0.667</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c>
                  <a:txBody>
                    <a:bodyPr/>
                    <a:p>
                      <a:pPr algn="ctr">
                        <a:buNone/>
                      </a:pPr>
                      <a:r>
                        <a:rPr lang="pl-PL" altLang="en-US" b="1">
                          <a:solidFill>
                            <a:schemeClr val="bg1"/>
                          </a:solidFill>
                        </a:rPr>
                        <a:t>0.5</a:t>
                      </a:r>
                      <a:endParaRPr lang="pl-PL" altLang="en-US" b="1">
                        <a:solidFill>
                          <a:schemeClr val="bg1"/>
                        </a:solidFill>
                      </a:endParaRPr>
                    </a:p>
                  </a:txBody>
                  <a:tcPr anchor="ctr" anchorCtr="0">
                    <a:solidFill>
                      <a:schemeClr val="accent1"/>
                    </a:solidFill>
                  </a:tcPr>
                </a:tc>
              </a:tr>
            </a:tbl>
          </a:graphicData>
        </a:graphic>
      </p:graphicFrame>
      <p:sp>
        <p:nvSpPr>
          <p:cNvPr id="7" name="Text Box 6"/>
          <p:cNvSpPr txBox="1"/>
          <p:nvPr/>
        </p:nvSpPr>
        <p:spPr>
          <a:xfrm>
            <a:off x="2819400" y="1040765"/>
            <a:ext cx="6005195" cy="579120"/>
          </a:xfrm>
          <a:prstGeom prst="rect">
            <a:avLst/>
          </a:prstGeom>
          <a:noFill/>
        </p:spPr>
        <p:txBody>
          <a:bodyPr wrap="square" rtlCol="0">
            <a:spAutoFit/>
            <a:scene3d>
              <a:camera prst="orthographicFront"/>
              <a:lightRig rig="threePt" dir="t"/>
            </a:scene3d>
          </a:bodyPr>
          <a:p>
            <a:pPr algn="ctr"/>
            <a:r>
              <a:rPr lang="pl-PL" altLang="en-US" sz="3200">
                <a:ln w="22225">
                  <a:solidFill>
                    <a:schemeClr val="accent2"/>
                  </a:solidFill>
                  <a:prstDash val="solid"/>
                </a:ln>
                <a:solidFill>
                  <a:schemeClr val="accent2">
                    <a:lumMod val="40000"/>
                    <a:lumOff val="60000"/>
                  </a:schemeClr>
                </a:solidFill>
                <a:effectLst/>
              </a:rPr>
              <a:t>Pakowanie przedmiotów</a:t>
            </a:r>
            <a:endParaRPr lang="pl-PL" alt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pl-PL" altLang="en-US"/>
              <a:t>Podsumowanie</a:t>
            </a:r>
            <a:endParaRPr lang="pl-PL" altLang="en-US"/>
          </a:p>
        </p:txBody>
      </p:sp>
      <p:sp>
        <p:nvSpPr>
          <p:cNvPr id="3" name="Content Placeholder 2"/>
          <p:cNvSpPr>
            <a:spLocks noGrp="1"/>
          </p:cNvSpPr>
          <p:nvPr>
            <p:ph idx="1"/>
          </p:nvPr>
        </p:nvSpPr>
        <p:spPr/>
        <p:txBody>
          <a:bodyPr/>
          <a:p>
            <a:r>
              <a:rPr lang="pl-PL" altLang="en-US"/>
              <a:t>Zarobiliśmy 18 zł.</a:t>
            </a:r>
            <a:endParaRPr lang="pl-PL" altLang="en-US"/>
          </a:p>
          <a:p>
            <a:endParaRPr lang="pl-PL" altLang="en-US"/>
          </a:p>
          <a:p>
            <a:r>
              <a:rPr lang="pl-PL" altLang="en-US"/>
              <a:t>Algorytm ten nie daje nam pewności, że rozwiązanie jest optymalne( w większości przypadków jest).</a:t>
            </a:r>
            <a:endParaRPr lang="pl-PL" altLang="en-US"/>
          </a:p>
          <a:p>
            <a:endParaRPr lang="pl-PL" altLang="en-US"/>
          </a:p>
          <a:p>
            <a:r>
              <a:rPr lang="pl-PL" altLang="en-US"/>
              <a:t>W zamian daje nam bardzo dobrą złożoność obliczeniową O ( nlogn)</a:t>
            </a:r>
            <a:endParaRPr lang="pl-PL"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sym typeface="+mn-ea"/>
              </a:rPr>
              <a:t>Problem Plecakowy- programowanie dynamiczne</a:t>
            </a:r>
            <a:endParaRPr lang="pl-PL" altLang="en-US">
              <a:ln w="22225">
                <a:solidFill>
                  <a:schemeClr val="accent2"/>
                </a:solidFill>
                <a:prstDash val="solid"/>
              </a:ln>
              <a:solidFill>
                <a:schemeClr val="accent2">
                  <a:lumMod val="40000"/>
                  <a:lumOff val="60000"/>
                </a:schemeClr>
              </a:solidFill>
              <a:effectLst/>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sym typeface="+mn-ea"/>
              </a:rPr>
              <a:t>Problem Plecakowy- programowanie dynamiczne</a:t>
            </a:r>
            <a:endParaRPr lang="en-US"/>
          </a:p>
        </p:txBody>
      </p:sp>
      <p:sp>
        <p:nvSpPr>
          <p:cNvPr id="3" name="Content Placeholder 2"/>
          <p:cNvSpPr>
            <a:spLocks noGrp="1"/>
          </p:cNvSpPr>
          <p:nvPr>
            <p:ph idx="1"/>
          </p:nvPr>
        </p:nvSpPr>
        <p:spPr/>
        <p:txBody>
          <a:bodyPr/>
          <a:p>
            <a:r>
              <a:rPr lang="pl-PL" altLang="en-US"/>
              <a:t>Rozwiązujemy go tworząc tablice 2 na 2,</a:t>
            </a:r>
            <a:br>
              <a:rPr lang="pl-PL" altLang="en-US"/>
            </a:br>
            <a:r>
              <a:rPr lang="pl-PL" altLang="en-US"/>
              <a:t>zawierająca maksymalne wartości przedmiotów.</a:t>
            </a:r>
            <a:endParaRPr lang="pl-PL" altLang="en-US"/>
          </a:p>
          <a:p>
            <a:endParaRPr lang="pl-PL" altLang="en-US"/>
          </a:p>
          <a:p>
            <a:r>
              <a:rPr lang="pl-PL" altLang="en-US"/>
              <a:t>W wierszach z wykorzystaniem przedmiotów,</a:t>
            </a:r>
            <a:br>
              <a:rPr lang="pl-PL" altLang="en-US"/>
            </a:br>
            <a:r>
              <a:rPr lang="pl-PL" altLang="en-US"/>
              <a:t>od 1 do nr-u wiersza.</a:t>
            </a:r>
            <a:endParaRPr lang="pl-PL" altLang="en-US"/>
          </a:p>
          <a:p>
            <a:endParaRPr lang="pl-PL" altLang="en-US"/>
          </a:p>
          <a:p>
            <a:r>
              <a:rPr lang="pl-PL" altLang="en-US"/>
              <a:t> W kolumnach maksymalna pojemność plecaka</a:t>
            </a:r>
            <a:endParaRPr lang="pl-PL"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Spis Treści</a:t>
            </a:r>
            <a:endParaRPr lang="pl-PL" altLang="en-US"/>
          </a:p>
        </p:txBody>
      </p:sp>
      <p:sp>
        <p:nvSpPr>
          <p:cNvPr id="3" name="Content Placeholder 2"/>
          <p:cNvSpPr>
            <a:spLocks noGrp="1"/>
          </p:cNvSpPr>
          <p:nvPr>
            <p:ph idx="1"/>
          </p:nvPr>
        </p:nvSpPr>
        <p:spPr/>
        <p:txBody>
          <a:bodyPr>
            <a:normAutofit fontScale="90000" lnSpcReduction="10000"/>
          </a:bodyPr>
          <a:p>
            <a:r>
              <a:rPr lang="pl-PL" altLang="en-US"/>
              <a:t>1) Wstęp</a:t>
            </a:r>
            <a:endParaRPr lang="pl-PL" altLang="en-US"/>
          </a:p>
          <a:p>
            <a:r>
              <a:rPr lang="pl-PL" altLang="en-US"/>
              <a:t>2) Przykłady optymalizacji</a:t>
            </a:r>
            <a:endParaRPr lang="pl-PL" altLang="en-US" sz="2800"/>
          </a:p>
          <a:p>
            <a:pPr lvl="1"/>
            <a:r>
              <a:rPr lang="pl-PL" altLang="en-US" sz="2800">
                <a:sym typeface="+mn-ea"/>
              </a:rPr>
              <a:t>Algorytm plecakowy:</a:t>
            </a:r>
            <a:endParaRPr lang="pl-PL" altLang="en-US" sz="2800"/>
          </a:p>
          <a:p>
            <a:pPr lvl="2"/>
            <a:r>
              <a:rPr lang="pl-PL" altLang="en-US" sz="2800">
                <a:sym typeface="+mn-ea"/>
              </a:rPr>
              <a:t>rekurencyjnie</a:t>
            </a:r>
            <a:endParaRPr lang="pl-PL" altLang="en-US" sz="2800"/>
          </a:p>
          <a:p>
            <a:pPr lvl="2"/>
            <a:r>
              <a:rPr lang="pl-PL" altLang="en-US" sz="2800">
                <a:sym typeface="+mn-ea"/>
              </a:rPr>
              <a:t>z wykorzystaniem programowania zachłannego</a:t>
            </a:r>
            <a:endParaRPr lang="pl-PL" altLang="en-US" sz="2800"/>
          </a:p>
          <a:p>
            <a:pPr lvl="2"/>
            <a:r>
              <a:rPr lang="pl-PL" altLang="en-US" sz="2800">
                <a:sym typeface="+mn-ea"/>
              </a:rPr>
              <a:t>z wykorzystaniem programowania dynamicznego</a:t>
            </a:r>
            <a:endParaRPr lang="pl-PL" altLang="en-US" sz="2800"/>
          </a:p>
          <a:p>
            <a:pPr lvl="1"/>
            <a:r>
              <a:rPr lang="pl-PL" altLang="en-US" sz="2800">
                <a:sym typeface="+mn-ea"/>
              </a:rPr>
              <a:t>Algorytm przetwarzania jednego stringa w drugi z wykorzystaniem 3 operacji</a:t>
            </a:r>
            <a:endParaRPr lang="pl-PL" altLang="en-US" sz="2800"/>
          </a:p>
          <a:p>
            <a:pPr lvl="1"/>
            <a:r>
              <a:rPr lang="pl-PL" altLang="en-US" sz="2800">
                <a:sym typeface="+mn-ea"/>
              </a:rPr>
              <a:t>Algorytm wydawania reszty</a:t>
            </a:r>
            <a:endParaRPr lang="pl-PL" altLang="en-US" sz="2800"/>
          </a:p>
          <a:p>
            <a:pPr lvl="1"/>
            <a:r>
              <a:rPr lang="pl-PL" altLang="en-US" sz="2800">
                <a:sym typeface="+mn-ea"/>
              </a:rPr>
              <a:t>wyszukiwanie z wartownikiem</a:t>
            </a:r>
            <a:endParaRPr lang="pl-PL" altLang="en-US"/>
          </a:p>
          <a:p>
            <a:r>
              <a:rPr lang="pl-PL" altLang="en-US"/>
              <a:t>3) Przykłady z Życia</a:t>
            </a:r>
            <a:endParaRPr lang="pl-PL"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pl-PL" altLang="en-US"/>
              <a:t>Tworzenie tabeli</a:t>
            </a:r>
            <a:endParaRPr lang="pl-PL" altLang="en-US"/>
          </a:p>
        </p:txBody>
      </p:sp>
      <p:graphicFrame>
        <p:nvGraphicFramePr>
          <p:cNvPr id="7" name="Table 6"/>
          <p:cNvGraphicFramePr/>
          <p:nvPr/>
        </p:nvGraphicFramePr>
        <p:xfrm>
          <a:off x="838200" y="1287145"/>
          <a:ext cx="10515600" cy="159067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530225">
                <a:tc>
                  <a:txBody>
                    <a:bodyPr/>
                    <a:p>
                      <a:pPr algn="ctr">
                        <a:buNone/>
                      </a:pPr>
                      <a:endParaRPr lang="pl-PL" altLang="en-US" sz="2800"/>
                    </a:p>
                  </a:txBody>
                  <a:tcPr anchor="ctr" anchorCtr="0">
                    <a:solidFill>
                      <a:schemeClr val="accent1">
                        <a:lumMod val="60000"/>
                        <a:lumOff val="40000"/>
                      </a:schemeClr>
                    </a:solidFill>
                  </a:tcPr>
                </a:tc>
                <a:tc>
                  <a:txBody>
                    <a:bodyPr/>
                    <a:p>
                      <a:pPr algn="ctr">
                        <a:buNone/>
                      </a:pPr>
                      <a:r>
                        <a:rPr lang="pl-PL" altLang="en-US" sz="1800">
                          <a:sym typeface="+mn-ea"/>
                        </a:rPr>
                        <a:t>Pr. 1</a:t>
                      </a:r>
                      <a:endParaRPr lang="pl-PL" altLang="en-US"/>
                    </a:p>
                  </a:txBody>
                  <a:tcPr anchor="ctr" anchorCtr="0">
                    <a:solidFill>
                      <a:schemeClr val="accent1"/>
                    </a:solidFill>
                  </a:tcPr>
                </a:tc>
                <a:tc>
                  <a:txBody>
                    <a:bodyPr/>
                    <a:p>
                      <a:pPr algn="ctr">
                        <a:buNone/>
                      </a:pPr>
                      <a:r>
                        <a:rPr lang="pl-PL" altLang="en-US" sz="1800">
                          <a:sym typeface="+mn-ea"/>
                        </a:rPr>
                        <a:t>Pr. 2</a:t>
                      </a:r>
                      <a:endParaRPr lang="pl-PL" altLang="en-US"/>
                    </a:p>
                  </a:txBody>
                  <a:tcPr anchor="ctr" anchorCtr="0">
                    <a:solidFill>
                      <a:schemeClr val="accent1"/>
                    </a:solidFill>
                  </a:tcPr>
                </a:tc>
                <a:tc>
                  <a:txBody>
                    <a:bodyPr/>
                    <a:p>
                      <a:pPr algn="ctr">
                        <a:buNone/>
                      </a:pPr>
                      <a:r>
                        <a:rPr lang="pl-PL" altLang="en-US" sz="1800">
                          <a:sym typeface="+mn-ea"/>
                        </a:rPr>
                        <a:t>Pr. 3</a:t>
                      </a:r>
                      <a:endParaRPr lang="pl-PL" altLang="en-US"/>
                    </a:p>
                  </a:txBody>
                  <a:tcPr anchor="ctr" anchorCtr="0">
                    <a:solidFill>
                      <a:schemeClr val="accent1"/>
                    </a:solidFill>
                  </a:tcPr>
                </a:tc>
                <a:tc>
                  <a:txBody>
                    <a:bodyPr/>
                    <a:p>
                      <a:pPr algn="ctr">
                        <a:buNone/>
                      </a:pPr>
                      <a:r>
                        <a:rPr lang="pl-PL" altLang="en-US" sz="1800">
                          <a:sym typeface="+mn-ea"/>
                        </a:rPr>
                        <a:t>Pr. 4</a:t>
                      </a:r>
                      <a:endParaRPr lang="pl-PL" altLang="en-US"/>
                    </a:p>
                  </a:txBody>
                  <a:tcPr anchor="ctr" anchorCtr="0">
                    <a:solidFill>
                      <a:schemeClr val="accent1"/>
                    </a:solidFill>
                  </a:tcPr>
                </a:tc>
              </a:tr>
              <a:tr h="530225">
                <a:tc>
                  <a:txBody>
                    <a:bodyPr/>
                    <a:p>
                      <a:pPr algn="ctr">
                        <a:buNone/>
                      </a:pPr>
                      <a:r>
                        <a:rPr lang="pl-PL" altLang="en-US" sz="2800" b="1">
                          <a:solidFill>
                            <a:schemeClr val="accent3"/>
                          </a:solidFill>
                        </a:rPr>
                        <a:t>Waga [kg]</a:t>
                      </a:r>
                      <a:endParaRPr lang="pl-PL" altLang="en-US" sz="2800"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accent3"/>
                          </a:solidFill>
                        </a:rPr>
                        <a:t>3</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7</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4</a:t>
                      </a:r>
                      <a:endParaRPr lang="pl-PL" altLang="en-US" b="1">
                        <a:solidFill>
                          <a:schemeClr val="accent3"/>
                        </a:solidFill>
                      </a:endParaRPr>
                    </a:p>
                  </a:txBody>
                  <a:tcPr anchor="ctr" anchorCtr="0">
                    <a:solidFill>
                      <a:schemeClr val="accent2"/>
                    </a:solidFill>
                  </a:tcPr>
                </a:tc>
                <a:tc>
                  <a:txBody>
                    <a:bodyPr/>
                    <a:p>
                      <a:pPr algn="ctr">
                        <a:buNone/>
                      </a:pPr>
                      <a:r>
                        <a:rPr lang="pl-PL" altLang="en-US" b="1">
                          <a:solidFill>
                            <a:schemeClr val="accent3"/>
                          </a:solidFill>
                        </a:rPr>
                        <a:t>2</a:t>
                      </a:r>
                      <a:endParaRPr lang="pl-PL" altLang="en-US" b="1">
                        <a:solidFill>
                          <a:schemeClr val="accent3"/>
                        </a:solidFill>
                      </a:endParaRPr>
                    </a:p>
                  </a:txBody>
                  <a:tcPr anchor="ctr" anchorCtr="0">
                    <a:solidFill>
                      <a:schemeClr val="accent2"/>
                    </a:solidFill>
                  </a:tcPr>
                </a:tc>
              </a:tr>
              <a:tr h="530225">
                <a:tc>
                  <a:txBody>
                    <a:bodyPr/>
                    <a:p>
                      <a:pPr algn="ctr">
                        <a:buNone/>
                      </a:pPr>
                      <a:r>
                        <a:rPr lang="pl-PL" altLang="en-US" sz="2800" b="1">
                          <a:solidFill>
                            <a:schemeClr val="bg1"/>
                          </a:solidFill>
                        </a:rPr>
                        <a:t>Wartość [zł]</a:t>
                      </a:r>
                      <a:endParaRPr lang="pl-PL" altLang="en-US" sz="2800"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bl>
          </a:graphicData>
        </a:graphic>
      </p:graphicFrame>
      <p:graphicFrame>
        <p:nvGraphicFramePr>
          <p:cNvPr id="25" name="Content Placeholder 24"/>
          <p:cNvGraphicFramePr/>
          <p:nvPr>
            <p:ph idx="1"/>
          </p:nvPr>
        </p:nvGraphicFramePr>
        <p:xfrm>
          <a:off x="609600" y="3274695"/>
          <a:ext cx="10972800" cy="3254375"/>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898525"/>
                <a:gridCol w="930275"/>
                <a:gridCol w="914400"/>
                <a:gridCol w="914400"/>
                <a:gridCol w="914400"/>
                <a:gridCol w="914400"/>
                <a:gridCol w="914400"/>
              </a:tblGrid>
              <a:tr h="406400">
                <a:tc>
                  <a:txBody>
                    <a:bodyPr/>
                    <a:p>
                      <a:pPr algn="ctr">
                        <a:buNone/>
                      </a:pPr>
                      <a:endParaRPr lang="en-US"/>
                    </a:p>
                  </a:txBody>
                  <a:tcPr anchor="ctr" anchorCtr="0"/>
                </a:tc>
                <a:tc>
                  <a:txBody>
                    <a:bodyPr/>
                    <a:p>
                      <a:pPr algn="ctr">
                        <a:buNone/>
                      </a:pPr>
                      <a:r>
                        <a:rPr lang="pl-PL" altLang="en-US"/>
                        <a:t>0</a:t>
                      </a:r>
                      <a:endParaRPr lang="pl-PL" altLang="en-US"/>
                    </a:p>
                  </a:txBody>
                  <a:tcPr anchor="ctr" anchorCtr="0"/>
                </a:tc>
                <a:tc>
                  <a:txBody>
                    <a:bodyPr/>
                    <a:p>
                      <a:pPr algn="ctr">
                        <a:buNone/>
                      </a:pPr>
                      <a:r>
                        <a:rPr lang="pl-PL" altLang="en-US"/>
                        <a:t>1</a:t>
                      </a:r>
                      <a:endParaRPr lang="pl-PL" altLang="en-US"/>
                    </a:p>
                  </a:txBody>
                  <a:tcPr anchor="ctr" anchorCtr="0"/>
                </a:tc>
                <a:tc>
                  <a:txBody>
                    <a:bodyPr/>
                    <a:p>
                      <a:pPr algn="ctr">
                        <a:buNone/>
                      </a:pPr>
                      <a:r>
                        <a:rPr lang="pl-PL" altLang="en-US"/>
                        <a:t>2</a:t>
                      </a:r>
                      <a:endParaRPr lang="pl-PL" altLang="en-US"/>
                    </a:p>
                  </a:txBody>
                  <a:tcPr anchor="ctr" anchorCtr="0"/>
                </a:tc>
                <a:tc>
                  <a:txBody>
                    <a:bodyPr/>
                    <a:p>
                      <a:pPr algn="ctr">
                        <a:buNone/>
                      </a:pPr>
                      <a:r>
                        <a:rPr lang="pl-PL" altLang="en-US"/>
                        <a:t>3</a:t>
                      </a:r>
                      <a:endParaRPr lang="pl-PL" altLang="en-US"/>
                    </a:p>
                  </a:txBody>
                  <a:tcPr anchor="ctr" anchorCtr="0"/>
                </a:tc>
                <a:tc>
                  <a:txBody>
                    <a:bodyPr/>
                    <a:p>
                      <a:pPr algn="ctr">
                        <a:buNone/>
                      </a:pPr>
                      <a:r>
                        <a:rPr lang="pl-PL" altLang="en-US"/>
                        <a:t>4</a:t>
                      </a:r>
                      <a:endParaRPr lang="pl-PL" altLang="en-US"/>
                    </a:p>
                  </a:txBody>
                  <a:tcPr anchor="ctr" anchorCtr="0"/>
                </a:tc>
                <a:tc>
                  <a:txBody>
                    <a:bodyPr/>
                    <a:p>
                      <a:pPr algn="ctr">
                        <a:buNone/>
                      </a:pPr>
                      <a:r>
                        <a:rPr lang="pl-PL" altLang="en-US"/>
                        <a:t>5</a:t>
                      </a:r>
                      <a:endParaRPr lang="pl-PL" altLang="en-US"/>
                    </a:p>
                  </a:txBody>
                  <a:tcPr anchor="ctr" anchorCtr="0"/>
                </a:tc>
                <a:tc>
                  <a:txBody>
                    <a:bodyPr/>
                    <a:p>
                      <a:pPr algn="ctr">
                        <a:buNone/>
                      </a:pPr>
                      <a:r>
                        <a:rPr lang="pl-PL" altLang="en-US"/>
                        <a:t>6</a:t>
                      </a:r>
                      <a:endParaRPr lang="pl-PL" altLang="en-US"/>
                    </a:p>
                  </a:txBody>
                  <a:tcPr anchor="ctr" anchorCtr="0"/>
                </a:tc>
                <a:tc>
                  <a:txBody>
                    <a:bodyPr/>
                    <a:p>
                      <a:pPr algn="ctr">
                        <a:buNone/>
                      </a:pPr>
                      <a:r>
                        <a:rPr lang="pl-PL" altLang="en-US"/>
                        <a:t>7</a:t>
                      </a:r>
                      <a:endParaRPr lang="pl-PL" altLang="en-US"/>
                    </a:p>
                  </a:txBody>
                  <a:tcPr anchor="ctr" anchorCtr="0"/>
                </a:tc>
                <a:tc>
                  <a:txBody>
                    <a:bodyPr/>
                    <a:p>
                      <a:pPr algn="ctr">
                        <a:buNone/>
                      </a:pPr>
                      <a:r>
                        <a:rPr lang="pl-PL" altLang="en-US"/>
                        <a:t>8</a:t>
                      </a:r>
                      <a:endParaRPr lang="pl-PL" altLang="en-US"/>
                    </a:p>
                  </a:txBody>
                  <a:tcPr anchor="ctr" anchorCtr="0"/>
                </a:tc>
                <a:tc>
                  <a:txBody>
                    <a:bodyPr/>
                    <a:p>
                      <a:pPr algn="ctr">
                        <a:buNone/>
                      </a:pPr>
                      <a:r>
                        <a:rPr lang="pl-PL" altLang="en-US"/>
                        <a:t>9</a:t>
                      </a:r>
                      <a:endParaRPr lang="pl-PL" altLang="en-US"/>
                    </a:p>
                  </a:txBody>
                  <a:tcPr anchor="ctr" anchorCtr="0"/>
                </a:tc>
                <a:tc>
                  <a:txBody>
                    <a:bodyPr/>
                    <a:p>
                      <a:pPr algn="ctr">
                        <a:buNone/>
                      </a:pPr>
                      <a:r>
                        <a:rPr lang="pl-PL" altLang="en-US"/>
                        <a:t>10</a:t>
                      </a:r>
                      <a:endParaRPr lang="pl-PL" altLang="en-US"/>
                    </a:p>
                  </a:txBody>
                  <a:tcPr anchor="ctr" anchorCtr="0"/>
                </a:tc>
              </a:tr>
              <a:tr h="712470">
                <a:tc>
                  <a:txBody>
                    <a:bodyPr/>
                    <a:p>
                      <a:pPr algn="ctr">
                        <a:buNone/>
                      </a:pPr>
                      <a:r>
                        <a:rPr lang="pl-PL" altLang="en-US" b="1">
                          <a:solidFill>
                            <a:schemeClr val="accent3"/>
                          </a:solidFill>
                        </a:rPr>
                        <a:t>Pr. 1</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6</a:t>
                      </a:r>
                      <a:endParaRPr lang="pl-PL" altLang="en-US" b="1">
                        <a:solidFill>
                          <a:schemeClr val="tx1"/>
                        </a:solidFill>
                      </a:endParaRPr>
                    </a:p>
                  </a:txBody>
                  <a:tcPr anchor="ctr" anchorCtr="0"/>
                </a:tc>
                <a:tc>
                  <a:txBody>
                    <a:bodyPr/>
                    <a:p>
                      <a:pPr algn="ctr">
                        <a:buNone/>
                      </a:pPr>
                      <a:r>
                        <a:rPr lang="pl-PL" altLang="en-US" b="1">
                          <a:solidFill>
                            <a:schemeClr val="tx1"/>
                          </a:solidFill>
                        </a:rPr>
                        <a:t>6</a:t>
                      </a:r>
                      <a:endParaRPr lang="pl-PL" altLang="en-US" b="1">
                        <a:solidFill>
                          <a:schemeClr val="tx1"/>
                        </a:solidFill>
                      </a:endParaRPr>
                    </a:p>
                  </a:txBody>
                  <a:tcPr anchor="ctr" anchorCtr="0"/>
                </a:tc>
              </a:tr>
              <a:tr h="711200">
                <a:tc>
                  <a:txBody>
                    <a:bodyPr/>
                    <a:p>
                      <a:pPr algn="ctr">
                        <a:buNone/>
                      </a:pPr>
                      <a:r>
                        <a:rPr lang="pl-PL" altLang="en-US" b="1">
                          <a:solidFill>
                            <a:schemeClr val="accent3"/>
                          </a:solidFill>
                        </a:rPr>
                        <a:t>Pr. 2</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tc>
              </a:tr>
              <a:tr h="712470">
                <a:tc>
                  <a:txBody>
                    <a:bodyPr/>
                    <a:p>
                      <a:pPr algn="ctr">
                        <a:buNone/>
                      </a:pPr>
                      <a:r>
                        <a:rPr lang="pl-PL" altLang="en-US" b="1">
                          <a:solidFill>
                            <a:schemeClr val="accent3"/>
                          </a:solidFill>
                        </a:rPr>
                        <a:t>Pr. 3</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tc>
              </a:tr>
              <a:tr h="711835">
                <a:tc>
                  <a:txBody>
                    <a:bodyPr/>
                    <a:p>
                      <a:pPr algn="ctr">
                        <a:buNone/>
                      </a:pPr>
                      <a:r>
                        <a:rPr lang="pl-PL" altLang="en-US" b="1">
                          <a:solidFill>
                            <a:schemeClr val="accent3"/>
                          </a:solidFill>
                        </a:rPr>
                        <a:t>Pr. 4</a:t>
                      </a:r>
                      <a:endParaRPr lang="pl-PL" altLang="en-US" b="1">
                        <a:solidFill>
                          <a:schemeClr val="accent3"/>
                        </a:solidFill>
                      </a:endParaRPr>
                    </a:p>
                  </a:txBody>
                  <a:tcPr anchor="ctr" anchorCtr="0">
                    <a:solidFill>
                      <a:schemeClr val="accent1">
                        <a:lumMod val="60000"/>
                        <a:lumOff val="40000"/>
                      </a:schemeClr>
                    </a:solidFill>
                  </a:tcPr>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0</a:t>
                      </a:r>
                      <a:endParaRPr lang="pl-PL" altLang="en-US" b="1">
                        <a:solidFill>
                          <a:schemeClr val="tx1"/>
                        </a:solidFill>
                      </a:endParaRPr>
                    </a:p>
                  </a:txBody>
                  <a:tcPr anchor="ctr" anchorCtr="0"/>
                </a:tc>
                <a:tc>
                  <a:txBody>
                    <a:bodyPr/>
                    <a:p>
                      <a:pPr algn="ctr">
                        <a:buNone/>
                      </a:pPr>
                      <a:r>
                        <a:rPr lang="pl-PL" altLang="en-US" b="1">
                          <a:solidFill>
                            <a:schemeClr val="tx1"/>
                          </a:solidFill>
                        </a:rPr>
                        <a:t>1</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2</a:t>
                      </a:r>
                      <a:endParaRPr lang="pl-PL" altLang="en-US" b="1">
                        <a:solidFill>
                          <a:schemeClr val="tx1"/>
                        </a:solidFill>
                      </a:endParaRPr>
                    </a:p>
                  </a:txBody>
                  <a:tcPr anchor="ctr" anchorCtr="0"/>
                </a:tc>
                <a:tc>
                  <a:txBody>
                    <a:bodyPr/>
                    <a:p>
                      <a:pPr algn="ctr">
                        <a:buNone/>
                      </a:pPr>
                      <a:r>
                        <a:rPr lang="pl-PL" altLang="en-US" b="1">
                          <a:solidFill>
                            <a:schemeClr val="tx1"/>
                          </a:solidFill>
                        </a:rPr>
                        <a:t>4</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7</a:t>
                      </a:r>
                      <a:endParaRPr lang="pl-PL" altLang="en-US" b="1">
                        <a:solidFill>
                          <a:schemeClr val="tx1"/>
                        </a:solidFill>
                      </a:endParaRPr>
                    </a:p>
                  </a:txBody>
                  <a:tcPr anchor="ctr" anchorCtr="0"/>
                </a:tc>
                <a:tc>
                  <a:txBody>
                    <a:bodyPr/>
                    <a:p>
                      <a:pPr algn="ctr">
                        <a:buNone/>
                      </a:pPr>
                      <a:r>
                        <a:rPr lang="pl-PL" altLang="en-US" b="1">
                          <a:solidFill>
                            <a:schemeClr val="tx1"/>
                          </a:solidFill>
                        </a:rPr>
                        <a:t>9</a:t>
                      </a:r>
                      <a:endParaRPr lang="pl-PL" altLang="en-US" b="1">
                        <a:solidFill>
                          <a:schemeClr val="tx1"/>
                        </a:solidFill>
                      </a:endParaRPr>
                    </a:p>
                  </a:txBody>
                  <a:tcPr anchor="ctr" anchorCtr="0"/>
                </a:tc>
              </a:tr>
            </a:tbl>
          </a:graphicData>
        </a:graphic>
      </p:graphicFrame>
      <p:cxnSp>
        <p:nvCxnSpPr>
          <p:cNvPr id="27" name="Straight Connector 26"/>
          <p:cNvCxnSpPr/>
          <p:nvPr/>
        </p:nvCxnSpPr>
        <p:spPr>
          <a:xfrm>
            <a:off x="4283075" y="3665220"/>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28" name="Straight Connector 27"/>
          <p:cNvCxnSpPr/>
          <p:nvPr/>
        </p:nvCxnSpPr>
        <p:spPr>
          <a:xfrm>
            <a:off x="7905115" y="4434840"/>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29" name="Straight Connector 28"/>
          <p:cNvCxnSpPr/>
          <p:nvPr/>
        </p:nvCxnSpPr>
        <p:spPr>
          <a:xfrm>
            <a:off x="5193665" y="5108575"/>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cxnSp>
        <p:nvCxnSpPr>
          <p:cNvPr id="30" name="Straight Connector 29"/>
          <p:cNvCxnSpPr/>
          <p:nvPr/>
        </p:nvCxnSpPr>
        <p:spPr>
          <a:xfrm>
            <a:off x="3344545" y="5855335"/>
            <a:ext cx="0" cy="673735"/>
          </a:xfrm>
          <a:prstGeom prst="line">
            <a:avLst/>
          </a:prstGeom>
          <a:gradFill rotWithShape="0">
            <a:gsLst>
              <a:gs pos="0">
                <a:schemeClr val="accent1"/>
              </a:gs>
              <a:gs pos="100000">
                <a:schemeClr val="accent2"/>
              </a:gs>
            </a:gsLst>
            <a:lin ang="5400000" scaled="1"/>
          </a:gradFill>
          <a:ln w="57150" cap="flat" cmpd="sng" algn="ctr">
            <a:solidFill>
              <a:srgbClr val="FF0000"/>
            </a:solidFill>
            <a:prstDash val="solid"/>
            <a:round/>
            <a:headEnd type="none" w="med" len="med"/>
            <a:tailEnd type="none" w="med" len="med"/>
          </a:ln>
        </p:spPr>
      </p:cxnSp>
      <p:sp>
        <p:nvSpPr>
          <p:cNvPr id="31" name="Rectangle 30"/>
          <p:cNvSpPr/>
          <p:nvPr/>
        </p:nvSpPr>
        <p:spPr>
          <a:xfrm>
            <a:off x="1556385" y="3712210"/>
            <a:ext cx="2679700"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Rectangle 31"/>
          <p:cNvSpPr/>
          <p:nvPr/>
        </p:nvSpPr>
        <p:spPr>
          <a:xfrm>
            <a:off x="4283075" y="3727450"/>
            <a:ext cx="729932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3" name="Rectangle 32"/>
          <p:cNvSpPr/>
          <p:nvPr/>
        </p:nvSpPr>
        <p:spPr>
          <a:xfrm>
            <a:off x="1556385" y="4434840"/>
            <a:ext cx="634809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4" name="Rectangle 33"/>
          <p:cNvSpPr/>
          <p:nvPr/>
        </p:nvSpPr>
        <p:spPr>
          <a:xfrm>
            <a:off x="8014335" y="4434840"/>
            <a:ext cx="356806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5" name="Rectangle 34"/>
          <p:cNvSpPr/>
          <p:nvPr/>
        </p:nvSpPr>
        <p:spPr>
          <a:xfrm>
            <a:off x="1556385" y="5170805"/>
            <a:ext cx="363664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6" name="Rectangle 35"/>
          <p:cNvSpPr/>
          <p:nvPr/>
        </p:nvSpPr>
        <p:spPr>
          <a:xfrm>
            <a:off x="5334635" y="5170805"/>
            <a:ext cx="624776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7" name="Rectangle 36"/>
          <p:cNvSpPr/>
          <p:nvPr/>
        </p:nvSpPr>
        <p:spPr>
          <a:xfrm>
            <a:off x="1556385" y="5855335"/>
            <a:ext cx="174053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8" name="Rectangle 37"/>
          <p:cNvSpPr/>
          <p:nvPr/>
        </p:nvSpPr>
        <p:spPr>
          <a:xfrm>
            <a:off x="3390265" y="5855335"/>
            <a:ext cx="8192135" cy="611505"/>
          </a:xfrm>
          <a:prstGeom prst="rect">
            <a:avLst/>
          </a:prstGeom>
          <a:solidFill>
            <a:schemeClr val="accent3"/>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1" nodeType="clickEffect">
                                  <p:stCondLst>
                                    <p:cond delay="0"/>
                                  </p:stCondLst>
                                  <p:childTnLst>
                                    <p:anim calcmode="lin" valueType="num">
                                      <p:cBhvr additive="base">
                                        <p:cTn id="6" dur="500"/>
                                        <p:tgtEl>
                                          <p:spTgt spid="31"/>
                                        </p:tgtEl>
                                        <p:attrNameLst>
                                          <p:attrName>ppt_x</p:attrName>
                                        </p:attrNameLst>
                                      </p:cBhvr>
                                      <p:tavLst>
                                        <p:tav tm="0">
                                          <p:val>
                                            <p:strVal val="ppt_x"/>
                                          </p:val>
                                        </p:tav>
                                        <p:tav tm="100000">
                                          <p:val>
                                            <p:strVal val="1+ppt_w/2"/>
                                          </p:val>
                                        </p:tav>
                                      </p:tavLst>
                                    </p:anim>
                                    <p:anim calcmode="lin" valueType="num">
                                      <p:cBhvr additive="base">
                                        <p:cTn id="7" dur="500"/>
                                        <p:tgtEl>
                                          <p:spTgt spid="31"/>
                                        </p:tgtEl>
                                        <p:attrNameLst>
                                          <p:attrName>ppt_y</p:attrName>
                                        </p:attrNameLst>
                                      </p:cBhvr>
                                      <p:tavLst>
                                        <p:tav tm="0">
                                          <p:val>
                                            <p:strVal val="ppt_y"/>
                                          </p:val>
                                        </p:tav>
                                        <p:tav tm="100000">
                                          <p:val>
                                            <p:strVal val="ppt_y"/>
                                          </p:val>
                                        </p:tav>
                                      </p:tavLst>
                                    </p:anim>
                                    <p:set>
                                      <p:cBhvr>
                                        <p:cTn id="8" dur="1" fill="hold">
                                          <p:stCondLst>
                                            <p:cond delay="499"/>
                                          </p:stCondLst>
                                        </p:cTn>
                                        <p:tgtEl>
                                          <p:spTgt spid="3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32"/>
                                        </p:tgtEl>
                                        <p:attrNameLst>
                                          <p:attrName>ppt_x</p:attrName>
                                        </p:attrNameLst>
                                      </p:cBhvr>
                                      <p:tavLst>
                                        <p:tav tm="0">
                                          <p:val>
                                            <p:strVal val="ppt_x"/>
                                          </p:val>
                                        </p:tav>
                                        <p:tav tm="100000">
                                          <p:val>
                                            <p:strVal val="1+ppt_w/2"/>
                                          </p:val>
                                        </p:tav>
                                      </p:tavLst>
                                    </p:anim>
                                    <p:anim calcmode="lin" valueType="num">
                                      <p:cBhvr additive="base">
                                        <p:cTn id="13" dur="500"/>
                                        <p:tgtEl>
                                          <p:spTgt spid="32"/>
                                        </p:tgtEl>
                                        <p:attrNameLst>
                                          <p:attrName>ppt_y</p:attrName>
                                        </p:attrNameLst>
                                      </p:cBhvr>
                                      <p:tavLst>
                                        <p:tav tm="0">
                                          <p:val>
                                            <p:strVal val="ppt_y"/>
                                          </p:val>
                                        </p:tav>
                                        <p:tav tm="100000">
                                          <p:val>
                                            <p:strVal val="ppt_y"/>
                                          </p:val>
                                        </p:tav>
                                      </p:tavLst>
                                    </p:anim>
                                    <p:set>
                                      <p:cBhvr>
                                        <p:cTn id="14" dur="1" fill="hold">
                                          <p:stCondLst>
                                            <p:cond delay="499"/>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0" nodeType="clickEffect">
                                  <p:stCondLst>
                                    <p:cond delay="0"/>
                                  </p:stCondLst>
                                  <p:childTnLst>
                                    <p:anim calcmode="lin" valueType="num">
                                      <p:cBhvr additive="base">
                                        <p:cTn id="18" dur="500"/>
                                        <p:tgtEl>
                                          <p:spTgt spid="33"/>
                                        </p:tgtEl>
                                        <p:attrNameLst>
                                          <p:attrName>ppt_x</p:attrName>
                                        </p:attrNameLst>
                                      </p:cBhvr>
                                      <p:tavLst>
                                        <p:tav tm="0">
                                          <p:val>
                                            <p:strVal val="ppt_x"/>
                                          </p:val>
                                        </p:tav>
                                        <p:tav tm="100000">
                                          <p:val>
                                            <p:strVal val="1+ppt_w/2"/>
                                          </p:val>
                                        </p:tav>
                                      </p:tavLst>
                                    </p:anim>
                                    <p:anim calcmode="lin" valueType="num">
                                      <p:cBhvr additive="base">
                                        <p:cTn id="19" dur="500"/>
                                        <p:tgtEl>
                                          <p:spTgt spid="33"/>
                                        </p:tgtEl>
                                        <p:attrNameLst>
                                          <p:attrName>ppt_y</p:attrName>
                                        </p:attrNameLst>
                                      </p:cBhvr>
                                      <p:tavLst>
                                        <p:tav tm="0">
                                          <p:val>
                                            <p:strVal val="ppt_y"/>
                                          </p:val>
                                        </p:tav>
                                        <p:tav tm="100000">
                                          <p:val>
                                            <p:strVal val="ppt_y"/>
                                          </p:val>
                                        </p:tav>
                                      </p:tavLst>
                                    </p:anim>
                                    <p:set>
                                      <p:cBhvr>
                                        <p:cTn id="20" dur="1" fill="hold">
                                          <p:stCondLst>
                                            <p:cond delay="499"/>
                                          </p:stCondLst>
                                        </p:cTn>
                                        <p:tgtEl>
                                          <p:spTgt spid="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grpId="0" nodeType="clickEffect">
                                  <p:stCondLst>
                                    <p:cond delay="0"/>
                                  </p:stCondLst>
                                  <p:childTnLst>
                                    <p:anim calcmode="lin" valueType="num">
                                      <p:cBhvr additive="base">
                                        <p:cTn id="24" dur="500"/>
                                        <p:tgtEl>
                                          <p:spTgt spid="34"/>
                                        </p:tgtEl>
                                        <p:attrNameLst>
                                          <p:attrName>ppt_x</p:attrName>
                                        </p:attrNameLst>
                                      </p:cBhvr>
                                      <p:tavLst>
                                        <p:tav tm="0">
                                          <p:val>
                                            <p:strVal val="ppt_x"/>
                                          </p:val>
                                        </p:tav>
                                        <p:tav tm="100000">
                                          <p:val>
                                            <p:strVal val="1+ppt_w/2"/>
                                          </p:val>
                                        </p:tav>
                                      </p:tavLst>
                                    </p:anim>
                                    <p:anim calcmode="lin" valueType="num">
                                      <p:cBhvr additive="base">
                                        <p:cTn id="25" dur="500"/>
                                        <p:tgtEl>
                                          <p:spTgt spid="34"/>
                                        </p:tgtEl>
                                        <p:attrNameLst>
                                          <p:attrName>ppt_y</p:attrName>
                                        </p:attrNameLst>
                                      </p:cBhvr>
                                      <p:tavLst>
                                        <p:tav tm="0">
                                          <p:val>
                                            <p:strVal val="ppt_y"/>
                                          </p:val>
                                        </p:tav>
                                        <p:tav tm="100000">
                                          <p:val>
                                            <p:strVal val="ppt_y"/>
                                          </p:val>
                                        </p:tav>
                                      </p:tavLst>
                                    </p:anim>
                                    <p:set>
                                      <p:cBhvr>
                                        <p:cTn id="26" dur="1" fill="hold">
                                          <p:stCondLst>
                                            <p:cond delay="499"/>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0" nodeType="clickEffect">
                                  <p:stCondLst>
                                    <p:cond delay="0"/>
                                  </p:stCondLst>
                                  <p:childTnLst>
                                    <p:anim calcmode="lin" valueType="num">
                                      <p:cBhvr additive="base">
                                        <p:cTn id="30" dur="500"/>
                                        <p:tgtEl>
                                          <p:spTgt spid="35"/>
                                        </p:tgtEl>
                                        <p:attrNameLst>
                                          <p:attrName>ppt_x</p:attrName>
                                        </p:attrNameLst>
                                      </p:cBhvr>
                                      <p:tavLst>
                                        <p:tav tm="0">
                                          <p:val>
                                            <p:strVal val="ppt_x"/>
                                          </p:val>
                                        </p:tav>
                                        <p:tav tm="100000">
                                          <p:val>
                                            <p:strVal val="1+ppt_w/2"/>
                                          </p:val>
                                        </p:tav>
                                      </p:tavLst>
                                    </p:anim>
                                    <p:anim calcmode="lin" valueType="num">
                                      <p:cBhvr additive="base">
                                        <p:cTn id="31" dur="500"/>
                                        <p:tgtEl>
                                          <p:spTgt spid="35"/>
                                        </p:tgtEl>
                                        <p:attrNameLst>
                                          <p:attrName>ppt_y</p:attrName>
                                        </p:attrNameLst>
                                      </p:cBhvr>
                                      <p:tavLst>
                                        <p:tav tm="0">
                                          <p:val>
                                            <p:strVal val="ppt_y"/>
                                          </p:val>
                                        </p:tav>
                                        <p:tav tm="100000">
                                          <p:val>
                                            <p:strVal val="ppt_y"/>
                                          </p:val>
                                        </p:tav>
                                      </p:tavLst>
                                    </p:anim>
                                    <p:set>
                                      <p:cBhvr>
                                        <p:cTn id="32" dur="1" fill="hold">
                                          <p:stCondLst>
                                            <p:cond delay="499"/>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grpId="0" nodeType="clickEffect">
                                  <p:stCondLst>
                                    <p:cond delay="0"/>
                                  </p:stCondLst>
                                  <p:childTnLst>
                                    <p:anim calcmode="lin" valueType="num">
                                      <p:cBhvr additive="base">
                                        <p:cTn id="36" dur="500"/>
                                        <p:tgtEl>
                                          <p:spTgt spid="36"/>
                                        </p:tgtEl>
                                        <p:attrNameLst>
                                          <p:attrName>ppt_x</p:attrName>
                                        </p:attrNameLst>
                                      </p:cBhvr>
                                      <p:tavLst>
                                        <p:tav tm="0">
                                          <p:val>
                                            <p:strVal val="ppt_x"/>
                                          </p:val>
                                        </p:tav>
                                        <p:tav tm="100000">
                                          <p:val>
                                            <p:strVal val="1+ppt_w/2"/>
                                          </p:val>
                                        </p:tav>
                                      </p:tavLst>
                                    </p:anim>
                                    <p:anim calcmode="lin" valueType="num">
                                      <p:cBhvr additive="base">
                                        <p:cTn id="37" dur="500"/>
                                        <p:tgtEl>
                                          <p:spTgt spid="36"/>
                                        </p:tgtEl>
                                        <p:attrNameLst>
                                          <p:attrName>ppt_y</p:attrName>
                                        </p:attrNameLst>
                                      </p:cBhvr>
                                      <p:tavLst>
                                        <p:tav tm="0">
                                          <p:val>
                                            <p:strVal val="ppt_y"/>
                                          </p:val>
                                        </p:tav>
                                        <p:tav tm="100000">
                                          <p:val>
                                            <p:strVal val="ppt_y"/>
                                          </p:val>
                                        </p:tav>
                                      </p:tavLst>
                                    </p:anim>
                                    <p:set>
                                      <p:cBhvr>
                                        <p:cTn id="38" dur="1" fill="hold">
                                          <p:stCondLst>
                                            <p:cond delay="499"/>
                                          </p:stCondLst>
                                        </p:cTn>
                                        <p:tgtEl>
                                          <p:spTgt spid="3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0" nodeType="clickEffect">
                                  <p:stCondLst>
                                    <p:cond delay="0"/>
                                  </p:stCondLst>
                                  <p:childTnLst>
                                    <p:anim calcmode="lin" valueType="num">
                                      <p:cBhvr additive="base">
                                        <p:cTn id="42" dur="500"/>
                                        <p:tgtEl>
                                          <p:spTgt spid="37"/>
                                        </p:tgtEl>
                                        <p:attrNameLst>
                                          <p:attrName>ppt_x</p:attrName>
                                        </p:attrNameLst>
                                      </p:cBhvr>
                                      <p:tavLst>
                                        <p:tav tm="0">
                                          <p:val>
                                            <p:strVal val="ppt_x"/>
                                          </p:val>
                                        </p:tav>
                                        <p:tav tm="100000">
                                          <p:val>
                                            <p:strVal val="1+ppt_w/2"/>
                                          </p:val>
                                        </p:tav>
                                      </p:tavLst>
                                    </p:anim>
                                    <p:anim calcmode="lin" valueType="num">
                                      <p:cBhvr additive="base">
                                        <p:cTn id="43" dur="500"/>
                                        <p:tgtEl>
                                          <p:spTgt spid="37"/>
                                        </p:tgtEl>
                                        <p:attrNameLst>
                                          <p:attrName>ppt_y</p:attrName>
                                        </p:attrNameLst>
                                      </p:cBhvr>
                                      <p:tavLst>
                                        <p:tav tm="0">
                                          <p:val>
                                            <p:strVal val="ppt_y"/>
                                          </p:val>
                                        </p:tav>
                                        <p:tav tm="100000">
                                          <p:val>
                                            <p:strVal val="ppt_y"/>
                                          </p:val>
                                        </p:tav>
                                      </p:tavLst>
                                    </p:anim>
                                    <p:set>
                                      <p:cBhvr>
                                        <p:cTn id="44" dur="1" fill="hold">
                                          <p:stCondLst>
                                            <p:cond delay="499"/>
                                          </p:stCondLst>
                                        </p:cTn>
                                        <p:tgtEl>
                                          <p:spTgt spid="3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0" nodeType="clickEffect">
                                  <p:stCondLst>
                                    <p:cond delay="0"/>
                                  </p:stCondLst>
                                  <p:childTnLst>
                                    <p:anim calcmode="lin" valueType="num">
                                      <p:cBhvr additive="base">
                                        <p:cTn id="48" dur="500"/>
                                        <p:tgtEl>
                                          <p:spTgt spid="38"/>
                                        </p:tgtEl>
                                        <p:attrNameLst>
                                          <p:attrName>ppt_x</p:attrName>
                                        </p:attrNameLst>
                                      </p:cBhvr>
                                      <p:tavLst>
                                        <p:tav tm="0">
                                          <p:val>
                                            <p:strVal val="ppt_x"/>
                                          </p:val>
                                        </p:tav>
                                        <p:tav tm="100000">
                                          <p:val>
                                            <p:strVal val="1+ppt_w/2"/>
                                          </p:val>
                                        </p:tav>
                                      </p:tavLst>
                                    </p:anim>
                                    <p:anim calcmode="lin" valueType="num">
                                      <p:cBhvr additive="base">
                                        <p:cTn id="49" dur="500"/>
                                        <p:tgtEl>
                                          <p:spTgt spid="38"/>
                                        </p:tgtEl>
                                        <p:attrNameLst>
                                          <p:attrName>ppt_y</p:attrName>
                                        </p:attrNameLst>
                                      </p:cBhvr>
                                      <p:tavLst>
                                        <p:tav tm="0">
                                          <p:val>
                                            <p:strVal val="ppt_y"/>
                                          </p:val>
                                        </p:tav>
                                        <p:tav tm="100000">
                                          <p:val>
                                            <p:strVal val="ppt_y"/>
                                          </p:val>
                                        </p:tav>
                                      </p:tavLst>
                                    </p:anim>
                                    <p:set>
                                      <p:cBhvr>
                                        <p:cTn id="50"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animBg="1"/>
      <p:bldP spid="32" grpId="0" animBg="1"/>
      <p:bldP spid="33" grpId="0" animBg="1"/>
      <p:bldP spid="34" grpId="0" animBg="1"/>
      <p:bldP spid="35" grpId="0" animBg="1"/>
      <p:bldP spid="36" grpId="0" animBg="1"/>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Opis uzupełniania tabeli</a:t>
            </a:r>
            <a:endParaRPr lang="pl-PL" altLang="en-US"/>
          </a:p>
        </p:txBody>
      </p:sp>
      <p:sp>
        <p:nvSpPr>
          <p:cNvPr id="3" name="Content Placeholder 2"/>
          <p:cNvSpPr>
            <a:spLocks noGrp="1"/>
          </p:cNvSpPr>
          <p:nvPr>
            <p:ph idx="1"/>
          </p:nvPr>
        </p:nvSpPr>
        <p:spPr/>
        <p:txBody>
          <a:bodyPr/>
          <a:p>
            <a:r>
              <a:rPr lang="pl-PL" altLang="en-US"/>
              <a:t>Na lewo od czerwonej linii sytuacja w której na pewno nie zmieścimy obecnego przedmiotu. Spisujemy więc wartość z wiersza wyżej ( jeśli na samej górze to wpisujemy 0)</a:t>
            </a:r>
            <a:endParaRPr lang="pl-PL" altLang="en-US"/>
          </a:p>
          <a:p>
            <a:endParaRPr lang="pl-PL" altLang="en-US"/>
          </a:p>
          <a:p>
            <a:r>
              <a:rPr lang="pl-PL" altLang="en-US"/>
              <a:t>Na prawo wybieramy maksymalną wartość między poprzednim wynikiem bez zapakowania obecnego elementu, a wartością z zapakowaniem obecnego elementu.</a:t>
            </a:r>
            <a:endParaRPr lang="pl-PL"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pl-PL" altLang="en-US">
                <a:ln w="22225">
                  <a:solidFill>
                    <a:schemeClr val="accent2"/>
                  </a:solidFill>
                  <a:prstDash val="solid"/>
                </a:ln>
                <a:solidFill>
                  <a:schemeClr val="accent2">
                    <a:lumMod val="40000"/>
                    <a:lumOff val="60000"/>
                  </a:schemeClr>
                </a:solidFill>
                <a:effectLst/>
              </a:rPr>
              <a:t>KONIEC</a:t>
            </a:r>
            <a:endParaRPr lang="pl-PL"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1) Wstęp</a:t>
            </a:r>
            <a:endParaRPr lang="pl-PL" altLang="en-US"/>
          </a:p>
        </p:txBody>
      </p:sp>
      <p:sp>
        <p:nvSpPr>
          <p:cNvPr id="3" name="Content Placeholder 2"/>
          <p:cNvSpPr>
            <a:spLocks noGrp="1"/>
          </p:cNvSpPr>
          <p:nvPr>
            <p:ph idx="1"/>
          </p:nvPr>
        </p:nvSpPr>
        <p:spPr/>
        <p:txBody>
          <a:bodyPr/>
          <a:p>
            <a:r>
              <a:rPr lang="pl-PL" altLang="en-US" sz="4000" b="1"/>
              <a:t>Optymalizacja</a:t>
            </a:r>
            <a:r>
              <a:rPr lang="pl-PL" altLang="en-US"/>
              <a:t>- wyznaczenie najlepszego rozwiązania jakiegoś zadania ze względu na przyjęte kryterium jakościowe( np. minimalny koszt, maksymalny zysk, niezawodność, minimalny czas realizacji zadania), przy uwzględnieniu istniejących ograniczeń; </a:t>
            </a:r>
            <a:endParaRPr lang="pl-PL"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pl-PL" altLang="en-US"/>
              <a:t>2) Przykłady optymalizacji- problem plecakowy</a:t>
            </a:r>
            <a:endParaRPr lang="pl-PL" altLang="en-US"/>
          </a:p>
        </p:txBody>
      </p:sp>
      <p:sp>
        <p:nvSpPr>
          <p:cNvPr id="3" name="Content Placeholder 2"/>
          <p:cNvSpPr>
            <a:spLocks noGrp="1"/>
          </p:cNvSpPr>
          <p:nvPr>
            <p:ph idx="1"/>
          </p:nvPr>
        </p:nvSpPr>
        <p:spPr/>
        <p:txBody>
          <a:bodyPr/>
          <a:p>
            <a:r>
              <a:rPr lang="pl-PL" altLang="en-US"/>
              <a:t>Jak wygląda problem plecakowy?</a:t>
            </a:r>
            <a:br>
              <a:rPr lang="pl-PL" altLang="en-US"/>
            </a:br>
            <a:br>
              <a:rPr lang="pl-PL" altLang="en-US"/>
            </a:br>
            <a:r>
              <a:rPr lang="pl-PL" altLang="en-US"/>
              <a:t>Mamy za zadanie obrabować sklep. Wchodzimy do sklepu z plecakiem mogącym zabrać max. 20kg. W sklepie znajdujemy sporą ( nieokreśloną) ilość przedmiotów:</a:t>
            </a:r>
            <a:endParaRPr lang="pl-PL"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Tabela przedmiotów</a:t>
            </a:r>
            <a:endParaRPr lang="pl-PL" altLang="en-US"/>
          </a:p>
        </p:txBody>
      </p:sp>
      <p:graphicFrame>
        <p:nvGraphicFramePr>
          <p:cNvPr id="6" name="Content Placeholder 5"/>
          <p:cNvGraphicFramePr/>
          <p:nvPr>
            <p:ph idx="1"/>
          </p:nvPr>
        </p:nvGraphicFramePr>
        <p:xfrm>
          <a:off x="838200" y="1825625"/>
          <a:ext cx="10515600" cy="1657985"/>
        </p:xfrm>
        <a:graphic>
          <a:graphicData uri="http://schemas.openxmlformats.org/drawingml/2006/table">
            <a:tbl>
              <a:tblPr firstRow="1" bandRow="1">
                <a:tableStyleId>{5C22544A-7EE6-4342-B048-85BDC9FD1C3A}</a:tableStyleId>
              </a:tblPr>
              <a:tblGrid>
                <a:gridCol w="2262505"/>
                <a:gridCol w="1943735"/>
                <a:gridCol w="2103120"/>
                <a:gridCol w="2103120"/>
                <a:gridCol w="2103120"/>
              </a:tblGrid>
              <a:tr h="829310">
                <a:tc>
                  <a:txBody>
                    <a:bodyPr/>
                    <a:p>
                      <a:pPr algn="ctr">
                        <a:buNone/>
                      </a:pPr>
                      <a:r>
                        <a:rPr lang="pl-PL" altLang="en-US" sz="2800"/>
                        <a:t>Waga [kg]</a:t>
                      </a:r>
                      <a:endParaRPr lang="pl-PL" altLang="en-US" sz="2800"/>
                    </a:p>
                  </a:txBody>
                  <a:tcPr anchor="ctr" anchorCtr="0">
                    <a:solidFill>
                      <a:schemeClr val="accent1">
                        <a:lumMod val="60000"/>
                        <a:lumOff val="40000"/>
                      </a:schemeClr>
                    </a:solidFill>
                  </a:tcPr>
                </a:tc>
                <a:tc>
                  <a:txBody>
                    <a:bodyPr/>
                    <a:p>
                      <a:pPr algn="ctr">
                        <a:buNone/>
                      </a:pPr>
                      <a:r>
                        <a:rPr lang="pl-PL" altLang="en-US"/>
                        <a:t>3</a:t>
                      </a:r>
                      <a:endParaRPr lang="pl-PL" altLang="en-US"/>
                    </a:p>
                  </a:txBody>
                  <a:tcPr anchor="ctr" anchorCtr="0">
                    <a:solidFill>
                      <a:schemeClr val="accent2"/>
                    </a:solidFill>
                  </a:tcPr>
                </a:tc>
                <a:tc>
                  <a:txBody>
                    <a:bodyPr/>
                    <a:p>
                      <a:pPr algn="ctr">
                        <a:buNone/>
                      </a:pPr>
                      <a:r>
                        <a:rPr lang="pl-PL" altLang="en-US"/>
                        <a:t>7</a:t>
                      </a:r>
                      <a:endParaRPr lang="pl-PL" altLang="en-US"/>
                    </a:p>
                  </a:txBody>
                  <a:tcPr anchor="ctr" anchorCtr="0">
                    <a:solidFill>
                      <a:schemeClr val="accent2"/>
                    </a:solidFill>
                  </a:tcPr>
                </a:tc>
                <a:tc>
                  <a:txBody>
                    <a:bodyPr/>
                    <a:p>
                      <a:pPr algn="ctr">
                        <a:buNone/>
                      </a:pPr>
                      <a:r>
                        <a:rPr lang="pl-PL" altLang="en-US"/>
                        <a:t>4</a:t>
                      </a:r>
                      <a:endParaRPr lang="pl-PL" altLang="en-US"/>
                    </a:p>
                  </a:txBody>
                  <a:tcPr anchor="ctr" anchorCtr="0">
                    <a:solidFill>
                      <a:schemeClr val="accent2"/>
                    </a:solidFill>
                  </a:tcPr>
                </a:tc>
                <a:tc>
                  <a:txBody>
                    <a:bodyPr/>
                    <a:p>
                      <a:pPr algn="ctr">
                        <a:buNone/>
                      </a:pPr>
                      <a:r>
                        <a:rPr lang="pl-PL" altLang="en-US"/>
                        <a:t>2</a:t>
                      </a:r>
                      <a:endParaRPr lang="pl-PL" altLang="en-US"/>
                    </a:p>
                  </a:txBody>
                  <a:tcPr anchor="ctr" anchorCtr="0">
                    <a:solidFill>
                      <a:schemeClr val="accent2"/>
                    </a:solidFill>
                  </a:tcPr>
                </a:tc>
              </a:tr>
              <a:tr h="828675">
                <a:tc>
                  <a:txBody>
                    <a:bodyPr/>
                    <a:p>
                      <a:pPr algn="ctr">
                        <a:buNone/>
                      </a:pPr>
                      <a:r>
                        <a:rPr lang="pl-PL" altLang="en-US" sz="2800" b="1">
                          <a:solidFill>
                            <a:schemeClr val="bg1"/>
                          </a:solidFill>
                        </a:rPr>
                        <a:t>Wartość [zł]</a:t>
                      </a:r>
                      <a:endParaRPr lang="pl-PL" altLang="en-US" sz="2800" b="1">
                        <a:solidFill>
                          <a:schemeClr val="bg1"/>
                        </a:solidFill>
                      </a:endParaRPr>
                    </a:p>
                  </a:txBody>
                  <a:tcPr anchor="ctr" anchorCtr="0">
                    <a:solidFill>
                      <a:schemeClr val="accent1">
                        <a:lumMod val="60000"/>
                        <a:lumOff val="40000"/>
                      </a:schemeClr>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7</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2</a:t>
                      </a:r>
                      <a:endParaRPr lang="pl-PL" altLang="en-US" b="1">
                        <a:solidFill>
                          <a:schemeClr val="bg1"/>
                        </a:solidFill>
                      </a:endParaRPr>
                    </a:p>
                  </a:txBody>
                  <a:tcPr anchor="ctr" anchorCtr="0">
                    <a:solidFill>
                      <a:schemeClr val="accent2"/>
                    </a:solidFill>
                  </a:tcPr>
                </a:tc>
                <a:tc>
                  <a:txBody>
                    <a:bodyPr/>
                    <a:p>
                      <a:pPr algn="ctr">
                        <a:buNone/>
                      </a:pPr>
                      <a:r>
                        <a:rPr lang="pl-PL" altLang="en-US" b="1">
                          <a:solidFill>
                            <a:schemeClr val="bg1"/>
                          </a:solidFill>
                        </a:rPr>
                        <a:t>1</a:t>
                      </a:r>
                      <a:endParaRPr lang="pl-PL" altLang="en-US" b="1">
                        <a:solidFill>
                          <a:schemeClr val="bg1"/>
                        </a:solidFill>
                      </a:endParaRPr>
                    </a:p>
                  </a:txBody>
                  <a:tcPr anchor="ctr" anchorCtr="0">
                    <a:solidFill>
                      <a:schemeClr val="accen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pl-PL" altLang="en-US">
                <a:ln w="22225">
                  <a:solidFill>
                    <a:schemeClr val="accent2"/>
                  </a:solidFill>
                  <a:prstDash val="solid"/>
                </a:ln>
                <a:solidFill>
                  <a:schemeClr val="accent2">
                    <a:lumMod val="40000"/>
                    <a:lumOff val="60000"/>
                  </a:schemeClr>
                </a:solidFill>
                <a:effectLst/>
              </a:rPr>
              <a:t>Kod Algorytmu plecakowego-</a:t>
            </a:r>
            <a:br>
              <a:rPr lang="pl-PL" altLang="en-US">
                <a:ln w="22225">
                  <a:solidFill>
                    <a:schemeClr val="accent2"/>
                  </a:solidFill>
                  <a:prstDash val="solid"/>
                </a:ln>
                <a:solidFill>
                  <a:schemeClr val="accent2">
                    <a:lumMod val="40000"/>
                    <a:lumOff val="60000"/>
                  </a:schemeClr>
                </a:solidFill>
                <a:effectLst/>
              </a:rPr>
            </a:br>
            <a:br>
              <a:rPr lang="pl-PL" altLang="en-US">
                <a:ln w="22225">
                  <a:solidFill>
                    <a:schemeClr val="accent2"/>
                  </a:solidFill>
                  <a:prstDash val="solid"/>
                </a:ln>
                <a:solidFill>
                  <a:schemeClr val="accent2">
                    <a:lumMod val="40000"/>
                    <a:lumOff val="60000"/>
                  </a:schemeClr>
                </a:solidFill>
                <a:effectLst/>
              </a:rPr>
            </a:br>
            <a:r>
              <a:rPr lang="pl-PL" altLang="en-US">
                <a:ln w="22225">
                  <a:solidFill>
                    <a:schemeClr val="accent2"/>
                  </a:solidFill>
                  <a:prstDash val="solid"/>
                </a:ln>
                <a:solidFill>
                  <a:schemeClr val="accent2">
                    <a:lumMod val="40000"/>
                    <a:lumOff val="60000"/>
                  </a:schemeClr>
                </a:solidFill>
                <a:effectLst/>
              </a:rPr>
              <a:t>rekurencyjny( nieoptymalny)</a:t>
            </a:r>
            <a:endParaRPr lang="pl-PL" altLang="en-US">
              <a:ln w="22225">
                <a:solidFill>
                  <a:schemeClr val="accent2"/>
                </a:solidFill>
                <a:prstDash val="solid"/>
              </a:ln>
              <a:solidFill>
                <a:schemeClr val="accent2">
                  <a:lumMod val="40000"/>
                  <a:lumOff val="60000"/>
                </a:schemeClr>
              </a:solidFill>
              <a:effectLst/>
            </a:endParaRPr>
          </a:p>
        </p:txBody>
      </p:sp>
      <p:sp>
        <p:nvSpPr>
          <p:cNvPr id="6" name="Text Placeholder 5"/>
          <p:cNvSpPr>
            <a:spLocks noGrp="1"/>
          </p:cNvSpPr>
          <p:nvPr>
            <p:ph type="body" idx="1"/>
          </p:nvPr>
        </p:nvSpPr>
        <p:spPr/>
        <p:txBody>
          <a:bodyPr/>
          <a:p>
            <a:r>
              <a:rPr lang="pl-PL" altLang="en-US"/>
              <a:t>Złożoność: O( k^n) ,      gdzie k = liczba przedmiotów w sklepie</a:t>
            </a:r>
            <a:endParaRPr lang="pl-PL"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Algorytm plecakowy C++</a:t>
            </a:r>
            <a:endParaRPr lang="pl-PL" altLang="en-US"/>
          </a:p>
        </p:txBody>
      </p:sp>
      <p:pic>
        <p:nvPicPr>
          <p:cNvPr id="4" name="Content Placeholder 3" descr="kod strukturalny"/>
          <p:cNvPicPr>
            <a:picLocks noChangeAspect="1"/>
          </p:cNvPicPr>
          <p:nvPr>
            <p:ph idx="1"/>
          </p:nvPr>
        </p:nvPicPr>
        <p:blipFill>
          <a:blip r:embed="rId1"/>
          <a:stretch>
            <a:fillRect/>
          </a:stretch>
        </p:blipFill>
        <p:spPr>
          <a:xfrm>
            <a:off x="256540" y="1028065"/>
            <a:ext cx="10181590" cy="5673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sym typeface="+mn-ea"/>
              </a:rPr>
              <a:t>Algorytm plecakowy C++</a:t>
            </a:r>
            <a:endParaRPr lang="en-US"/>
          </a:p>
        </p:txBody>
      </p:sp>
      <p:pic>
        <p:nvPicPr>
          <p:cNvPr id="4" name="Content Placeholder 3" descr="kod_pracujący"/>
          <p:cNvPicPr>
            <a:picLocks noChangeAspect="1"/>
          </p:cNvPicPr>
          <p:nvPr>
            <p:ph idx="1"/>
          </p:nvPr>
        </p:nvPicPr>
        <p:blipFill>
          <a:blip r:embed="rId1"/>
          <a:stretch>
            <a:fillRect/>
          </a:stretch>
        </p:blipFill>
        <p:spPr>
          <a:xfrm>
            <a:off x="186055" y="1396365"/>
            <a:ext cx="11820525" cy="4792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l-PL" altLang="en-US"/>
              <a:t>Prawidłowy wynik na konsoli</a:t>
            </a:r>
            <a:endParaRPr lang="pl-PL" altLang="en-US"/>
          </a:p>
        </p:txBody>
      </p:sp>
      <p:pic>
        <p:nvPicPr>
          <p:cNvPr id="6" name="Content Placeholder 5" descr="konsola wynik"/>
          <p:cNvPicPr>
            <a:picLocks noChangeAspect="1"/>
          </p:cNvPicPr>
          <p:nvPr>
            <p:ph idx="1"/>
          </p:nvPr>
        </p:nvPicPr>
        <p:blipFill>
          <a:blip r:embed="rId1"/>
          <a:stretch>
            <a:fillRect/>
          </a:stretch>
        </p:blipFill>
        <p:spPr>
          <a:xfrm>
            <a:off x="1179195" y="1644015"/>
            <a:ext cx="8531225" cy="4899025"/>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3270</Words>
  <Application>WPS Presentation</Application>
  <PresentationFormat>Widescreen</PresentationFormat>
  <Paragraphs>354</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SimSun</vt:lpstr>
      <vt:lpstr>Wingdings</vt:lpstr>
      <vt:lpstr>Microsoft YaHei</vt:lpstr>
      <vt:lpstr>Calibri</vt:lpstr>
      <vt:lpstr>Times New Roman</vt:lpstr>
      <vt:lpstr>Data Pie Charts</vt:lpstr>
      <vt:lpstr>Optymalizacja - przykłady zastosowania</vt:lpstr>
      <vt:lpstr>Spis Treści</vt:lpstr>
      <vt:lpstr>1) Wstęp</vt:lpstr>
      <vt:lpstr>2) Przykłady optymalizacji- problem plecakowy</vt:lpstr>
      <vt:lpstr>Tabela przedmiotów</vt:lpstr>
      <vt:lpstr>Kod Algorytmu plecakowego-  rekurencyjny( nieoptymalny)</vt:lpstr>
      <vt:lpstr>Algorytm plecakowy C++</vt:lpstr>
      <vt:lpstr>Algorytm plecakowy C++</vt:lpstr>
      <vt:lpstr>Prawidłowy wynik na konsoli</vt:lpstr>
      <vt:lpstr>metoda rekurencyjna(udoskonalona)- nieoptymalna</vt:lpstr>
      <vt:lpstr>Problem Plecakowy- programowanie zachłanne</vt:lpstr>
      <vt:lpstr>Problem Plecakowy- programowanie zachłanne</vt:lpstr>
      <vt:lpstr>Problem Plecakowy- programowanie zachłanne</vt:lpstr>
      <vt:lpstr>Przykład</vt:lpstr>
      <vt:lpstr>Przykład</vt:lpstr>
      <vt:lpstr>Przykład</vt:lpstr>
      <vt:lpstr>Podsumowanie</vt:lpstr>
      <vt:lpstr>Problem Plecakowy- programowanie dynamiczne</vt:lpstr>
      <vt:lpstr>Problem Plecakowy- programowanie dynamiczne</vt:lpstr>
      <vt:lpstr>Tworzenie tabeli</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Optymalizacja - przykłady zastosowania</dc:title>
  <dc:creator/>
  <cp:lastModifiedBy>Bartek</cp:lastModifiedBy>
  <cp:revision>22</cp:revision>
  <dcterms:created xsi:type="dcterms:W3CDTF">2017-03-26T13:42:00Z</dcterms:created>
  <dcterms:modified xsi:type="dcterms:W3CDTF">2017-03-31T23:30:56Z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