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01" r:id="rId6"/>
    <p:sldId id="259" r:id="rId7"/>
    <p:sldId id="260" r:id="rId8"/>
    <p:sldId id="274" r:id="rId9"/>
    <p:sldId id="272" r:id="rId10"/>
    <p:sldId id="271" r:id="rId11"/>
    <p:sldId id="273" r:id="rId12"/>
    <p:sldId id="276" r:id="rId13"/>
    <p:sldId id="307" r:id="rId14"/>
    <p:sldId id="263" r:id="rId15"/>
    <p:sldId id="278" r:id="rId16"/>
    <p:sldId id="266" r:id="rId17"/>
    <p:sldId id="268" r:id="rId18"/>
    <p:sldId id="270" r:id="rId19"/>
    <p:sldId id="279" r:id="rId20"/>
    <p:sldId id="308" r:id="rId21"/>
    <p:sldId id="264" r:id="rId22"/>
    <p:sldId id="277" r:id="rId23"/>
    <p:sldId id="291" r:id="rId24"/>
    <p:sldId id="341" r:id="rId25"/>
    <p:sldId id="303" r:id="rId26"/>
    <p:sldId id="304" r:id="rId27"/>
    <p:sldId id="302" r:id="rId28"/>
    <p:sldId id="305" r:id="rId29"/>
    <p:sldId id="306" r:id="rId30"/>
    <p:sldId id="309" r:id="rId31"/>
    <p:sldId id="314" r:id="rId32"/>
    <p:sldId id="312" r:id="rId33"/>
    <p:sldId id="293" r:id="rId34"/>
    <p:sldId id="294" r:id="rId35"/>
    <p:sldId id="295" r:id="rId36"/>
    <p:sldId id="296" r:id="rId37"/>
    <p:sldId id="298" r:id="rId38"/>
    <p:sldId id="297" r:id="rId39"/>
    <p:sldId id="310" r:id="rId40"/>
    <p:sldId id="311" r:id="rId41"/>
    <p:sldId id="313" r:id="rId42"/>
    <p:sldId id="339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sz="4800" dirty="0"/>
              <a:t>Optymalizacja - przykłady zastosowania w algorytmice</a:t>
            </a:r>
            <a:endParaRPr lang="pl-PL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altLang="en-US"/>
          </a:p>
          <a:p>
            <a:r>
              <a:rPr lang="pl-PL" altLang="en-US"/>
              <a:t>Bartosz Panek</a:t>
            </a:r>
            <a:endParaRPr lang="pl-PL" altLang="en-US"/>
          </a:p>
          <a:p>
            <a:r>
              <a:rPr lang="pl-PL" altLang="en-US"/>
              <a:t>Robert Czekański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Prawidłowy wynik na konsoli</a:t>
            </a:r>
            <a:endParaRPr lang="pl-PL" altLang="en-US"/>
          </a:p>
        </p:txBody>
      </p:sp>
      <p:pic>
        <p:nvPicPr>
          <p:cNvPr id="6" name="Content Placeholder 5" descr="konsola wynik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1644015"/>
            <a:ext cx="8531225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Problem Plecakowy</a:t>
            </a:r>
            <a:b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</a:br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- algorytm zachłanny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Algorytm zachłanny - definicja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8858"/>
            <a:ext cx="10972800" cy="4038891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4000" b="1" dirty="0"/>
              <a:t>Algorytm zachłanny </a:t>
            </a:r>
            <a:r>
              <a:rPr lang="pl-PL" altLang="en-US" dirty="0"/>
              <a:t>– algorytm, który w każdej chwili, gdy trzeba podjąć decyzję odnośnie dalszego postępowania, wybiera tę, która w danej chwili wydaje się prowadzić do najlepszego rozwiązania, decyzję lokalnie optymalną.</a:t>
            </a:r>
            <a:endParaRPr lang="pl-PL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en-US"/>
              <a:t>Problem Plecakowy- programowanie zachłanne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altLang="en-US" dirty="0">
                <a:solidFill>
                  <a:schemeClr val="accent4"/>
                </a:solidFill>
              </a:rPr>
              <a:t>Jest to najbardziej intuicyjny algorytm.</a:t>
            </a:r>
            <a:endParaRPr lang="pl-PL" altLang="en-US" dirty="0">
              <a:solidFill>
                <a:schemeClr val="accent4"/>
              </a:solidFill>
            </a:endParaRPr>
          </a:p>
          <a:p>
            <a:endParaRPr lang="pl-PL" alt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pl-PL" altLang="en-US" dirty="0">
                <a:solidFill>
                  <a:schemeClr val="accent4"/>
                </a:solidFill>
              </a:rPr>
              <a:t>Zawsze wybieramy ten przedmiot który ma największy współczynnik proporcji między wartością a wagą, czyli nadajemy każdemu przedmiotowi liczbę z następującego wzoru:</a:t>
            </a:r>
            <a:endParaRPr lang="pl-PL" altLang="en-US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br>
              <a:rPr lang="pl-PL" altLang="en-US" dirty="0">
                <a:solidFill>
                  <a:schemeClr val="accent4"/>
                </a:solidFill>
              </a:rPr>
            </a:br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współczynnik = wartość / waga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l-PL" altLang="en-US" dirty="0">
                <a:solidFill>
                  <a:schemeClr val="accent4"/>
                </a:solidFill>
              </a:rPr>
              <a:t>Ze wzoru wynika, że im większa wartość przedmiotu i mniejsza waga tym jest on atrakcyjniejszy dla złodzieja.</a:t>
            </a:r>
            <a:endParaRPr lang="pl-PL" alt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Przykład</a:t>
            </a:r>
            <a:endParaRPr lang="pl-PL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Dla pojemności plecaka W = 20 kg</a:t>
            </a:r>
            <a:endParaRPr lang="pl-PL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/>
              <a:t>Przykład</a:t>
            </a:r>
            <a:endParaRPr lang="pl-PL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74850"/>
          <a:ext cx="10515600" cy="122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7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Waga [kg]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 dirty="0">
                          <a:solidFill>
                            <a:schemeClr val="bg1"/>
                          </a:solidFill>
                        </a:rPr>
                        <a:t>Współczynnik</a:t>
                      </a:r>
                      <a:endParaRPr lang="pl-PL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0.667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838200" y="404304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709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Waga [kg]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Współczynnik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0.667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749040" y="1084580"/>
            <a:ext cx="46939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Sortowanie przedmiotów</a:t>
            </a:r>
            <a:endParaRPr lang="pl-PL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en-US"/>
              <a:t>Przykład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240" y="3911600"/>
            <a:ext cx="9895205" cy="2432050"/>
          </a:xfrm>
        </p:spPr>
        <p:txBody>
          <a:bodyPr/>
          <a:lstStyle/>
          <a:p>
            <a:pPr marL="0" indent="0">
              <a:buNone/>
            </a:pPr>
            <a:r>
              <a:rPr lang="pl-PL" altLang="en-US" dirty="0"/>
              <a:t>Idąc od lewej strony: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1) pakujemy 2 przedmioty o masie 7 ( w plecaku zostaje miejsce na 6 kg)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2) pakujemy 2 przedmioty o masie 3 ( plecak pełny)</a:t>
            </a:r>
            <a:endParaRPr lang="pl-PL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1539240" y="1788160"/>
          <a:ext cx="865187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740"/>
                <a:gridCol w="1731010"/>
                <a:gridCol w="1730375"/>
                <a:gridCol w="1731010"/>
                <a:gridCol w="1729740"/>
              </a:tblGrid>
              <a:tr h="709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Waga [kg]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Współczynnik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0.667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819400" y="1040765"/>
            <a:ext cx="6005195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pl-PL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Pakowanie przedmiotów</a:t>
            </a:r>
            <a:endParaRPr lang="pl-PL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en-US"/>
              <a:t>Podsumowanie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Zarobiliśmy 18 zł.</a:t>
            </a:r>
            <a:endParaRPr lang="pl-PL" altLang="en-US" dirty="0"/>
          </a:p>
          <a:p>
            <a:pPr marL="0" indent="0">
              <a:buNone/>
            </a:pP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Algorytm ten nie daje nam pewności, że rozwiązanie jest optymalne( w większości przypadków jest).</a:t>
            </a:r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W zamian daje nam bardzo dobrą złożoność obliczeniową O ( </a:t>
            </a:r>
            <a:r>
              <a:rPr lang="pl-PL" altLang="en-US" dirty="0" err="1"/>
              <a:t>nlogn</a:t>
            </a:r>
            <a:r>
              <a:rPr lang="pl-PL" altLang="en-US" dirty="0"/>
              <a:t>)</a:t>
            </a:r>
            <a:endParaRPr lang="pl-PL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Problem Plecakowy - programowanie dynamiczne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Programowanie dynamiczne - definicja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1019"/>
            <a:ext cx="10972800" cy="4038891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4000" b="1" dirty="0"/>
              <a:t>Programowanie dynamiczne </a:t>
            </a:r>
            <a:r>
              <a:rPr lang="pl-PL" altLang="en-US" dirty="0"/>
              <a:t>- polega na wykonaniu obliczeń każdego </a:t>
            </a:r>
            <a:r>
              <a:rPr lang="pl-PL" altLang="en-US" dirty="0" err="1"/>
              <a:t>podproblemu</a:t>
            </a:r>
            <a:r>
              <a:rPr lang="pl-PL" altLang="en-US" dirty="0"/>
              <a:t> tylko raz i zapamiętaniu jego wyniku w tabeli. W każdym kolejnym kroku można z tej tabeli korzystać.</a:t>
            </a:r>
            <a:br>
              <a:rPr lang="pl-PL" altLang="en-US" dirty="0"/>
            </a:br>
            <a:r>
              <a:rPr lang="pl-PL" altLang="en-US" dirty="0"/>
              <a:t> </a:t>
            </a:r>
            <a:br>
              <a:rPr lang="pl-PL" altLang="en-US" dirty="0"/>
            </a:br>
            <a:r>
              <a:rPr lang="pl-PL" altLang="en-US" dirty="0"/>
              <a:t>Jest zazwyczaj stosowane w rozwiązywaniu problemów optymalizacyjnych, prowadzi to często do wyznaczenia kilku równoznacznych, optymalnych rozwiązań.</a:t>
            </a:r>
            <a:endParaRPr lang="pl-PL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Spis treści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49"/>
            <a:ext cx="10972800" cy="5368663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pl-PL" altLang="en-US" sz="2700" dirty="0"/>
              <a:t>1) Definicja optymalizacji</a:t>
            </a:r>
            <a:endParaRPr lang="pl-PL" altLang="en-US" sz="2700" dirty="0"/>
          </a:p>
          <a:p>
            <a:pPr marL="0" indent="0">
              <a:lnSpc>
                <a:spcPct val="114000"/>
              </a:lnSpc>
              <a:buNone/>
            </a:pPr>
            <a:r>
              <a:rPr lang="pl-PL" altLang="en-US" sz="2700" dirty="0"/>
              <a:t>2) Przykłady optymalizacji</a:t>
            </a:r>
            <a:endParaRPr lang="pl-PL" altLang="en-US" sz="2700" dirty="0"/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Algorytm plecakowy:</a:t>
            </a:r>
            <a:endParaRPr lang="pl-PL" altLang="en-US" sz="2700" dirty="0"/>
          </a:p>
          <a:p>
            <a:pPr lvl="2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rekurencyjnie</a:t>
            </a:r>
            <a:endParaRPr lang="pl-PL" altLang="en-US" sz="2700" dirty="0"/>
          </a:p>
          <a:p>
            <a:pPr lvl="2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z wykorzystaniem algorytmu zachłannego</a:t>
            </a:r>
            <a:endParaRPr lang="pl-PL" altLang="en-US" sz="2700" dirty="0"/>
          </a:p>
          <a:p>
            <a:pPr lvl="2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z wykorzystaniem programowania dynamicznego</a:t>
            </a:r>
            <a:endParaRPr lang="pl-PL" altLang="en-US" sz="2700" dirty="0"/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Algorytm trzech operacji</a:t>
            </a:r>
            <a:endParaRPr lang="pl-PL" altLang="en-US" sz="2700" dirty="0"/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Wyszukiwanie z wartownikiem</a:t>
            </a:r>
            <a:endParaRPr lang="pl-PL" altLang="en-US" sz="2700" dirty="0"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Algorytm wyboru ścieżki przetrwania</a:t>
            </a:r>
            <a:endParaRPr lang="pl-PL" altLang="en-US" sz="2700" dirty="0"/>
          </a:p>
          <a:p>
            <a:pPr marL="0" indent="0">
              <a:buNone/>
            </a:pPr>
            <a:endParaRPr lang="pl-PL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en-US" dirty="0">
                <a:sym typeface="+mn-ea"/>
              </a:rPr>
              <a:t>Problem Plecakowy - programowanie dynamiczne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Tworzymy tabelę 2 na 2</a:t>
            </a:r>
            <a:endParaRPr lang="pl-PL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Tworzenie tabeli</a:t>
            </a:r>
            <a:endParaRPr lang="pl-PL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838200" y="1287145"/>
          <a:ext cx="10515600" cy="159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05"/>
                <a:gridCol w="1943735"/>
                <a:gridCol w="2103120"/>
                <a:gridCol w="2103120"/>
                <a:gridCol w="2103120"/>
              </a:tblGrid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1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accent3"/>
                          </a:solidFill>
                        </a:rPr>
                        <a:t>Waga [kg]</a:t>
                      </a:r>
                      <a:endParaRPr lang="pl-PL" altLang="en-US" sz="2800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</p:nvPr>
        </p:nvGraphicFramePr>
        <p:xfrm>
          <a:off x="609600" y="3274695"/>
          <a:ext cx="1097280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898525"/>
                <a:gridCol w="930275"/>
                <a:gridCol w="914400"/>
                <a:gridCol w="914400"/>
                <a:gridCol w="914400"/>
                <a:gridCol w="914400"/>
                <a:gridCol w="914400"/>
              </a:tblGrid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8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9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10</a:t>
                      </a:r>
                      <a:endParaRPr lang="pl-PL" altLang="en-US"/>
                    </a:p>
                  </a:txBody>
                  <a:tcPr anchor="ctr"/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1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4283075" y="3665220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/>
          <p:cNvCxnSpPr/>
          <p:nvPr/>
        </p:nvCxnSpPr>
        <p:spPr>
          <a:xfrm>
            <a:off x="7905115" y="4434840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/>
          <p:cNvCxnSpPr/>
          <p:nvPr/>
        </p:nvCxnSpPr>
        <p:spPr>
          <a:xfrm>
            <a:off x="5193665" y="5108575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traight Connector 29"/>
          <p:cNvCxnSpPr/>
          <p:nvPr/>
        </p:nvCxnSpPr>
        <p:spPr>
          <a:xfrm>
            <a:off x="3344545" y="5855335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Rectangle 30"/>
          <p:cNvSpPr/>
          <p:nvPr/>
        </p:nvSpPr>
        <p:spPr>
          <a:xfrm>
            <a:off x="1556385" y="3712210"/>
            <a:ext cx="2679700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83075" y="3727450"/>
            <a:ext cx="729932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56385" y="4434840"/>
            <a:ext cx="634809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14335" y="4434840"/>
            <a:ext cx="356806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56385" y="5170805"/>
            <a:ext cx="363664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635" y="5170805"/>
            <a:ext cx="624776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56385" y="5855335"/>
            <a:ext cx="174053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0265" y="5855335"/>
            <a:ext cx="819213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Opis uzupełniania tabeli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Na lewo od czerwonej linii sytuacja w której na pewno nie zmieścimy obecnego przedmiotu. Spisujemy więc wartość z wiersza wyżej ( jeśli na samej górze to wpisujemy 0)</a:t>
            </a:r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Na prawo wybieramy maksymalną wartość między poprzednim wynikiem bez zapakowania obecnego elementu, a wartością z zapakowaniem obecnego elementu.</a:t>
            </a:r>
            <a:endParaRPr lang="pl-PL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Wzór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Jeśli po lewej stronie czerwonych kresek:</a:t>
            </a:r>
            <a:endParaRPr lang="pl-PL" altLang="en-US"/>
          </a:p>
          <a:p>
            <a:endParaRPr lang="pl-PL" altLang="en-US" sz="3200"/>
          </a:p>
          <a:p>
            <a:pPr lvl="1"/>
            <a:r>
              <a:rPr lang="pl-PL" altLang="en-US" sz="3200">
                <a:sym typeface="+mn-ea"/>
              </a:rPr>
              <a:t> Spisujemy wartość z wiersza wyżej</a:t>
            </a:r>
            <a:endParaRPr lang="pl-PL" altLang="en-US" sz="3200"/>
          </a:p>
          <a:p>
            <a:pPr lvl="1"/>
            <a:endParaRPr lang="pl-PL" altLang="en-US" sz="3200"/>
          </a:p>
          <a:p>
            <a:r>
              <a:rPr lang="pl-PL" altLang="en-US"/>
              <a:t>Jeśli po prawej stronie</a:t>
            </a:r>
            <a:endParaRPr lang="pl-PL" altLang="en-US" sz="1800"/>
          </a:p>
          <a:p>
            <a:r>
              <a:rPr lang="pl-PL" altLang="en-US" sz="1800"/>
              <a:t>p: przedmiot</a:t>
            </a:r>
            <a:endParaRPr lang="pl-PL" altLang="en-US" sz="1800"/>
          </a:p>
          <a:p>
            <a:r>
              <a:rPr lang="pl-PL" altLang="en-US" sz="1800"/>
              <a:t>poj: pojemnosc</a:t>
            </a:r>
            <a:endParaRPr lang="pl-PL" altLang="en-US" sz="1800"/>
          </a:p>
          <a:p>
            <a:pPr lvl="1"/>
            <a:r>
              <a:rPr lang="pl-PL" altLang="en-US" sz="2800"/>
              <a:t>tab[p][poj] = max( tab[p-1][</a:t>
            </a:r>
            <a:r>
              <a:rPr lang="pl-PL" altLang="en-US">
                <a:sym typeface="+mn-ea"/>
              </a:rPr>
              <a:t>poj</a:t>
            </a:r>
            <a:r>
              <a:rPr lang="pl-PL" altLang="en-US" sz="2800"/>
              <a:t>],  tab[</a:t>
            </a:r>
            <a:r>
              <a:rPr lang="pl-PL" altLang="en-US">
                <a:sym typeface="+mn-ea"/>
              </a:rPr>
              <a:t>p</a:t>
            </a:r>
            <a:r>
              <a:rPr lang="pl-PL" altLang="en-US" sz="2800"/>
              <a:t>][</a:t>
            </a:r>
            <a:r>
              <a:rPr lang="pl-PL" altLang="en-US">
                <a:sym typeface="+mn-ea"/>
              </a:rPr>
              <a:t>poj</a:t>
            </a:r>
            <a:r>
              <a:rPr lang="pl-PL" altLang="en-US" sz="2800"/>
              <a:t> - waga[</a:t>
            </a:r>
            <a:r>
              <a:rPr lang="pl-PL" altLang="en-US">
                <a:sym typeface="+mn-ea"/>
              </a:rPr>
              <a:t>p</a:t>
            </a:r>
            <a:r>
              <a:rPr lang="pl-PL" altLang="en-US" sz="2800"/>
              <a:t>] ] + wartosc[</a:t>
            </a:r>
            <a:r>
              <a:rPr lang="pl-PL" altLang="en-US">
                <a:sym typeface="+mn-ea"/>
              </a:rPr>
              <a:t>p</a:t>
            </a:r>
            <a:r>
              <a:rPr lang="pl-PL" altLang="en-US" sz="2800"/>
              <a:t>]   );</a:t>
            </a:r>
            <a:endParaRPr lang="pl-PL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195" y="1686187"/>
            <a:ext cx="11006279" cy="4771763"/>
          </a:xfrm>
        </p:spPr>
        <p:txBody>
          <a:bodyPr anchor="t"/>
          <a:lstStyle/>
          <a:p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OPTYMALIZACJA PROBLEMU PLECAKOWEGO </a:t>
            </a:r>
            <a:b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PRZY DUŻEJ POJEMNOŚCI I MAŁEJ </a:t>
            </a: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LICZBIE</a:t>
            </a: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PRZEDMIOTÓW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Optymalizacja programowania dynamicznego</a:t>
            </a:r>
            <a:endParaRPr lang="pl-PL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Przy programowaniu dynamicznym nie musimy wypełniać całej tablicy jeśli liczba przedmiotów jest mała.</a:t>
            </a:r>
            <a:endParaRPr lang="pl-PL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ym typeface="+mn-ea"/>
              </a:rPr>
              <a:t>Optymalizacja programowania dynamicznego</a:t>
            </a:r>
            <a:endParaRPr lang="en-US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</p:nvPr>
        </p:nvGraphicFramePr>
        <p:xfrm>
          <a:off x="609600" y="3166745"/>
          <a:ext cx="1097280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898525"/>
                <a:gridCol w="930275"/>
                <a:gridCol w="914400"/>
                <a:gridCol w="914400"/>
                <a:gridCol w="914400"/>
                <a:gridCol w="914400"/>
                <a:gridCol w="914400"/>
              </a:tblGrid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8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9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10</a:t>
                      </a:r>
                      <a:endParaRPr lang="pl-PL" altLang="en-US"/>
                    </a:p>
                  </a:txBody>
                  <a:tcPr anchor="ctr"/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1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38200" y="1206500"/>
          <a:ext cx="10515600" cy="159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05"/>
                <a:gridCol w="1943735"/>
                <a:gridCol w="2103120"/>
                <a:gridCol w="2103120"/>
                <a:gridCol w="2103120"/>
              </a:tblGrid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1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accent3"/>
                          </a:solidFill>
                        </a:rPr>
                        <a:t>Waga [kg]</a:t>
                      </a:r>
                      <a:endParaRPr lang="pl-PL" altLang="en-US" sz="2800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9316085" y="5374005"/>
            <a:ext cx="1750695" cy="6743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 flipV="1">
            <a:off x="11083290" y="5341620"/>
            <a:ext cx="110490" cy="8337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11035030" y="4667250"/>
            <a:ext cx="48260" cy="7067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 flipV="1">
            <a:off x="7581265" y="4699000"/>
            <a:ext cx="3502025" cy="675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69915" y="4699000"/>
            <a:ext cx="3646170" cy="675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 flipH="1" flipV="1">
            <a:off x="9300210" y="4620260"/>
            <a:ext cx="15875" cy="8337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 flipV="1">
            <a:off x="11193780" y="3976370"/>
            <a:ext cx="17780" cy="7226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/>
          <p:nvPr/>
        </p:nvCxnSpPr>
        <p:spPr>
          <a:xfrm flipH="1" flipV="1">
            <a:off x="4818380" y="3992245"/>
            <a:ext cx="6375400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 flipV="1">
            <a:off x="9331960" y="3960495"/>
            <a:ext cx="0" cy="7143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2907030" y="3992245"/>
            <a:ext cx="6424930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7420610" y="4024630"/>
            <a:ext cx="15875" cy="6743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 flipH="1" flipV="1">
            <a:off x="5654040" y="4008755"/>
            <a:ext cx="15875" cy="6902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Podsumowanie tabeli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Z tabeli widać, wraz ze wzrostem ilości przedmiotów,</a:t>
            </a:r>
            <a:br>
              <a:rPr lang="pl-PL" altLang="en-US" dirty="0"/>
            </a:br>
            <a:r>
              <a:rPr lang="pl-PL" altLang="en-US" dirty="0"/>
              <a:t>dwukrotnie wzrasta liczba danych tabeli którą musimy wyznaczyć.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W poprzednim przykładzie mieliśmy 1, 2, 4, 6 </a:t>
            </a:r>
            <a:br>
              <a:rPr lang="pl-PL" altLang="en-US" dirty="0"/>
            </a:br>
            <a:r>
              <a:rPr lang="pl-PL" altLang="en-US" dirty="0"/>
              <a:t>ilości elementów w wierszach, ponieważ w tych dwóch pozostałych przypadkach przedmioty nie zmieściły się do plecaka.</a:t>
            </a:r>
            <a:endParaRPr lang="pl-PL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Podsumowanie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Przy większej ilości przedmiotów, elementy zbyt często nie mieszczą się w plecaku, albo wiele wartości w tabeli nachodzą na siebie, przez co liczy je </a:t>
            </a:r>
            <a:r>
              <a:rPr lang="pl-PL" altLang="en-US" dirty="0" err="1"/>
              <a:t>je</a:t>
            </a:r>
            <a:r>
              <a:rPr lang="pl-PL" altLang="en-US" dirty="0"/>
              <a:t> po kilka razy.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Dlatego warto uzależnić wybór algorytmu od ilości przedmiotów: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- mało przedmiotów (rekurencyjnie)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- wiele przedmiotów (programowanie dynamiczne)</a:t>
            </a:r>
            <a:br>
              <a:rPr lang="pl-PL" altLang="en-US" dirty="0"/>
            </a:br>
            <a:br>
              <a:rPr lang="pl-PL" altLang="en-US" dirty="0"/>
            </a:br>
            <a:br>
              <a:rPr lang="pl-PL" altLang="en-US" dirty="0"/>
            </a:br>
            <a:endParaRPr lang="pl-PL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283516"/>
            <a:ext cx="10515600" cy="3045203"/>
          </a:xfrm>
        </p:spPr>
        <p:txBody>
          <a:bodyPr/>
          <a:lstStyle/>
          <a:p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ALGORYTM TRZECH OPERACJI</a:t>
            </a:r>
            <a:endParaRPr lang="pl-PL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1) Optymalizacja - definicja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8858"/>
            <a:ext cx="10972800" cy="4038891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4000" b="1" dirty="0"/>
              <a:t>Optymalizacja </a:t>
            </a:r>
            <a:r>
              <a:rPr lang="pl-PL" altLang="en-US" dirty="0"/>
              <a:t>- wyznaczenie najlepszego rozwiązania jakiegoś zadania ze względu na przyjęte kryterium jakościowe( np. minimalny koszt, maksymalny zysk, niezawodność, minimalny czas realizacji zadania), przy uwzględnieniu istniejących ograniczeń; </a:t>
            </a:r>
            <a:endParaRPr lang="pl-PL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Problem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628"/>
            <a:ext cx="10866540" cy="4777121"/>
          </a:xfrm>
        </p:spPr>
        <p:txBody>
          <a:bodyPr/>
          <a:lstStyle/>
          <a:p>
            <a:pPr marL="0" indent="0">
              <a:buNone/>
            </a:pPr>
            <a:r>
              <a:rPr lang="pl-PL" sz="2600" dirty="0"/>
              <a:t>Dane są dwie zmienne typu string </a:t>
            </a:r>
            <a:r>
              <a:rPr lang="en-US" sz="2600" dirty="0"/>
              <a:t>str1 </a:t>
            </a:r>
            <a:r>
              <a:rPr lang="pl-PL" sz="2600" dirty="0"/>
              <a:t>i</a:t>
            </a:r>
            <a:r>
              <a:rPr lang="en-US" sz="2600" dirty="0"/>
              <a:t> str2</a:t>
            </a:r>
            <a:r>
              <a:rPr lang="pl-PL" sz="2600" dirty="0"/>
              <a:t>,</a:t>
            </a:r>
            <a:r>
              <a:rPr lang="en-US" sz="2600" dirty="0"/>
              <a:t> </a:t>
            </a:r>
            <a:r>
              <a:rPr lang="pl-PL" sz="2600" dirty="0"/>
              <a:t>a poniżej przedstawione są operacje możliwe do wykonania na str1.</a:t>
            </a:r>
            <a:br>
              <a:rPr lang="pl-PL" sz="2600" dirty="0"/>
            </a:br>
            <a:br>
              <a:rPr lang="pl-PL" sz="2600" b="1" dirty="0"/>
            </a:br>
            <a:r>
              <a:rPr lang="pl-PL" sz="2600" b="1" dirty="0"/>
              <a:t>Problem: </a:t>
            </a:r>
            <a:r>
              <a:rPr lang="pl-PL" sz="2600" dirty="0"/>
              <a:t>Znaleźć minimalna liczbę operacji niezbędnych do przekształcenia str1 w str2.</a:t>
            </a:r>
            <a:br>
              <a:rPr lang="pl-PL" sz="2600" dirty="0"/>
            </a:br>
            <a:endParaRPr lang="en-US" sz="2600" dirty="0"/>
          </a:p>
          <a:p>
            <a:r>
              <a:rPr lang="pl-PL" sz="2600" dirty="0"/>
              <a:t>Wstaw</a:t>
            </a:r>
            <a:endParaRPr lang="en-US" sz="2600" dirty="0"/>
          </a:p>
          <a:p>
            <a:r>
              <a:rPr lang="pl-PL" sz="2600" dirty="0" err="1"/>
              <a:t>Usun</a:t>
            </a:r>
            <a:endParaRPr lang="en-US" sz="2600" dirty="0"/>
          </a:p>
          <a:p>
            <a:r>
              <a:rPr lang="pl-PL" sz="2600" dirty="0" err="1"/>
              <a:t>Zamien</a:t>
            </a:r>
            <a:endParaRPr lang="pl-PL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Przykład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02250"/>
          </a:xfrm>
          <a:solidFill>
            <a:schemeClr val="accent1">
              <a:lumMod val="7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Input:   str1 = "geek", str2 = "</a:t>
            </a:r>
            <a:r>
              <a:rPr lang="en-US" altLang="en-US" sz="2200" dirty="0" err="1">
                <a:solidFill>
                  <a:schemeClr val="bg1"/>
                </a:solidFill>
              </a:rPr>
              <a:t>gesek</a:t>
            </a:r>
            <a:r>
              <a:rPr lang="en-US" altLang="en-US" sz="2200" dirty="0">
                <a:solidFill>
                  <a:schemeClr val="bg1"/>
                </a:solidFill>
              </a:rPr>
              <a:t>"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Output:  1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Możemy przekształcić </a:t>
            </a:r>
            <a:r>
              <a:rPr lang="en-US" altLang="en-US" sz="2200" dirty="0">
                <a:solidFill>
                  <a:schemeClr val="bg1"/>
                </a:solidFill>
              </a:rPr>
              <a:t>str1 </a:t>
            </a:r>
            <a:r>
              <a:rPr lang="pl-PL" altLang="en-US" sz="2200" dirty="0">
                <a:solidFill>
                  <a:schemeClr val="bg1"/>
                </a:solidFill>
              </a:rPr>
              <a:t>w</a:t>
            </a:r>
            <a:r>
              <a:rPr lang="en-US" altLang="en-US" sz="2200" dirty="0">
                <a:solidFill>
                  <a:schemeClr val="bg1"/>
                </a:solidFill>
              </a:rPr>
              <a:t> str2 </a:t>
            </a:r>
            <a:r>
              <a:rPr lang="pl-PL" altLang="en-US" sz="2200" dirty="0">
                <a:solidFill>
                  <a:schemeClr val="bg1"/>
                </a:solidFill>
              </a:rPr>
              <a:t>poprzez operację Wstaw</a:t>
            </a:r>
            <a:r>
              <a:rPr lang="en-US" altLang="en-US" sz="2200" dirty="0">
                <a:solidFill>
                  <a:schemeClr val="bg1"/>
                </a:solidFill>
              </a:rPr>
              <a:t> 's'.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Input:   str1 = "cat", str2 = "cut"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Output:  1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Możemy przekształcić </a:t>
            </a:r>
            <a:r>
              <a:rPr lang="en-US" altLang="en-US" sz="2200" dirty="0">
                <a:solidFill>
                  <a:schemeClr val="bg1"/>
                </a:solidFill>
              </a:rPr>
              <a:t>str1 </a:t>
            </a:r>
            <a:r>
              <a:rPr lang="pl-PL" altLang="en-US" sz="2200" dirty="0">
                <a:solidFill>
                  <a:schemeClr val="bg1"/>
                </a:solidFill>
              </a:rPr>
              <a:t>w</a:t>
            </a:r>
            <a:r>
              <a:rPr lang="en-US" altLang="en-US" sz="2200" dirty="0">
                <a:solidFill>
                  <a:schemeClr val="bg1"/>
                </a:solidFill>
              </a:rPr>
              <a:t> str2 </a:t>
            </a:r>
            <a:r>
              <a:rPr lang="pl-PL" altLang="en-US" sz="2200" dirty="0">
                <a:solidFill>
                  <a:schemeClr val="bg1"/>
                </a:solidFill>
              </a:rPr>
              <a:t>poprzez operację </a:t>
            </a:r>
            <a:r>
              <a:rPr lang="pl-PL" altLang="en-US" sz="2200" dirty="0" err="1">
                <a:solidFill>
                  <a:schemeClr val="bg1"/>
                </a:solidFill>
              </a:rPr>
              <a:t>Zamien</a:t>
            </a:r>
            <a:r>
              <a:rPr lang="pl-PL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>
                <a:solidFill>
                  <a:schemeClr val="bg1"/>
                </a:solidFill>
              </a:rPr>
              <a:t>'a' </a:t>
            </a:r>
            <a:r>
              <a:rPr lang="pl-PL" altLang="en-US" sz="2200" dirty="0">
                <a:solidFill>
                  <a:schemeClr val="bg1"/>
                </a:solidFill>
              </a:rPr>
              <a:t>z</a:t>
            </a:r>
            <a:r>
              <a:rPr lang="en-US" altLang="en-US" sz="2200" dirty="0">
                <a:solidFill>
                  <a:schemeClr val="bg1"/>
                </a:solidFill>
              </a:rPr>
              <a:t> 'u'.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Input:   str1 = "</a:t>
            </a:r>
            <a:r>
              <a:rPr lang="en-US" altLang="en-US" sz="2200" dirty="0" err="1">
                <a:solidFill>
                  <a:schemeClr val="bg1"/>
                </a:solidFill>
              </a:rPr>
              <a:t>sunday</a:t>
            </a:r>
            <a:r>
              <a:rPr lang="en-US" altLang="en-US" sz="2200" dirty="0">
                <a:solidFill>
                  <a:schemeClr val="bg1"/>
                </a:solidFill>
              </a:rPr>
              <a:t>", str2 = "</a:t>
            </a:r>
            <a:r>
              <a:rPr lang="en-US" altLang="en-US" sz="2200" dirty="0" err="1">
                <a:solidFill>
                  <a:schemeClr val="bg1"/>
                </a:solidFill>
              </a:rPr>
              <a:t>saturday</a:t>
            </a:r>
            <a:r>
              <a:rPr lang="en-US" altLang="en-US" sz="2200" dirty="0">
                <a:solidFill>
                  <a:schemeClr val="bg1"/>
                </a:solidFill>
              </a:rPr>
              <a:t>"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Output:  3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Pierwsza i trzy ostatnie litery są takie same. Potrzebujemy przekształcić</a:t>
            </a:r>
            <a:r>
              <a:rPr lang="en-US" altLang="en-US" sz="2200" dirty="0">
                <a:solidFill>
                  <a:schemeClr val="bg1"/>
                </a:solidFill>
              </a:rPr>
              <a:t> "un" </a:t>
            </a:r>
            <a:r>
              <a:rPr lang="pl-PL" altLang="en-US" sz="2200" dirty="0">
                <a:solidFill>
                  <a:schemeClr val="bg1"/>
                </a:solidFill>
              </a:rPr>
              <a:t>w</a:t>
            </a:r>
            <a:r>
              <a:rPr lang="en-US" altLang="en-US" sz="2200" dirty="0">
                <a:solidFill>
                  <a:schemeClr val="bg1"/>
                </a:solidFill>
              </a:rPr>
              <a:t> "</a:t>
            </a:r>
            <a:r>
              <a:rPr lang="en-US" altLang="en-US" sz="2200" dirty="0" err="1">
                <a:solidFill>
                  <a:schemeClr val="bg1"/>
                </a:solidFill>
              </a:rPr>
              <a:t>atur</a:t>
            </a:r>
            <a:r>
              <a:rPr lang="en-US" altLang="en-US" sz="2200" dirty="0">
                <a:solidFill>
                  <a:schemeClr val="bg1"/>
                </a:solidFill>
              </a:rPr>
              <a:t>".  </a:t>
            </a:r>
            <a:r>
              <a:rPr lang="pl-PL" altLang="en-US" sz="2200" dirty="0">
                <a:solidFill>
                  <a:schemeClr val="bg1"/>
                </a:solidFill>
              </a:rPr>
              <a:t>To można zrealizować za </a:t>
            </a:r>
            <a:r>
              <a:rPr lang="pl-PL" altLang="en-US" sz="2200" dirty="0" err="1">
                <a:solidFill>
                  <a:schemeClr val="bg1"/>
                </a:solidFill>
              </a:rPr>
              <a:t>pomoć</a:t>
            </a:r>
            <a:r>
              <a:rPr lang="pl-PL" altLang="en-US" sz="2200" dirty="0">
                <a:solidFill>
                  <a:schemeClr val="bg1"/>
                </a:solidFill>
              </a:rPr>
              <a:t> trzech operacji: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 err="1">
                <a:solidFill>
                  <a:schemeClr val="bg1"/>
                </a:solidFill>
              </a:rPr>
              <a:t>Zamien</a:t>
            </a:r>
            <a:r>
              <a:rPr lang="en-US" altLang="en-US" sz="2200" dirty="0">
                <a:solidFill>
                  <a:schemeClr val="bg1"/>
                </a:solidFill>
              </a:rPr>
              <a:t> 'n' </a:t>
            </a:r>
            <a:r>
              <a:rPr lang="pl-PL" altLang="en-US" sz="2200" dirty="0">
                <a:solidFill>
                  <a:schemeClr val="bg1"/>
                </a:solidFill>
              </a:rPr>
              <a:t>z</a:t>
            </a:r>
            <a:r>
              <a:rPr lang="en-US" altLang="en-US" sz="2200" dirty="0">
                <a:solidFill>
                  <a:schemeClr val="bg1"/>
                </a:solidFill>
              </a:rPr>
              <a:t> 'r', </a:t>
            </a:r>
            <a:r>
              <a:rPr lang="pl-PL" altLang="en-US" sz="2200" dirty="0">
                <a:solidFill>
                  <a:schemeClr val="bg1"/>
                </a:solidFill>
              </a:rPr>
              <a:t>Wstaw</a:t>
            </a:r>
            <a:r>
              <a:rPr lang="en-US" altLang="en-US" sz="2200" dirty="0">
                <a:solidFill>
                  <a:schemeClr val="bg1"/>
                </a:solidFill>
              </a:rPr>
              <a:t> t, </a:t>
            </a:r>
            <a:r>
              <a:rPr lang="pl-PL" altLang="en-US" sz="2200" dirty="0">
                <a:solidFill>
                  <a:schemeClr val="bg1"/>
                </a:solidFill>
              </a:rPr>
              <a:t>Wstaw</a:t>
            </a:r>
            <a:r>
              <a:rPr lang="en-US" altLang="en-US" sz="2200" dirty="0">
                <a:solidFill>
                  <a:schemeClr val="bg1"/>
                </a:solidFill>
              </a:rPr>
              <a:t> a</a:t>
            </a:r>
            <a:endParaRPr lang="pl-PL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WYSZUKIWANIE Z WARTOWNIKIEM</a:t>
            </a:r>
            <a:endParaRPr lang="pl-PL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Wyszukiwanie Zwykłe</a:t>
            </a:r>
            <a:endParaRPr lang="pl-PL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 err="1"/>
              <a:t>Zeby</a:t>
            </a:r>
            <a:r>
              <a:rPr lang="pl-PL" altLang="en-US" dirty="0"/>
              <a:t> </a:t>
            </a:r>
            <a:r>
              <a:rPr lang="pl-PL" altLang="en-US" dirty="0" err="1"/>
              <a:t>znaleść</a:t>
            </a:r>
            <a:r>
              <a:rPr lang="pl-PL" altLang="en-US" dirty="0"/>
              <a:t> szukany element w tablicy, </a:t>
            </a:r>
            <a:r>
              <a:rPr lang="pl-PL" altLang="en-US" dirty="0" err="1"/>
              <a:t>napisalibyśby</a:t>
            </a:r>
            <a:r>
              <a:rPr lang="pl-PL" altLang="en-US" dirty="0"/>
              <a:t> zapewne taki algorytm: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 err="1"/>
              <a:t>int</a:t>
            </a:r>
            <a:r>
              <a:rPr lang="pl-PL" altLang="en-US" dirty="0"/>
              <a:t> </a:t>
            </a:r>
            <a:r>
              <a:rPr lang="pl-PL" altLang="en-US" dirty="0" err="1"/>
              <a:t>getIndex</a:t>
            </a:r>
            <a:r>
              <a:rPr lang="pl-PL" altLang="en-US" dirty="0"/>
              <a:t>(</a:t>
            </a:r>
            <a:r>
              <a:rPr lang="pl-PL" altLang="en-US" dirty="0" err="1"/>
              <a:t>int</a:t>
            </a:r>
            <a:r>
              <a:rPr lang="pl-PL" altLang="en-US" dirty="0"/>
              <a:t> </a:t>
            </a:r>
            <a:r>
              <a:rPr lang="pl-PL" altLang="en-US" dirty="0" err="1"/>
              <a:t>szukanyEl</a:t>
            </a:r>
            <a:r>
              <a:rPr lang="pl-PL" altLang="en-US" dirty="0"/>
              <a:t>){</a:t>
            </a:r>
            <a:endParaRPr lang="pl-PL" altLang="en-US" dirty="0"/>
          </a:p>
          <a:p>
            <a:pPr marL="0" indent="0">
              <a:buNone/>
            </a:pPr>
            <a:endParaRPr lang="pl-PL" altLang="en-US" dirty="0"/>
          </a:p>
          <a:p>
            <a:pPr marL="914400" lvl="2" indent="0">
              <a:buNone/>
            </a:pPr>
            <a:r>
              <a:rPr lang="pl-PL" altLang="en-US" dirty="0"/>
              <a:t>for(</a:t>
            </a:r>
            <a:r>
              <a:rPr lang="pl-PL" altLang="en-US" dirty="0" err="1"/>
              <a:t>int</a:t>
            </a:r>
            <a:r>
              <a:rPr lang="pl-PL" altLang="en-US" dirty="0"/>
              <a:t> i = 0; i &lt; </a:t>
            </a:r>
            <a:r>
              <a:rPr lang="pl-PL" altLang="en-US" dirty="0" err="1"/>
              <a:t>tab.size</a:t>
            </a:r>
            <a:r>
              <a:rPr lang="pl-PL" altLang="en-US" dirty="0"/>
              <a:t>(); i++)</a:t>
            </a:r>
            <a:endParaRPr lang="pl-PL" altLang="en-US" dirty="0"/>
          </a:p>
          <a:p>
            <a:pPr marL="1371600" lvl="3" indent="0">
              <a:buNone/>
            </a:pPr>
            <a:r>
              <a:rPr lang="pl-PL" altLang="en-US" sz="2000" dirty="0"/>
              <a:t>	</a:t>
            </a:r>
            <a:r>
              <a:rPr lang="pl-PL" altLang="en-US" sz="2000" dirty="0" err="1"/>
              <a:t>if</a:t>
            </a:r>
            <a:r>
              <a:rPr lang="pl-PL" altLang="en-US" sz="2000" dirty="0"/>
              <a:t>( </a:t>
            </a:r>
            <a:r>
              <a:rPr lang="pl-PL" altLang="en-US" sz="2000" dirty="0" err="1"/>
              <a:t>tab</a:t>
            </a:r>
            <a:r>
              <a:rPr lang="pl-PL" altLang="en-US" sz="2000" dirty="0"/>
              <a:t>[i] == </a:t>
            </a:r>
            <a:r>
              <a:rPr lang="pl-PL" altLang="en-US" sz="2000" dirty="0" err="1"/>
              <a:t>szukanyEl</a:t>
            </a:r>
            <a:r>
              <a:rPr lang="pl-PL" altLang="en-US" sz="2000" dirty="0"/>
              <a:t>)</a:t>
            </a:r>
            <a:endParaRPr lang="pl-PL" altLang="en-US" sz="2000" dirty="0"/>
          </a:p>
          <a:p>
            <a:pPr marL="1371600" lvl="3" indent="0">
              <a:buNone/>
            </a:pPr>
            <a:r>
              <a:rPr lang="pl-PL" altLang="en-US" sz="2000" dirty="0"/>
              <a:t>		return i;</a:t>
            </a:r>
            <a:endParaRPr lang="pl-PL" altLang="en-US" sz="2000" dirty="0"/>
          </a:p>
          <a:p>
            <a:endParaRPr lang="pl-PL" altLang="en-US" dirty="0"/>
          </a:p>
          <a:p>
            <a:pPr marL="914400" lvl="2" indent="0">
              <a:buNone/>
            </a:pPr>
            <a:r>
              <a:rPr lang="pl-PL" altLang="en-US" dirty="0"/>
              <a:t>return -1;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}</a:t>
            </a:r>
            <a:endParaRPr lang="pl-PL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Analiza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Po przeanalizowaniu kodu widać, że z każdym elementem w pętli for wykonujemy dwa warunki sprawdzające: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1) Czy nie wyszliśmy poza </a:t>
            </a:r>
            <a:r>
              <a:rPr lang="pl-PL" altLang="en-US" dirty="0" err="1"/>
              <a:t>talicę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2) Czy sprawdzany element jest równy szukanemu</a:t>
            </a:r>
            <a:endParaRPr lang="pl-PL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Wyszukiwanie  z wartownikiem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Jeśli powiększymy naszą przeszukiwaną tablicę o 1.</a:t>
            </a:r>
            <a:br>
              <a:rPr lang="pl-PL" altLang="en-US" dirty="0"/>
            </a:br>
            <a:r>
              <a:rPr lang="pl-PL" altLang="en-US" dirty="0"/>
              <a:t>Na jej dodatkowym elemencie wstawiając szukaną wartość. </a:t>
            </a:r>
            <a:endParaRPr lang="pl-PL" altLang="en-US" dirty="0"/>
          </a:p>
          <a:p>
            <a:pPr marL="0" indent="0">
              <a:buNone/>
            </a:pP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W rezultacie wykonujemy tylko 1 </a:t>
            </a:r>
            <a:r>
              <a:rPr lang="pl-PL" altLang="en-US" dirty="0" err="1"/>
              <a:t>ifa</a:t>
            </a:r>
            <a:r>
              <a:rPr lang="pl-PL" altLang="en-US" dirty="0"/>
              <a:t> sprawdzającego czy nasz obecny element jest równy szukanemu.</a:t>
            </a:r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Jeśli element nie istnieje algorytm zwróci wartość ostatniego indeksu w tablicy.</a:t>
            </a:r>
            <a:endParaRPr lang="pl-PL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ym typeface="+mn-ea"/>
              </a:rPr>
              <a:t>Przykłady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290" y="1207135"/>
            <a:ext cx="10974705" cy="4953000"/>
          </a:xfrm>
        </p:spPr>
        <p:txBody>
          <a:bodyPr/>
          <a:lstStyle/>
          <a:p>
            <a:pPr marL="0" indent="0">
              <a:buNone/>
            </a:pPr>
            <a:r>
              <a:rPr lang="pl-PL" altLang="en-US" dirty="0">
                <a:sym typeface="+mn-ea"/>
              </a:rPr>
              <a:t>Szukana wartość: 5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>
                <a:sym typeface="+mn-ea"/>
              </a:rPr>
              <a:t>Po zastosowaniu algorytmu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>
                <a:sym typeface="+mn-ea"/>
              </a:rPr>
              <a:t>Wynik: 3</a:t>
            </a:r>
            <a:endParaRPr lang="pl-PL" alt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668780" y="2009775"/>
          <a:ext cx="73431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020"/>
                <a:gridCol w="1049020"/>
                <a:gridCol w="1049020"/>
                <a:gridCol w="1049020"/>
                <a:gridCol w="1049020"/>
                <a:gridCol w="1049020"/>
                <a:gridCol w="10490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0</a:t>
                      </a:r>
                      <a:endParaRPr lang="pl-PL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7</a:t>
                      </a:r>
                      <a:endParaRPr lang="pl-PL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668780" y="3883660"/>
          <a:ext cx="97047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/>
                <a:gridCol w="1213485"/>
                <a:gridCol w="1212850"/>
                <a:gridCol w="1213485"/>
                <a:gridCol w="1212850"/>
                <a:gridCol w="1212850"/>
                <a:gridCol w="1213485"/>
                <a:gridCol w="12128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1</a:t>
                      </a:r>
                      <a:endParaRPr lang="pl-PL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5</a:t>
                      </a:r>
                      <a:endParaRPr lang="pl-PL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5</a:t>
                      </a:r>
                      <a:endParaRPr lang="pl-PL" altLang="en-US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Przykłady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Szukana wartość: 999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Po modyfikacji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Wynik: -1 (nie znaleziono)</a:t>
            </a:r>
            <a:endParaRPr lang="pl-PL" alt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1668780" y="2004060"/>
          <a:ext cx="85299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668780" y="3883660"/>
          <a:ext cx="97047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/>
                <a:gridCol w="1213485"/>
                <a:gridCol w="1212850"/>
                <a:gridCol w="1213485"/>
                <a:gridCol w="1212850"/>
                <a:gridCol w="1212850"/>
                <a:gridCol w="1213485"/>
                <a:gridCol w="12128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999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283516"/>
            <a:ext cx="10515600" cy="3045203"/>
          </a:xfrm>
        </p:spPr>
        <p:txBody>
          <a:bodyPr/>
          <a:lstStyle/>
          <a:p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ALGORYTM WYBORU </a:t>
            </a:r>
            <a:b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OPTYMALNEJ ŚCIEŻKI</a:t>
            </a:r>
            <a:endParaRPr lang="pl-PL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Problem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35852"/>
            <a:ext cx="11336323" cy="4491897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2800" dirty="0"/>
              <a:t>Tworzysz grę komputerową, w której bohater posiada parametr HP oraz parametr MANA. </a:t>
            </a:r>
            <a:endParaRPr lang="pl-PL" altLang="en-US" sz="2800" dirty="0"/>
          </a:p>
          <a:p>
            <a:pPr marL="0" indent="0">
              <a:buNone/>
            </a:pPr>
            <a:br>
              <a:rPr lang="pl-PL" altLang="en-US" sz="2800" dirty="0"/>
            </a:br>
            <a:r>
              <a:rPr lang="pl-PL" altLang="en-US" sz="2800" dirty="0"/>
              <a:t>Istnieją trzy obszary A, B oraz C. Za każdym razem, kiedy bohater porusza się między obszarami wartość HP oraz MANA podnosi się lub obniża. Jeśli wartość któregoś parametru spadnie do 0, bohater ginie. </a:t>
            </a:r>
            <a:br>
              <a:rPr lang="pl-PL" altLang="en-US" sz="2800" dirty="0"/>
            </a:br>
            <a:endParaRPr lang="pl-PL" altLang="en-US" sz="2800" dirty="0"/>
          </a:p>
          <a:p>
            <a:pPr marL="0" indent="0">
              <a:buNone/>
            </a:pPr>
            <a:r>
              <a:rPr lang="pl-PL" altLang="en-US" sz="2800" b="1" dirty="0"/>
              <a:t>Problem</a:t>
            </a:r>
            <a:r>
              <a:rPr lang="pl-PL" altLang="en-US" sz="2800" dirty="0"/>
              <a:t>: ile maksymalnie obszarów może odwiedzić bohater zanim zginie? Zacznij od dowolnego obszaru.</a:t>
            </a:r>
            <a:endParaRPr lang="pl-PL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283516"/>
            <a:ext cx="10515600" cy="3045203"/>
          </a:xfrm>
        </p:spPr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 PLECAKOWY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Przykład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02250"/>
          </a:xfrm>
          <a:solidFill>
            <a:schemeClr val="accent1">
              <a:lumMod val="7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Początkowa wartość HP</a:t>
            </a:r>
            <a:r>
              <a:rPr lang="en-US" altLang="en-US" sz="2200" dirty="0">
                <a:solidFill>
                  <a:schemeClr val="bg1"/>
                </a:solidFill>
              </a:rPr>
              <a:t> = 20		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Początkowa wartość MANA</a:t>
            </a:r>
            <a:r>
              <a:rPr lang="en-US" altLang="en-US" sz="2200" dirty="0">
                <a:solidFill>
                  <a:schemeClr val="bg1"/>
                </a:solidFill>
              </a:rPr>
              <a:t> = 8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Obszar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A</a:t>
            </a:r>
            <a:r>
              <a:rPr lang="en-US" altLang="en-US" sz="2200" dirty="0">
                <a:solidFill>
                  <a:schemeClr val="bg1"/>
                </a:solidFill>
              </a:rPr>
              <a:t> (3, 2) : </a:t>
            </a:r>
            <a:r>
              <a:rPr lang="pl-PL" altLang="en-US" sz="2200" dirty="0">
                <a:solidFill>
                  <a:schemeClr val="bg1"/>
                </a:solidFill>
              </a:rPr>
              <a:t>jeśli trafisz do Obszaru A</a:t>
            </a:r>
            <a:r>
              <a:rPr lang="en-US" altLang="en-US" sz="2200" dirty="0">
                <a:solidFill>
                  <a:schemeClr val="bg1"/>
                </a:solidFill>
              </a:rPr>
              <a:t>, </a:t>
            </a:r>
            <a:r>
              <a:rPr lang="pl-PL" altLang="en-US" sz="2200" dirty="0">
                <a:solidFill>
                  <a:schemeClr val="bg1"/>
                </a:solidFill>
              </a:rPr>
              <a:t>HP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wzrasta o</a:t>
            </a:r>
            <a:r>
              <a:rPr lang="en-US" altLang="en-US" sz="2200" dirty="0">
                <a:solidFill>
                  <a:schemeClr val="bg1"/>
                </a:solidFill>
              </a:rPr>
              <a:t> 3, </a:t>
            </a:r>
            <a:r>
              <a:rPr lang="pl-PL" altLang="en-US" sz="2200" dirty="0">
                <a:solidFill>
                  <a:schemeClr val="bg1"/>
                </a:solidFill>
              </a:rPr>
              <a:t>MANA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spada o</a:t>
            </a:r>
            <a:r>
              <a:rPr lang="en-US" altLang="en-US" sz="2200" dirty="0">
                <a:solidFill>
                  <a:schemeClr val="bg1"/>
                </a:solidFill>
              </a:rPr>
              <a:t> 2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Obszar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B</a:t>
            </a:r>
            <a:r>
              <a:rPr lang="en-US" altLang="en-US" sz="2200" dirty="0">
                <a:solidFill>
                  <a:schemeClr val="bg1"/>
                </a:solidFill>
              </a:rPr>
              <a:t> (-5, -10) : </a:t>
            </a:r>
            <a:r>
              <a:rPr lang="pl-PL" altLang="en-US" sz="2200" dirty="0">
                <a:solidFill>
                  <a:schemeClr val="bg1"/>
                </a:solidFill>
              </a:rPr>
              <a:t>jeśli trafisz do Obszaru B</a:t>
            </a:r>
            <a:r>
              <a:rPr lang="en-US" altLang="en-US" sz="2200" dirty="0">
                <a:solidFill>
                  <a:schemeClr val="bg1"/>
                </a:solidFill>
              </a:rPr>
              <a:t>, </a:t>
            </a:r>
            <a:r>
              <a:rPr lang="pl-PL" altLang="en-US" sz="2200" dirty="0">
                <a:solidFill>
                  <a:schemeClr val="bg1"/>
                </a:solidFill>
              </a:rPr>
              <a:t> HP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spada o</a:t>
            </a:r>
            <a:r>
              <a:rPr lang="en-US" altLang="en-US" sz="2200" dirty="0">
                <a:solidFill>
                  <a:schemeClr val="bg1"/>
                </a:solidFill>
              </a:rPr>
              <a:t> 5, </a:t>
            </a:r>
            <a:r>
              <a:rPr lang="pl-PL" altLang="en-US" sz="2200" dirty="0">
                <a:solidFill>
                  <a:schemeClr val="bg1"/>
                </a:solidFill>
              </a:rPr>
              <a:t>MANA spada o</a:t>
            </a:r>
            <a:r>
              <a:rPr lang="en-US" altLang="en-US" sz="2200" dirty="0">
                <a:solidFill>
                  <a:schemeClr val="bg1"/>
                </a:solidFill>
              </a:rPr>
              <a:t> 10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Obszar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C</a:t>
            </a:r>
            <a:r>
              <a:rPr lang="en-US" altLang="en-US" sz="2200" dirty="0">
                <a:solidFill>
                  <a:schemeClr val="bg1"/>
                </a:solidFill>
              </a:rPr>
              <a:t> (-20, 5) : </a:t>
            </a:r>
            <a:r>
              <a:rPr lang="pl-PL" altLang="en-US" sz="2200" dirty="0">
                <a:solidFill>
                  <a:schemeClr val="bg1"/>
                </a:solidFill>
              </a:rPr>
              <a:t>jeśli trafisz do Obszaru C</a:t>
            </a:r>
            <a:r>
              <a:rPr lang="en-US" altLang="en-US" sz="2200" dirty="0">
                <a:solidFill>
                  <a:schemeClr val="bg1"/>
                </a:solidFill>
              </a:rPr>
              <a:t>, </a:t>
            </a:r>
            <a:r>
              <a:rPr lang="pl-PL" altLang="en-US" sz="2200" dirty="0">
                <a:solidFill>
                  <a:schemeClr val="bg1"/>
                </a:solidFill>
              </a:rPr>
              <a:t>HP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spada o</a:t>
            </a:r>
            <a:r>
              <a:rPr lang="en-US" altLang="en-US" sz="2200" dirty="0">
                <a:solidFill>
                  <a:schemeClr val="bg1"/>
                </a:solidFill>
              </a:rPr>
              <a:t> 20,</a:t>
            </a:r>
            <a:r>
              <a:rPr lang="pl-PL" altLang="en-US" sz="2200" dirty="0">
                <a:solidFill>
                  <a:schemeClr val="bg1"/>
                </a:solidFill>
              </a:rPr>
              <a:t> MANA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wzrasta o</a:t>
            </a:r>
            <a:r>
              <a:rPr lang="en-US" altLang="en-US" sz="2200" dirty="0">
                <a:solidFill>
                  <a:schemeClr val="bg1"/>
                </a:solidFill>
              </a:rPr>
              <a:t> 5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Można wybrać dowolny Obszar w pierwszym kroku.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Bohater przeżyje maksymalnie 5 tur wybierając ścieżkę</a:t>
            </a:r>
            <a:r>
              <a:rPr lang="en-US" altLang="en-US" sz="2200" dirty="0">
                <a:solidFill>
                  <a:schemeClr val="bg1"/>
                </a:solidFill>
              </a:rPr>
              <a:t>: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A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altLang="en-US" sz="2200" dirty="0">
                <a:solidFill>
                  <a:schemeClr val="bg1"/>
                </a:solidFill>
              </a:rPr>
              <a:t>C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altLang="en-US" sz="2200" dirty="0">
                <a:solidFill>
                  <a:schemeClr val="bg1"/>
                </a:solidFill>
              </a:rPr>
              <a:t>A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altLang="en-US" sz="2200" dirty="0">
                <a:solidFill>
                  <a:schemeClr val="bg1"/>
                </a:solidFill>
              </a:rPr>
              <a:t>B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sz="2200" dirty="0">
                <a:solidFill>
                  <a:schemeClr val="bg1"/>
                </a:solidFill>
              </a:rPr>
              <a:t>A</a:t>
            </a:r>
            <a:endParaRPr lang="pl-PL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Linki + kody źródłowe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0">
              <a:buNone/>
            </a:pPr>
            <a:r>
              <a:rPr lang="pl-PL" altLang="en-US" sz="2400" dirty="0">
                <a:sym typeface="+mn-ea"/>
              </a:rPr>
              <a:t>Algorytm trzech operacji:</a:t>
            </a:r>
            <a:endParaRPr lang="pl-PL" altLang="en-US" sz="2400" dirty="0"/>
          </a:p>
          <a:p>
            <a:r>
              <a:rPr lang="en-US" sz="2400" i="1"/>
              <a:t>http://www.geeksforgeeks.org/dynamic-programming-set-5-edit-distance/</a:t>
            </a:r>
            <a:br>
              <a:rPr lang="en-US" sz="2400" i="1"/>
            </a:br>
            <a:endParaRPr lang="en-US" sz="2400" i="1"/>
          </a:p>
          <a:p>
            <a:pPr marL="0" indent="0">
              <a:buNone/>
            </a:pPr>
            <a:r>
              <a:rPr lang="pl-PL" altLang="en-US" sz="2400"/>
              <a:t>Problem plecakowy- programowanie dynamiczne:</a:t>
            </a:r>
            <a:endParaRPr lang="pl-PL" altLang="en-US" sz="2400"/>
          </a:p>
          <a:p>
            <a:r>
              <a:rPr lang="en-US" sz="2400" i="1"/>
              <a:t>http://www.geeksforgeeks.org/unbounded-knapsack-repetition-items-allowed/</a:t>
            </a:r>
            <a:endParaRPr lang="en-US" sz="2400" i="1"/>
          </a:p>
          <a:p>
            <a:pPr marL="0" indent="0">
              <a:buNone/>
            </a:pPr>
            <a:endParaRPr lang="pl-PL" altLang="en-US" sz="2400" i="1">
              <a:sym typeface="+mn-ea"/>
            </a:endParaRPr>
          </a:p>
          <a:p>
            <a:pPr marL="0" indent="0">
              <a:buNone/>
            </a:pPr>
            <a:r>
              <a:rPr lang="pl-PL" altLang="en-US" sz="2400" i="1">
                <a:sym typeface="+mn-ea"/>
              </a:rPr>
              <a:t>Wyszukiwanie z wartownikiem:</a:t>
            </a:r>
            <a:endParaRPr lang="en-US" sz="2400" i="1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l-PL" altLang="en-US" sz="2400" i="1"/>
              <a:t>http://www.algorytm.org/dla-poczatkujacych/szukanie-elementu-z-wartownikiem/szukanie-z-wartownikiem-2-c.html</a:t>
            </a:r>
            <a:br>
              <a:rPr lang="pl-PL" altLang="en-US" sz="2400" i="1"/>
            </a:br>
            <a:endParaRPr lang="pl-PL" altLang="en-US" sz="2400" i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728038"/>
          </a:xfrm>
        </p:spPr>
        <p:txBody>
          <a:bodyPr/>
          <a:lstStyle/>
          <a:p>
            <a:pPr algn="ctr"/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DZIĘKUJEMY ZA UWAGĘ</a:t>
            </a:r>
            <a:endParaRPr lang="pl-PL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en-US" dirty="0"/>
              <a:t>2) Przykłady optymalizacji - problem plecakowy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0352"/>
            <a:ext cx="10972800" cy="4567398"/>
          </a:xfrm>
        </p:spPr>
        <p:txBody>
          <a:bodyPr/>
          <a:lstStyle/>
          <a:p>
            <a:pPr marL="0" indent="0">
              <a:buNone/>
            </a:pPr>
            <a:r>
              <a:rPr lang="pl-PL" altLang="en-US" dirty="0"/>
              <a:t>Jak wygląda problem plecakowy?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Mamy za zadanie obrabować sklep. Wchodzimy do sklepu z plecakiem mogącym zabrać max. 20kg. W sklepie znajdujemy sporą ( nieokreśloną) ilość przedmiotów:</a:t>
            </a:r>
            <a:endParaRPr lang="pl-PL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Tabela przedmiotów</a:t>
            </a:r>
            <a:endParaRPr lang="pl-PL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65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05"/>
                <a:gridCol w="1943735"/>
                <a:gridCol w="2103120"/>
                <a:gridCol w="2103120"/>
                <a:gridCol w="2103120"/>
              </a:tblGrid>
              <a:tr h="8293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/>
                        <a:t>Waga [kg]</a:t>
                      </a:r>
                      <a:endParaRPr lang="pl-PL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Kod Algorytmu plecakowego -</a:t>
            </a:r>
            <a:b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rekurencyjny (nieoptymalny)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Złożoność: O( </a:t>
            </a:r>
            <a:r>
              <a:rPr lang="pl-PL" altLang="en-US" dirty="0" err="1"/>
              <a:t>k^n</a:t>
            </a:r>
            <a:r>
              <a:rPr lang="pl-PL" altLang="en-US" dirty="0"/>
              <a:t>) ,      gdzie k = liczba przedmiotów w sklepie</a:t>
            </a:r>
            <a:endParaRPr lang="pl-PL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Algorytm plecakowy C++</a:t>
            </a:r>
            <a:endParaRPr lang="pl-PL" altLang="en-US"/>
          </a:p>
        </p:txBody>
      </p:sp>
      <p:pic>
        <p:nvPicPr>
          <p:cNvPr id="4" name="Content Placeholder 3" descr="kod strukturalny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" y="1028065"/>
            <a:ext cx="10181590" cy="5673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ym typeface="+mn-ea"/>
              </a:rPr>
              <a:t>Algorytm plecakowy C++</a:t>
            </a:r>
            <a:endParaRPr lang="en-US"/>
          </a:p>
        </p:txBody>
      </p:sp>
      <p:pic>
        <p:nvPicPr>
          <p:cNvPr id="4" name="Content Placeholder 3" descr="kod_pracujący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55" y="1396365"/>
            <a:ext cx="11820525" cy="4792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7446</Words>
  <Application>WPS Presentation</Application>
  <PresentationFormat>Panoramiczny</PresentationFormat>
  <Paragraphs>754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SimSun</vt:lpstr>
      <vt:lpstr>Wingdings</vt:lpstr>
      <vt:lpstr>Microsoft YaHei</vt:lpstr>
      <vt:lpstr>Calibri</vt:lpstr>
      <vt:lpstr>Data Pie Charts</vt:lpstr>
      <vt:lpstr>Optymalizacja - przykłady zastosowania w algorytmice</vt:lpstr>
      <vt:lpstr>Spis treści</vt:lpstr>
      <vt:lpstr>1) Optymalizacja - definicja</vt:lpstr>
      <vt:lpstr>PROBLEM PLECAKOWY</vt:lpstr>
      <vt:lpstr>2) Przykłady optymalizacji - problem plecakowy</vt:lpstr>
      <vt:lpstr>Tabela przedmiotów</vt:lpstr>
      <vt:lpstr>Kod Algorytmu plecakowego -  rekurencyjny (nieoptymalny)</vt:lpstr>
      <vt:lpstr>Algorytm plecakowy C++</vt:lpstr>
      <vt:lpstr>Algorytm plecakowy C++</vt:lpstr>
      <vt:lpstr>Prawidłowy wynik na konsoli</vt:lpstr>
      <vt:lpstr>Problem Plecakowy - algorytm zachłanny</vt:lpstr>
      <vt:lpstr>Algorytm zachłanny - definicja</vt:lpstr>
      <vt:lpstr>Problem Plecakowy- programowanie zachłanne</vt:lpstr>
      <vt:lpstr>Przykład</vt:lpstr>
      <vt:lpstr>Przykład</vt:lpstr>
      <vt:lpstr>Przykład</vt:lpstr>
      <vt:lpstr>Podsumowanie</vt:lpstr>
      <vt:lpstr>Problem Plecakowy - programowanie dynamiczne</vt:lpstr>
      <vt:lpstr>Programowanie dynamiczne - definicja</vt:lpstr>
      <vt:lpstr>Problem Plecakowy - programowanie dynamiczne</vt:lpstr>
      <vt:lpstr>Tworzenie tabeli</vt:lpstr>
      <vt:lpstr>Opis uzupełniania tabeli</vt:lpstr>
      <vt:lpstr>Wzór</vt:lpstr>
      <vt:lpstr>OPTYMALIZACJA PROBLEMU PLECAKOWEGO   PRZY DUŻEJ POJEMNOŚCI I MAŁEJ LICZBIE PRZEDMIOTÓW</vt:lpstr>
      <vt:lpstr>Optymalizacja programowania dynamicznego</vt:lpstr>
      <vt:lpstr>Optymalizacja programowania dynamicznego</vt:lpstr>
      <vt:lpstr>Podsumowanie tabeli</vt:lpstr>
      <vt:lpstr>Podsumowanie</vt:lpstr>
      <vt:lpstr>ALGORYTM TRZECH OPERACJI</vt:lpstr>
      <vt:lpstr>Problem</vt:lpstr>
      <vt:lpstr>Przykład</vt:lpstr>
      <vt:lpstr>WYSZUKIWANIE Z WARTOWNIKIEM</vt:lpstr>
      <vt:lpstr>Wyszukiwanie Zwykłe</vt:lpstr>
      <vt:lpstr>Analiza</vt:lpstr>
      <vt:lpstr>Wyszukiwanie  z wartownikiem</vt:lpstr>
      <vt:lpstr>Przykłady</vt:lpstr>
      <vt:lpstr>Przykłady</vt:lpstr>
      <vt:lpstr>ALGORYTM WYBORU  OPTYMALNEJ ŚCIEŻKI</vt:lpstr>
      <vt:lpstr>Problem</vt:lpstr>
      <vt:lpstr>Przykład</vt:lpstr>
      <vt:lpstr>Linki + kody źródłowe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 - przykłady zastosowania</dc:title>
  <dc:creator>Robert Czekański</dc:creator>
  <cp:lastModifiedBy>Bartek</cp:lastModifiedBy>
  <cp:revision>58</cp:revision>
  <dcterms:created xsi:type="dcterms:W3CDTF">2017-03-26T13:42:00Z</dcterms:created>
  <dcterms:modified xsi:type="dcterms:W3CDTF">2017-05-06T08:22:38Z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