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5" r:id="rId2"/>
  </p:sldMasterIdLst>
  <p:notesMasterIdLst>
    <p:notesMasterId r:id="rId18"/>
  </p:notesMasterIdLst>
  <p:sldIdLst>
    <p:sldId id="256" r:id="rId3"/>
    <p:sldId id="273" r:id="rId4"/>
    <p:sldId id="257" r:id="rId5"/>
    <p:sldId id="276" r:id="rId6"/>
    <p:sldId id="277" r:id="rId7"/>
    <p:sldId id="272" r:id="rId8"/>
    <p:sldId id="270" r:id="rId9"/>
    <p:sldId id="266" r:id="rId10"/>
    <p:sldId id="267" r:id="rId11"/>
    <p:sldId id="269" r:id="rId12"/>
    <p:sldId id="264" r:id="rId13"/>
    <p:sldId id="278" r:id="rId14"/>
    <p:sldId id="274" r:id="rId15"/>
    <p:sldId id="275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615" autoAdjust="0"/>
  </p:normalViewPr>
  <p:slideViewPr>
    <p:cSldViewPr>
      <p:cViewPr>
        <p:scale>
          <a:sx n="99" d="100"/>
          <a:sy n="99" d="100"/>
        </p:scale>
        <p:origin x="-690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44-988E-4FF4-83F7-8C4A9B00B916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6DB5E-4D3E-479C-B54F-8A4D34CDE4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44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KPMG The Netherlands, international KPMG network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Hundreds of global offices, up to 8 departments per office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Leading in audit, tax and advisory services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Importance of risk management within KPMG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Trainings of Global quality and risk management group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Average 5 trainings per year, up to 20 of even more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Mandatory for all ‘client-facing professionals’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385763" lvl="1" indent="0"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0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F6F3F-A1D0-4877-A092-5B18C58286B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Trainings are: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Mandatory to pass the test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Employees (can) skip trainings and go directly to final exam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Final exam can be done unlimited number of times 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dirty="0" err="1" smtClean="0"/>
              <a:t>Problemsituation</a:t>
            </a:r>
            <a:r>
              <a:rPr lang="en-GB" dirty="0" smtClean="0"/>
              <a:t>: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Employees are not motivated to learn but just perform trial &amp; error on the exam 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Research question: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How can KPMG trainings on legislation, risk and compliance become fun and effective in order to motivate employees to learn, without losing training content, high costs and 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22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52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mini-game</a:t>
            </a:r>
            <a:r>
              <a:rPr lang="en-GB" baseline="0" dirty="0" smtClean="0"/>
              <a:t> concept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story is told using an interactive story. Then in some questions, the player has to decide how to react after that situation. After those questions the </a:t>
            </a:r>
            <a:r>
              <a:rPr lang="en-GB" baseline="0" dirty="0" err="1" smtClean="0"/>
              <a:t>consequenses</a:t>
            </a:r>
            <a:r>
              <a:rPr lang="en-GB" baseline="0" dirty="0" smtClean="0"/>
              <a:t> will be shown in a cut-scene to give feedback.</a:t>
            </a:r>
            <a:endParaRPr lang="en-GB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2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Player controls its own neighbourhood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building represents one training (5 – 20 buildings)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height of the building represents the trainings score (0 - 100%)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buildings has several offices, each office contains a training level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minigames</a:t>
            </a:r>
            <a:r>
              <a:rPr lang="en-GB" dirty="0" smtClean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Great performances are rewarded with bonus trophies   “Maximum score”, “Passed in 1” displayed within the office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83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Players performances in the neighbourhood are summed in a district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building in a district represents one training (5 – 20 buildings)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height of the building represents the </a:t>
            </a:r>
            <a:r>
              <a:rPr lang="en-GB" dirty="0" smtClean="0">
                <a:solidFill>
                  <a:srgbClr val="00B0F0"/>
                </a:solidFill>
              </a:rPr>
              <a:t>average</a:t>
            </a:r>
            <a:r>
              <a:rPr lang="en-GB" dirty="0" smtClean="0"/>
              <a:t> trainings score of the players of a department (0 - 100%)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Players can only click on their own neighbourhood, not view others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Players can not look into an office from this view 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The department performances are summed in a city, representing the performances of one office, for example KPMG Amstelveen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city has maximal 8 districts (departments), each which 5 – 20 buildings representing the training topics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height of the building represents the average trainings score of the players of a department (0 - 100%)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Players can only click on their own department, not view others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Players can not look into an office from this view </a:t>
            </a:r>
          </a:p>
          <a:p>
            <a:endParaRPr lang="nl-NL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21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performances of offices in the Netherlands are summed in a total score of the Netherlands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scores can be compared per country on a global level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Each country contains the 5-20 buildings, representing the countries score on a topic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Players can only compare other countries on a national level, not on an office level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1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AANPASSEN NA EDDY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6DB5E-4D3E-479C-B54F-8A4D34CDE4D9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91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F6F3F-A1D0-4877-A092-5B18C58286B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378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5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6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7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7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04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1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015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5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270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71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377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498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020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6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29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99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69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6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37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9C6E8E4C-D103-574E-B609-313E8D39DBD2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6388" y="6324600"/>
            <a:ext cx="14636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 smtClean="0">
                <a:solidFill>
                  <a:srgbClr val="00A6D6"/>
                </a:solidFill>
                <a:ea typeface="Arial" charset="0"/>
              </a:rPr>
              <a:t>KPMG Cities </a:t>
            </a:r>
            <a:endParaRPr lang="en-US" sz="1000" dirty="0">
              <a:solidFill>
                <a:srgbClr val="00A6D6"/>
              </a:solidFill>
              <a:ea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10890" r="4534" b="15629"/>
          <a:stretch/>
        </p:blipFill>
        <p:spPr bwMode="auto">
          <a:xfrm>
            <a:off x="1763688" y="6185073"/>
            <a:ext cx="936104" cy="36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36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iming>
    <p:tnLst>
      <p:par>
        <p:cTn id="1" dur="indefinite" restart="never" nodeType="tmRoot"/>
      </p:par>
    </p:tnLst>
  </p:timing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D081-6066-482D-99AE-E06F1B93451C}" type="datetimeFigureOut">
              <a:rPr lang="nl-NL" smtClean="0"/>
              <a:t>16-12-2013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E749-92D9-4D48-9B93-D6B0C1134E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00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KPMG cities </a:t>
            </a:r>
            <a:r>
              <a:rPr lang="en-GB" sz="2000" i="1" dirty="0" smtClean="0"/>
              <a:t>taking over </a:t>
            </a:r>
            <a:endParaRPr lang="en-GB" sz="2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65" y="2708921"/>
            <a:ext cx="6781801" cy="1080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B0F0"/>
                </a:solidFill>
              </a:rPr>
              <a:t>Learning by Play</a:t>
            </a:r>
            <a:endParaRPr lang="en-GB" sz="1800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GB" sz="1050" dirty="0" smtClean="0"/>
          </a:p>
          <a:p>
            <a:pPr>
              <a:lnSpc>
                <a:spcPct val="100000"/>
              </a:lnSpc>
            </a:pPr>
            <a:r>
              <a:rPr lang="en-GB" sz="1400" b="1" dirty="0" smtClean="0">
                <a:solidFill>
                  <a:schemeClr val="bg1"/>
                </a:solidFill>
              </a:rPr>
              <a:t>Group 4 | </a:t>
            </a:r>
            <a:r>
              <a:rPr lang="en-GB" sz="1400" dirty="0" err="1" smtClean="0">
                <a:solidFill>
                  <a:schemeClr val="bg1"/>
                </a:solidFill>
              </a:rPr>
              <a:t>Aniek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Berendsen</a:t>
            </a:r>
            <a:r>
              <a:rPr lang="en-GB" sz="1400" dirty="0" smtClean="0">
                <a:solidFill>
                  <a:schemeClr val="bg1"/>
                </a:solidFill>
              </a:rPr>
              <a:t> | Eddy </a:t>
            </a:r>
            <a:r>
              <a:rPr lang="en-GB" sz="1400" dirty="0" err="1" smtClean="0">
                <a:solidFill>
                  <a:schemeClr val="bg1"/>
                </a:solidFill>
              </a:rPr>
              <a:t>Bertoluzzo</a:t>
            </a:r>
            <a:r>
              <a:rPr lang="en-GB" sz="1400" dirty="0" smtClean="0">
                <a:solidFill>
                  <a:schemeClr val="bg1"/>
                </a:solidFill>
              </a:rPr>
              <a:t> | Paul </a:t>
            </a:r>
            <a:r>
              <a:rPr lang="en-GB" sz="1400" dirty="0" err="1" smtClean="0">
                <a:solidFill>
                  <a:schemeClr val="bg1"/>
                </a:solidFill>
              </a:rPr>
              <a:t>Dezentje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Dirk </a:t>
            </a:r>
            <a:r>
              <a:rPr lang="en-GB" sz="1400" dirty="0" err="1" smtClean="0">
                <a:solidFill>
                  <a:schemeClr val="bg1"/>
                </a:solidFill>
              </a:rPr>
              <a:t>Guijt</a:t>
            </a:r>
            <a:r>
              <a:rPr lang="en-GB" sz="1400" dirty="0" smtClean="0">
                <a:solidFill>
                  <a:schemeClr val="bg1"/>
                </a:solidFill>
              </a:rPr>
              <a:t> | Christos </a:t>
            </a:r>
            <a:r>
              <a:rPr lang="en-GB" sz="1400" dirty="0" err="1" smtClean="0">
                <a:solidFill>
                  <a:schemeClr val="bg1"/>
                </a:solidFill>
              </a:rPr>
              <a:t>Frioussios</a:t>
            </a:r>
            <a:r>
              <a:rPr lang="en-GB" sz="1400" dirty="0" smtClean="0">
                <a:solidFill>
                  <a:schemeClr val="bg1"/>
                </a:solidFill>
              </a:rPr>
              <a:t> | Nathan </a:t>
            </a:r>
            <a:r>
              <a:rPr lang="en-GB" sz="1400" dirty="0" err="1" smtClean="0">
                <a:solidFill>
                  <a:schemeClr val="bg1"/>
                </a:solidFill>
              </a:rPr>
              <a:t>Chandrasekaran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Ayyanathan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 </a:t>
            </a:r>
            <a:r>
              <a:rPr lang="en-GB" dirty="0" smtClean="0">
                <a:solidFill>
                  <a:srgbClr val="00B0F0"/>
                </a:solidFill>
              </a:rPr>
              <a:t>City | Global 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6" y="931078"/>
            <a:ext cx="8203890" cy="559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Summarizing 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7344816" cy="3506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Player controls his own neighbourhood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Neighbourhood contains topic-buildings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Grow through high scores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Buildings contain offices, in which mini-games are about legislation, compliance and risk management + test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Competition on different layers, representing KPMG hierarchy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rgbClr val="00B0F0"/>
                </a:solidFill>
              </a:rPr>
              <a:t>Neighbourhood </a:t>
            </a:r>
            <a:r>
              <a:rPr lang="en-GB" dirty="0" smtClean="0"/>
              <a:t>Employees performances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rgbClr val="00B0F0"/>
                </a:solidFill>
              </a:rPr>
              <a:t>District </a:t>
            </a:r>
            <a:r>
              <a:rPr lang="en-GB" dirty="0" smtClean="0"/>
              <a:t>Department 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rgbClr val="00B0F0"/>
                </a:solidFill>
              </a:rPr>
              <a:t>City </a:t>
            </a:r>
            <a:r>
              <a:rPr lang="en-GB" dirty="0" smtClean="0"/>
              <a:t>Office KPMG Amstelveen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(</a:t>
            </a:r>
            <a:r>
              <a:rPr lang="en-GB" dirty="0" smtClean="0">
                <a:solidFill>
                  <a:srgbClr val="00B0F0"/>
                </a:solidFill>
              </a:rPr>
              <a:t>Country</a:t>
            </a:r>
            <a:r>
              <a:rPr lang="en-GB" dirty="0" smtClean="0"/>
              <a:t> KPMG The Netherlands) 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rgbClr val="00B0F0"/>
                </a:solidFill>
              </a:rPr>
              <a:t>Global</a:t>
            </a:r>
            <a:r>
              <a:rPr lang="en-GB" dirty="0" smtClean="0"/>
              <a:t> KPMG international </a:t>
            </a:r>
          </a:p>
        </p:txBody>
      </p:sp>
      <p:sp>
        <p:nvSpPr>
          <p:cNvPr id="4" name="Rechthoek 3"/>
          <p:cNvSpPr/>
          <p:nvPr/>
        </p:nvSpPr>
        <p:spPr bwMode="auto">
          <a:xfrm>
            <a:off x="683568" y="1052736"/>
            <a:ext cx="7416824" cy="2376264"/>
          </a:xfrm>
          <a:prstGeom prst="rect">
            <a:avLst/>
          </a:prstGeom>
          <a:solidFill>
            <a:schemeClr val="bg1">
              <a:alpha val="7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8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Designing and programming mini games (actual trainings)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Optimizing layers in worldview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Testing &amp; validating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Game manual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Technical report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Release prototype &amp; final presentation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32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KPMG Cities Technology</a:t>
            </a:r>
            <a:endParaRPr lang="ru-RU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Front-end:</a:t>
            </a:r>
            <a:r>
              <a:rPr lang="en-US" dirty="0" smtClean="0">
                <a:solidFill>
                  <a:srgbClr val="000000"/>
                </a:solidFill>
                <a:ea typeface="Tahoma"/>
                <a:cs typeface="Tahoma"/>
              </a:rPr>
              <a:t> 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Web </a:t>
            </a:r>
            <a:r>
              <a:rPr lang="en-US" dirty="0" smtClean="0">
                <a:solidFill>
                  <a:srgbClr val="000000"/>
                </a:solidFill>
                <a:ea typeface="Tahoma"/>
                <a:cs typeface="Tahoma"/>
              </a:rPr>
              <a:t>Browser 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A</a:t>
            </a:r>
            <a:r>
              <a:rPr lang="en-US" dirty="0" smtClean="0">
                <a:solidFill>
                  <a:srgbClr val="000000"/>
                </a:solidFill>
                <a:ea typeface="Tahoma"/>
                <a:cs typeface="Tahoma"/>
              </a:rPr>
              <a:t>pplication</a:t>
            </a:r>
            <a:endParaRPr lang="en-US" dirty="0">
              <a:solidFill>
                <a:srgbClr val="000000"/>
              </a:solidFill>
              <a:ea typeface="Tahoma"/>
              <a:cs typeface="Tahoma"/>
            </a:endParaRPr>
          </a:p>
          <a:p>
            <a:endParaRPr lang="ru-RU" i="1" dirty="0">
              <a:solidFill>
                <a:srgbClr val="0C0C0C"/>
              </a:solidFill>
              <a:ea typeface="Tahoma"/>
              <a:cs typeface="Tahoma"/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Back-end: </a:t>
            </a:r>
            <a:r>
              <a:rPr lang="en-GB" dirty="0" smtClean="0"/>
              <a:t>KPMG’S Server Infrastructure</a:t>
            </a:r>
            <a:endParaRPr lang="ru-RU" dirty="0">
              <a:ea typeface="Tahoma"/>
              <a:cs typeface="Tahoma"/>
            </a:endParaRPr>
          </a:p>
          <a:p>
            <a:endParaRPr lang="ru-RU" dirty="0">
              <a:ea typeface="ＭＳ Ｐゴシック" panose="020B0600070205080204" pitchFamily="34" charset="-128"/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Communication: </a:t>
            </a:r>
            <a:r>
              <a:rPr lang="en-GB" dirty="0" smtClean="0">
                <a:solidFill>
                  <a:srgbClr val="000000"/>
                </a:solidFill>
              </a:rPr>
              <a:t>Web Services</a:t>
            </a:r>
          </a:p>
          <a:p>
            <a:endParaRPr lang="en-GB" dirty="0">
              <a:solidFill>
                <a:srgbClr val="000000"/>
              </a:solidFill>
              <a:ea typeface="Tahoma"/>
              <a:cs typeface="Tahoma"/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Engine: </a:t>
            </a:r>
            <a:r>
              <a:rPr lang="en-GB" dirty="0" smtClean="0">
                <a:solidFill>
                  <a:srgbClr val="000000"/>
                </a:solidFill>
              </a:rPr>
              <a:t>Unity Engine</a:t>
            </a:r>
          </a:p>
          <a:p>
            <a:pPr lvl="1"/>
            <a:r>
              <a:rPr lang="en-GB" sz="1400" dirty="0" smtClean="0">
                <a:solidFill>
                  <a:srgbClr val="000000"/>
                </a:solidFill>
                <a:ea typeface="Tahoma"/>
                <a:cs typeface="Tahoma"/>
              </a:rPr>
              <a:t>Flexible </a:t>
            </a:r>
          </a:p>
          <a:p>
            <a:pPr lvl="1"/>
            <a:r>
              <a:rPr lang="en-GB" sz="1400" dirty="0" smtClean="0">
                <a:solidFill>
                  <a:srgbClr val="000000"/>
                </a:solidFill>
                <a:ea typeface="Tahoma"/>
                <a:cs typeface="Tahoma"/>
              </a:rPr>
              <a:t>Documented and Supported</a:t>
            </a:r>
          </a:p>
          <a:p>
            <a:pPr lvl="1"/>
            <a:r>
              <a:rPr lang="it-IT" sz="1400" dirty="0" err="1" smtClean="0">
                <a:solidFill>
                  <a:srgbClr val="000000"/>
                </a:solidFill>
                <a:ea typeface="Tahoma"/>
                <a:cs typeface="Tahoma"/>
              </a:rPr>
              <a:t>Further</a:t>
            </a:r>
            <a:r>
              <a:rPr lang="it-IT" sz="1400" dirty="0" smtClean="0">
                <a:solidFill>
                  <a:srgbClr val="000000"/>
                </a:solidFill>
                <a:ea typeface="Tahoma"/>
                <a:cs typeface="Tahoma"/>
              </a:rPr>
              <a:t> Development</a:t>
            </a:r>
            <a:endParaRPr lang="ru-RU" sz="1400" dirty="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Client </a:t>
            </a:r>
            <a:r>
              <a:rPr lang="nl-NL" sz="2000" dirty="0" err="1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and</a:t>
            </a:r>
            <a:r>
              <a:rPr lang="nl-NL" sz="2000" dirty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</a:t>
            </a:r>
            <a:r>
              <a:rPr lang="nl-NL" sz="2000" dirty="0" err="1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B</a:t>
            </a:r>
            <a:r>
              <a:rPr lang="nl-NL" sz="2000" dirty="0" err="1" smtClean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ack</a:t>
            </a:r>
            <a:r>
              <a:rPr lang="nl-NL" sz="2000" dirty="0" err="1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-end</a:t>
            </a:r>
            <a:endParaRPr lang="nl-NL" sz="2000" dirty="0">
              <a:solidFill>
                <a:srgbClr val="00A6D6"/>
              </a:solidFill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2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The prototype </a:t>
            </a:r>
            <a:endParaRPr lang="ru-RU" dirty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A6D6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 smtClean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KPMG </a:t>
            </a:r>
            <a:r>
              <a:rPr lang="nl-NL" sz="2000" dirty="0" err="1" smtClean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Cities</a:t>
            </a:r>
            <a:r>
              <a:rPr lang="nl-NL" sz="2000" dirty="0" smtClean="0">
                <a:solidFill>
                  <a:srgbClr val="00A6D6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</a:t>
            </a:r>
            <a:endParaRPr lang="nl-NL" sz="2000" dirty="0">
              <a:solidFill>
                <a:srgbClr val="00A6D6"/>
              </a:solidFill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2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40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Presentation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196752"/>
            <a:ext cx="7138987" cy="41388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KPMG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As is situation at KPMG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Desired situation at KPMG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Game for KPMG 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Minigames</a:t>
            </a:r>
            <a:r>
              <a:rPr lang="en-GB" dirty="0" smtClean="0"/>
              <a:t> – Actual Trainings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concept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Next steps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Game technology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Prototype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Questions &amp; Remarks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 marL="385763" lvl="1" indent="0"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34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KPMG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KPMG The Netherlands, international KPMG network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Hundreds of global offices, up to 8 departments per office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Leading in audit, tax and advisory services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Importance of risk management within KPMG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Trainings of Global quality and risk management group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Average 5 trainings per year, up to 20 of even more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Mandatory for all ‘client-facing professionals’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385763" lvl="1" indent="0"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  <p:sp>
        <p:nvSpPr>
          <p:cNvPr id="4" name="Rechthoek 3"/>
          <p:cNvSpPr/>
          <p:nvPr/>
        </p:nvSpPr>
        <p:spPr bwMode="auto">
          <a:xfrm>
            <a:off x="683568" y="1772816"/>
            <a:ext cx="7416824" cy="936104"/>
          </a:xfrm>
          <a:prstGeom prst="rect">
            <a:avLst/>
          </a:prstGeom>
          <a:solidFill>
            <a:schemeClr val="bg1">
              <a:alpha val="7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hthoek 4"/>
          <p:cNvSpPr/>
          <p:nvPr/>
        </p:nvSpPr>
        <p:spPr bwMode="auto">
          <a:xfrm>
            <a:off x="835968" y="2861320"/>
            <a:ext cx="7416824" cy="936104"/>
          </a:xfrm>
          <a:prstGeom prst="rect">
            <a:avLst/>
          </a:prstGeom>
          <a:solidFill>
            <a:schemeClr val="bg1">
              <a:alpha val="7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7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is situation at KPMG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268760"/>
            <a:ext cx="7138987" cy="40668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dirty="0" err="1" smtClean="0"/>
              <a:t>Problemsituation</a:t>
            </a:r>
            <a:r>
              <a:rPr lang="en-GB" dirty="0" smtClean="0"/>
              <a:t>: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Employees are not motivated to learn but just perform trial &amp; error on the exam 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Research question: </a:t>
            </a:r>
          </a:p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00B0F0"/>
                </a:solidFill>
              </a:rPr>
              <a:t>How can KPMG trainings on legislation, risk and compliance become fun and effective</a:t>
            </a:r>
            <a:r>
              <a:rPr lang="en-GB" dirty="0" smtClean="0"/>
              <a:t> in order to motivate employees to learn, without losing training content and high costs, while being time effective?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 bwMode="auto">
          <a:xfrm>
            <a:off x="683568" y="1772816"/>
            <a:ext cx="7416824" cy="1152128"/>
          </a:xfrm>
          <a:prstGeom prst="rect">
            <a:avLst/>
          </a:prstGeom>
          <a:solidFill>
            <a:schemeClr val="bg1">
              <a:alpha val="7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1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situation at KPMG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Trainings should: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Be </a:t>
            </a:r>
            <a:r>
              <a:rPr lang="en-GB" dirty="0"/>
              <a:t>fun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Motivate employees to learn the content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Educate annual required knowledge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Educate specific knowledge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Challenge employees to improve their performances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Create competition between departments, offices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9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</a:t>
            </a:r>
            <a:r>
              <a:rPr lang="en-GB" dirty="0" smtClean="0">
                <a:solidFill>
                  <a:srgbClr val="00B0F0"/>
                </a:solidFill>
              </a:rPr>
              <a:t>for KPMG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138987" cy="3506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current objective is to develop a </a:t>
            </a:r>
            <a:r>
              <a:rPr lang="en-US" dirty="0">
                <a:solidFill>
                  <a:srgbClr val="00B0F0"/>
                </a:solidFill>
              </a:rPr>
              <a:t>playable concept game</a:t>
            </a:r>
            <a:r>
              <a:rPr lang="en-US" dirty="0"/>
              <a:t>, which offers multiple </a:t>
            </a:r>
            <a:r>
              <a:rPr lang="en-US" dirty="0" smtClean="0"/>
              <a:t>trainings </a:t>
            </a:r>
            <a:r>
              <a:rPr lang="en-US" dirty="0"/>
              <a:t>and/or </a:t>
            </a:r>
            <a:r>
              <a:rPr lang="en-US" dirty="0" smtClean="0"/>
              <a:t>scenarios.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After </a:t>
            </a:r>
            <a:r>
              <a:rPr lang="en-US" dirty="0"/>
              <a:t>internal final decision making, based on the concept game, the long term objective is to have the </a:t>
            </a:r>
            <a:r>
              <a:rPr lang="en-US" dirty="0" smtClean="0"/>
              <a:t>game </a:t>
            </a:r>
            <a:r>
              <a:rPr lang="en-US" dirty="0"/>
              <a:t>further developed by the game industry to a </a:t>
            </a:r>
            <a:r>
              <a:rPr lang="en-US" dirty="0">
                <a:solidFill>
                  <a:srgbClr val="00B0F0"/>
                </a:solidFill>
              </a:rPr>
              <a:t>full game</a:t>
            </a:r>
            <a:r>
              <a:rPr lang="en-US" dirty="0"/>
              <a:t> and launch it on a global scale.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66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Minigames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F0"/>
                </a:solidFill>
              </a:rPr>
              <a:t>Actual </a:t>
            </a:r>
            <a:r>
              <a:rPr lang="en-GB" dirty="0">
                <a:solidFill>
                  <a:srgbClr val="00B0F0"/>
                </a:solidFill>
              </a:rPr>
              <a:t>trainings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7344816" cy="3506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Working on the gameplay design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Annual and specific knowledge trainings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Example Black story</a:t>
            </a:r>
          </a:p>
          <a:p>
            <a:pPr lvl="1">
              <a:lnSpc>
                <a:spcPct val="150000"/>
              </a:lnSpc>
            </a:pPr>
            <a:r>
              <a:rPr lang="en-GB" sz="2000" dirty="0" smtClean="0"/>
              <a:t>Interactive </a:t>
            </a:r>
            <a:r>
              <a:rPr lang="en-GB" sz="2000" dirty="0"/>
              <a:t>story of 10 minutes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Some questions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consequences</a:t>
            </a:r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337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 </a:t>
            </a:r>
            <a:r>
              <a:rPr lang="en-GB" dirty="0" smtClean="0">
                <a:solidFill>
                  <a:srgbClr val="00B0F0"/>
                </a:solidFill>
              </a:rPr>
              <a:t>Office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3" y="997209"/>
            <a:ext cx="8231932" cy="554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938393" cy="1244600"/>
          </a:xfrm>
        </p:spPr>
        <p:txBody>
          <a:bodyPr/>
          <a:lstStyle/>
          <a:p>
            <a:r>
              <a:rPr lang="en-GB" dirty="0" smtClean="0"/>
              <a:t>The Concept </a:t>
            </a:r>
            <a:r>
              <a:rPr lang="en-GB" sz="3200" dirty="0" smtClean="0">
                <a:solidFill>
                  <a:srgbClr val="00B0F0"/>
                </a:solidFill>
              </a:rPr>
              <a:t>Neighbourhood |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B0F0"/>
                </a:solidFill>
              </a:rPr>
              <a:t>District</a:t>
            </a: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3" name="Picture 2" descr="KPMG-Neighbourh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0444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U 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899</Words>
  <Application>Microsoft Office PowerPoint</Application>
  <PresentationFormat>On-screen Show (4:3)</PresentationFormat>
  <Paragraphs>154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1_TU Delft</vt:lpstr>
      <vt:lpstr>Aangepast ontwerp</vt:lpstr>
      <vt:lpstr>KPMG cities taking over </vt:lpstr>
      <vt:lpstr>Presentation outline</vt:lpstr>
      <vt:lpstr>KPMG</vt:lpstr>
      <vt:lpstr>As is situation at KPMG</vt:lpstr>
      <vt:lpstr>Desired situation at KPMG</vt:lpstr>
      <vt:lpstr>The Game for KPMG</vt:lpstr>
      <vt:lpstr>Minigames Actual trainings </vt:lpstr>
      <vt:lpstr>The Concept Office</vt:lpstr>
      <vt:lpstr>The Concept Neighbourhood | District</vt:lpstr>
      <vt:lpstr>The Concept City | Global </vt:lpstr>
      <vt:lpstr>Summarizing the Concept</vt:lpstr>
      <vt:lpstr>Next Steps</vt:lpstr>
      <vt:lpstr>KPMG Cities Technology</vt:lpstr>
      <vt:lpstr>The prototype </vt:lpstr>
      <vt:lpstr>Questions &amp;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cities</dc:title>
  <dc:creator>Paul</dc:creator>
  <cp:lastModifiedBy>Aniek Berendsen</cp:lastModifiedBy>
  <cp:revision>22</cp:revision>
  <dcterms:created xsi:type="dcterms:W3CDTF">2013-12-02T10:53:40Z</dcterms:created>
  <dcterms:modified xsi:type="dcterms:W3CDTF">2013-12-16T09:21:57Z</dcterms:modified>
</cp:coreProperties>
</file>