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Bold" charset="1" panose="00000800000000000000"/>
      <p:regular r:id="rId19"/>
    </p:embeddedFont>
    <p:embeddedFont>
      <p:font typeface="TT Interphases" charset="1" panose="02000503020000020004"/>
      <p:regular r:id="rId20"/>
    </p:embeddedFont>
    <p:embeddedFont>
      <p:font typeface="TT Interphases Bold" charset="1" panose="02000803060000020004"/>
      <p:regular r:id="rId21"/>
    </p:embeddedFont>
    <p:embeddedFont>
      <p:font typeface="Poppins"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AutoShape 3" id="3"/>
          <p:cNvSpPr/>
          <p:nvPr/>
        </p:nvSpPr>
        <p:spPr>
          <a:xfrm>
            <a:off x="1408221" y="9009677"/>
            <a:ext cx="11186468" cy="0"/>
          </a:xfrm>
          <a:prstGeom prst="line">
            <a:avLst/>
          </a:prstGeom>
          <a:ln cap="flat" w="19050">
            <a:solidFill>
              <a:srgbClr val="2BA5D6"/>
            </a:solidFill>
            <a:prstDash val="solid"/>
            <a:headEnd type="none" len="sm" w="sm"/>
            <a:tailEnd type="none" len="sm" w="sm"/>
          </a:ln>
        </p:spPr>
      </p:sp>
      <p:sp>
        <p:nvSpPr>
          <p:cNvPr name="TextBox 4" id="4"/>
          <p:cNvSpPr txBox="true"/>
          <p:nvPr/>
        </p:nvSpPr>
        <p:spPr>
          <a:xfrm rot="0">
            <a:off x="2155950" y="2489963"/>
            <a:ext cx="15103350" cy="3349268"/>
          </a:xfrm>
          <a:prstGeom prst="rect">
            <a:avLst/>
          </a:prstGeom>
        </p:spPr>
        <p:txBody>
          <a:bodyPr anchor="t" rtlCol="false" tIns="0" lIns="0" bIns="0" rIns="0">
            <a:spAutoFit/>
          </a:bodyPr>
          <a:lstStyle/>
          <a:p>
            <a:pPr algn="ctr">
              <a:lnSpc>
                <a:spcPts val="9273"/>
              </a:lnSpc>
            </a:pPr>
            <a:r>
              <a:rPr lang="en-US" b="true" sz="7478" spc="508">
                <a:solidFill>
                  <a:srgbClr val="FFFFFF"/>
                </a:solidFill>
                <a:latin typeface="Poppins Bold"/>
                <a:ea typeface="Poppins Bold"/>
                <a:cs typeface="Poppins Bold"/>
                <a:sym typeface="Poppins Bold"/>
              </a:rPr>
              <a:t>“LITERATA PERPUSTAKAAN” </a:t>
            </a:r>
          </a:p>
          <a:p>
            <a:pPr algn="ctr">
              <a:lnSpc>
                <a:spcPts val="8347"/>
              </a:lnSpc>
            </a:pPr>
            <a:r>
              <a:rPr lang="en-US" b="true" sz="6731" spc="457">
                <a:solidFill>
                  <a:srgbClr val="FFFFFF"/>
                </a:solidFill>
                <a:latin typeface="Poppins Bold"/>
                <a:ea typeface="Poppins Bold"/>
                <a:cs typeface="Poppins Bold"/>
                <a:sym typeface="Poppins Bold"/>
              </a:rPr>
              <a:t>(</a:t>
            </a:r>
            <a:r>
              <a:rPr lang="en-US" b="true" sz="6731" spc="457">
                <a:solidFill>
                  <a:srgbClr val="FFFFFF"/>
                </a:solidFill>
                <a:latin typeface="Poppins Bold"/>
                <a:ea typeface="Poppins Bold"/>
                <a:cs typeface="Poppins Bold"/>
                <a:sym typeface="Poppins Bold"/>
              </a:rPr>
              <a:t>Sistem Manajemen Perpustakaan Digital)</a:t>
            </a:r>
          </a:p>
        </p:txBody>
      </p:sp>
      <p:sp>
        <p:nvSpPr>
          <p:cNvPr name="TextBox 5" id="5"/>
          <p:cNvSpPr txBox="true"/>
          <p:nvPr/>
        </p:nvSpPr>
        <p:spPr>
          <a:xfrm rot="0">
            <a:off x="12805207" y="8755677"/>
            <a:ext cx="4454093" cy="422275"/>
          </a:xfrm>
          <a:prstGeom prst="rect">
            <a:avLst/>
          </a:prstGeom>
        </p:spPr>
        <p:txBody>
          <a:bodyPr anchor="t" rtlCol="false" tIns="0" lIns="0" bIns="0" rIns="0">
            <a:spAutoFit/>
          </a:bodyPr>
          <a:lstStyle/>
          <a:p>
            <a:pPr algn="r">
              <a:lnSpc>
                <a:spcPts val="3499"/>
              </a:lnSpc>
            </a:pPr>
            <a:r>
              <a:rPr lang="en-US" sz="2499">
                <a:solidFill>
                  <a:srgbClr val="FFFFFF"/>
                </a:solidFill>
                <a:latin typeface="TT Interphases"/>
                <a:ea typeface="TT Interphases"/>
                <a:cs typeface="TT Interphases"/>
                <a:sym typeface="TT Interphases"/>
              </a:rPr>
              <a:t>S1 IF - 11 - 06</a:t>
            </a:r>
          </a:p>
        </p:txBody>
      </p:sp>
      <p:sp>
        <p:nvSpPr>
          <p:cNvPr name="TextBox 6" id="6"/>
          <p:cNvSpPr txBox="true"/>
          <p:nvPr/>
        </p:nvSpPr>
        <p:spPr>
          <a:xfrm rot="0">
            <a:off x="2171158" y="952500"/>
            <a:ext cx="3179975" cy="679450"/>
          </a:xfrm>
          <a:prstGeom prst="rect">
            <a:avLst/>
          </a:prstGeom>
        </p:spPr>
        <p:txBody>
          <a:bodyPr anchor="t" rtlCol="false" tIns="0" lIns="0" bIns="0" rIns="0">
            <a:spAutoFit/>
          </a:bodyPr>
          <a:lstStyle/>
          <a:p>
            <a:pPr algn="l">
              <a:lnSpc>
                <a:spcPts val="5599"/>
              </a:lnSpc>
            </a:pPr>
            <a:r>
              <a:rPr lang="en-US" sz="3999" b="true">
                <a:solidFill>
                  <a:srgbClr val="2BA5D6"/>
                </a:solidFill>
                <a:latin typeface="TT Interphases Bold"/>
                <a:ea typeface="TT Interphases Bold"/>
                <a:cs typeface="TT Interphases Bold"/>
                <a:sym typeface="TT Interphases Bold"/>
              </a:rPr>
              <a:t>2025</a:t>
            </a:r>
          </a:p>
        </p:txBody>
      </p:sp>
      <p:sp>
        <p:nvSpPr>
          <p:cNvPr name="TextBox 7" id="7"/>
          <p:cNvSpPr txBox="true"/>
          <p:nvPr/>
        </p:nvSpPr>
        <p:spPr>
          <a:xfrm rot="0">
            <a:off x="7358406" y="6830594"/>
            <a:ext cx="3571187" cy="693420"/>
          </a:xfrm>
          <a:prstGeom prst="rect">
            <a:avLst/>
          </a:prstGeom>
        </p:spPr>
        <p:txBody>
          <a:bodyPr anchor="t" rtlCol="false" tIns="0" lIns="0" bIns="0" rIns="0">
            <a:spAutoFit/>
          </a:bodyPr>
          <a:lstStyle/>
          <a:p>
            <a:pPr algn="l">
              <a:lnSpc>
                <a:spcPts val="4800"/>
              </a:lnSpc>
            </a:pPr>
            <a:r>
              <a:rPr lang="en-US" sz="4800" b="true">
                <a:solidFill>
                  <a:srgbClr val="FFFFFF"/>
                </a:solidFill>
                <a:latin typeface="Poppins Bold"/>
                <a:ea typeface="Poppins Bold"/>
                <a:cs typeface="Poppins Bold"/>
                <a:sym typeface="Poppins Bold"/>
              </a:rPr>
              <a:t>Tubes PBO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1028700" y="1247775"/>
            <a:ext cx="13861776" cy="1519573"/>
          </a:xfrm>
          <a:prstGeom prst="rect">
            <a:avLst/>
          </a:prstGeom>
        </p:spPr>
        <p:txBody>
          <a:bodyPr anchor="t" rtlCol="false" tIns="0" lIns="0" bIns="0" rIns="0">
            <a:spAutoFit/>
          </a:bodyPr>
          <a:lstStyle/>
          <a:p>
            <a:pPr algn="l">
              <a:lnSpc>
                <a:spcPts val="11450"/>
              </a:lnSpc>
            </a:pPr>
            <a:r>
              <a:rPr lang="en-US" sz="11450" spc="-526" b="true">
                <a:solidFill>
                  <a:srgbClr val="013C52"/>
                </a:solidFill>
                <a:latin typeface="TT Interphases Bold"/>
                <a:ea typeface="TT Interphases Bold"/>
                <a:cs typeface="TT Interphases Bold"/>
                <a:sym typeface="TT Interphases Bold"/>
              </a:rPr>
              <a:t>JSP</a:t>
            </a:r>
          </a:p>
        </p:txBody>
      </p:sp>
      <p:sp>
        <p:nvSpPr>
          <p:cNvPr name="Freeform 4" id="4"/>
          <p:cNvSpPr/>
          <p:nvPr/>
        </p:nvSpPr>
        <p:spPr>
          <a:xfrm flipH="false" flipV="false" rot="0">
            <a:off x="619218" y="880490"/>
            <a:ext cx="818964" cy="818964"/>
          </a:xfrm>
          <a:custGeom>
            <a:avLst/>
            <a:gdLst/>
            <a:ahLst/>
            <a:cxnLst/>
            <a:rect r="r" b="b" t="t" l="l"/>
            <a:pathLst>
              <a:path h="818964" w="818964">
                <a:moveTo>
                  <a:pt x="0" y="0"/>
                </a:moveTo>
                <a:lnTo>
                  <a:pt x="818964" y="0"/>
                </a:lnTo>
                <a:lnTo>
                  <a:pt x="818964" y="818964"/>
                </a:lnTo>
                <a:lnTo>
                  <a:pt x="0" y="8189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2590" y="3344946"/>
            <a:ext cx="654957" cy="656150"/>
          </a:xfrm>
          <a:custGeom>
            <a:avLst/>
            <a:gdLst/>
            <a:ahLst/>
            <a:cxnLst/>
            <a:rect r="r" b="b" t="t" l="l"/>
            <a:pathLst>
              <a:path h="656150" w="654957">
                <a:moveTo>
                  <a:pt x="0" y="0"/>
                </a:moveTo>
                <a:lnTo>
                  <a:pt x="654956" y="0"/>
                </a:lnTo>
                <a:lnTo>
                  <a:pt x="654956" y="656150"/>
                </a:lnTo>
                <a:lnTo>
                  <a:pt x="0" y="656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2253515" y="3276871"/>
            <a:ext cx="6118052" cy="792300"/>
            <a:chOff x="0" y="0"/>
            <a:chExt cx="1611339" cy="208671"/>
          </a:xfrm>
        </p:grpSpPr>
        <p:sp>
          <p:nvSpPr>
            <p:cNvPr name="Freeform 7" id="7"/>
            <p:cNvSpPr/>
            <p:nvPr/>
          </p:nvSpPr>
          <p:spPr>
            <a:xfrm flipH="false" flipV="false" rot="0">
              <a:off x="0" y="0"/>
              <a:ext cx="1611339" cy="208671"/>
            </a:xfrm>
            <a:custGeom>
              <a:avLst/>
              <a:gdLst/>
              <a:ahLst/>
              <a:cxnLst/>
              <a:rect r="r" b="b" t="t" l="l"/>
              <a:pathLst>
                <a:path h="208671" w="1611339">
                  <a:moveTo>
                    <a:pt x="36697" y="0"/>
                  </a:moveTo>
                  <a:lnTo>
                    <a:pt x="1574642" y="0"/>
                  </a:lnTo>
                  <a:cubicBezTo>
                    <a:pt x="1594909" y="0"/>
                    <a:pt x="1611339" y="16430"/>
                    <a:pt x="1611339" y="36697"/>
                  </a:cubicBezTo>
                  <a:lnTo>
                    <a:pt x="1611339" y="171974"/>
                  </a:lnTo>
                  <a:cubicBezTo>
                    <a:pt x="1611339" y="192242"/>
                    <a:pt x="1594909" y="208671"/>
                    <a:pt x="1574642" y="208671"/>
                  </a:cubicBezTo>
                  <a:lnTo>
                    <a:pt x="36697" y="208671"/>
                  </a:lnTo>
                  <a:cubicBezTo>
                    <a:pt x="16430" y="208671"/>
                    <a:pt x="0" y="192242"/>
                    <a:pt x="0" y="171974"/>
                  </a:cubicBezTo>
                  <a:lnTo>
                    <a:pt x="0" y="36697"/>
                  </a:lnTo>
                  <a:cubicBezTo>
                    <a:pt x="0" y="16430"/>
                    <a:pt x="16430" y="0"/>
                    <a:pt x="36697" y="0"/>
                  </a:cubicBezTo>
                  <a:close/>
                </a:path>
              </a:pathLst>
            </a:custGeom>
            <a:solidFill>
              <a:srgbClr val="000000">
                <a:alpha val="0"/>
              </a:srgbClr>
            </a:solidFill>
            <a:ln w="19050" cap="rnd">
              <a:solidFill>
                <a:srgbClr val="034660"/>
              </a:solidFill>
              <a:prstDash val="solid"/>
              <a:round/>
            </a:ln>
          </p:spPr>
        </p:sp>
        <p:sp>
          <p:nvSpPr>
            <p:cNvPr name="TextBox 8" id="8"/>
            <p:cNvSpPr txBox="true"/>
            <p:nvPr/>
          </p:nvSpPr>
          <p:spPr>
            <a:xfrm>
              <a:off x="0" y="-47625"/>
              <a:ext cx="1611339" cy="256296"/>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9916796" y="3341584"/>
            <a:ext cx="654957" cy="656150"/>
          </a:xfrm>
          <a:custGeom>
            <a:avLst/>
            <a:gdLst/>
            <a:ahLst/>
            <a:cxnLst/>
            <a:rect r="r" b="b" t="t" l="l"/>
            <a:pathLst>
              <a:path h="656150" w="654957">
                <a:moveTo>
                  <a:pt x="0" y="0"/>
                </a:moveTo>
                <a:lnTo>
                  <a:pt x="654957" y="0"/>
                </a:lnTo>
                <a:lnTo>
                  <a:pt x="654957" y="656149"/>
                </a:lnTo>
                <a:lnTo>
                  <a:pt x="0" y="6561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0857503" y="3276871"/>
            <a:ext cx="6117908" cy="792300"/>
            <a:chOff x="0" y="0"/>
            <a:chExt cx="1611301" cy="208671"/>
          </a:xfrm>
        </p:grpSpPr>
        <p:sp>
          <p:nvSpPr>
            <p:cNvPr name="Freeform 11" id="11"/>
            <p:cNvSpPr/>
            <p:nvPr/>
          </p:nvSpPr>
          <p:spPr>
            <a:xfrm flipH="false" flipV="false" rot="0">
              <a:off x="0" y="0"/>
              <a:ext cx="1611301" cy="208671"/>
            </a:xfrm>
            <a:custGeom>
              <a:avLst/>
              <a:gdLst/>
              <a:ahLst/>
              <a:cxnLst/>
              <a:rect r="r" b="b" t="t" l="l"/>
              <a:pathLst>
                <a:path h="208671" w="1611301">
                  <a:moveTo>
                    <a:pt x="36698" y="0"/>
                  </a:moveTo>
                  <a:lnTo>
                    <a:pt x="1574603" y="0"/>
                  </a:lnTo>
                  <a:cubicBezTo>
                    <a:pt x="1584336" y="0"/>
                    <a:pt x="1593670" y="3866"/>
                    <a:pt x="1600552" y="10749"/>
                  </a:cubicBezTo>
                  <a:cubicBezTo>
                    <a:pt x="1607434" y="17631"/>
                    <a:pt x="1611301" y="26965"/>
                    <a:pt x="1611301" y="36698"/>
                  </a:cubicBezTo>
                  <a:lnTo>
                    <a:pt x="1611301" y="171973"/>
                  </a:lnTo>
                  <a:cubicBezTo>
                    <a:pt x="1611301" y="181706"/>
                    <a:pt x="1607434" y="191041"/>
                    <a:pt x="1600552" y="197923"/>
                  </a:cubicBezTo>
                  <a:cubicBezTo>
                    <a:pt x="1593670" y="204805"/>
                    <a:pt x="1584336" y="208671"/>
                    <a:pt x="1574603" y="208671"/>
                  </a:cubicBezTo>
                  <a:lnTo>
                    <a:pt x="36698" y="208671"/>
                  </a:lnTo>
                  <a:cubicBezTo>
                    <a:pt x="26965" y="208671"/>
                    <a:pt x="17631" y="204805"/>
                    <a:pt x="10749" y="197923"/>
                  </a:cubicBezTo>
                  <a:cubicBezTo>
                    <a:pt x="3866" y="191041"/>
                    <a:pt x="0" y="181706"/>
                    <a:pt x="0" y="171973"/>
                  </a:cubicBezTo>
                  <a:lnTo>
                    <a:pt x="0" y="36698"/>
                  </a:lnTo>
                  <a:cubicBezTo>
                    <a:pt x="0" y="26965"/>
                    <a:pt x="3866" y="17631"/>
                    <a:pt x="10749" y="10749"/>
                  </a:cubicBezTo>
                  <a:cubicBezTo>
                    <a:pt x="17631" y="3866"/>
                    <a:pt x="26965" y="0"/>
                    <a:pt x="36698" y="0"/>
                  </a:cubicBezTo>
                  <a:close/>
                </a:path>
              </a:pathLst>
            </a:custGeom>
            <a:solidFill>
              <a:srgbClr val="000000">
                <a:alpha val="0"/>
              </a:srgbClr>
            </a:solidFill>
            <a:ln w="19050" cap="rnd">
              <a:solidFill>
                <a:srgbClr val="034660"/>
              </a:solidFill>
              <a:prstDash val="solid"/>
              <a:round/>
            </a:ln>
          </p:spPr>
        </p:sp>
        <p:sp>
          <p:nvSpPr>
            <p:cNvPr name="TextBox 12" id="12"/>
            <p:cNvSpPr txBox="true"/>
            <p:nvPr/>
          </p:nvSpPr>
          <p:spPr>
            <a:xfrm>
              <a:off x="0" y="-47625"/>
              <a:ext cx="1611301" cy="256296"/>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2486567" y="3372983"/>
            <a:ext cx="5604510" cy="523875"/>
          </a:xfrm>
          <a:prstGeom prst="rect">
            <a:avLst/>
          </a:prstGeom>
        </p:spPr>
        <p:txBody>
          <a:bodyPr anchor="t" rtlCol="false" tIns="0" lIns="0" bIns="0" rIns="0">
            <a:spAutoFit/>
          </a:bodyPr>
          <a:lstStyle/>
          <a:p>
            <a:pPr algn="l">
              <a:lnSpc>
                <a:spcPts val="4199"/>
              </a:lnSpc>
            </a:pPr>
            <a:r>
              <a:rPr lang="en-US" sz="2999" spc="-137" b="true">
                <a:solidFill>
                  <a:srgbClr val="013C52"/>
                </a:solidFill>
                <a:latin typeface="Poppins Bold"/>
                <a:ea typeface="Poppins Bold"/>
                <a:cs typeface="Poppins Bold"/>
                <a:sym typeface="Poppins Bold"/>
              </a:rPr>
              <a:t>BookList.jsp</a:t>
            </a:r>
          </a:p>
        </p:txBody>
      </p:sp>
      <p:sp>
        <p:nvSpPr>
          <p:cNvPr name="TextBox 14" id="14"/>
          <p:cNvSpPr txBox="true"/>
          <p:nvPr/>
        </p:nvSpPr>
        <p:spPr>
          <a:xfrm rot="0">
            <a:off x="11118421" y="3372983"/>
            <a:ext cx="5604510" cy="523875"/>
          </a:xfrm>
          <a:prstGeom prst="rect">
            <a:avLst/>
          </a:prstGeom>
        </p:spPr>
        <p:txBody>
          <a:bodyPr anchor="t" rtlCol="false" tIns="0" lIns="0" bIns="0" rIns="0">
            <a:spAutoFit/>
          </a:bodyPr>
          <a:lstStyle/>
          <a:p>
            <a:pPr algn="l">
              <a:lnSpc>
                <a:spcPts val="4199"/>
              </a:lnSpc>
            </a:pPr>
            <a:r>
              <a:rPr lang="en-US" sz="2999" spc="-137" b="true">
                <a:solidFill>
                  <a:srgbClr val="013C52"/>
                </a:solidFill>
                <a:latin typeface="Poppins Bold"/>
                <a:ea typeface="Poppins Bold"/>
                <a:cs typeface="Poppins Bold"/>
                <a:sym typeface="Poppins Bold"/>
              </a:rPr>
              <a:t>editBook.jsp</a:t>
            </a:r>
          </a:p>
        </p:txBody>
      </p:sp>
      <p:sp>
        <p:nvSpPr>
          <p:cNvPr name="TextBox 15" id="15"/>
          <p:cNvSpPr txBox="true"/>
          <p:nvPr/>
        </p:nvSpPr>
        <p:spPr>
          <a:xfrm rot="0">
            <a:off x="2419819" y="4545421"/>
            <a:ext cx="5785444" cy="4385219"/>
          </a:xfrm>
          <a:prstGeom prst="rect">
            <a:avLst/>
          </a:prstGeom>
        </p:spPr>
        <p:txBody>
          <a:bodyPr anchor="t" rtlCol="false" tIns="0" lIns="0" bIns="0" rIns="0">
            <a:spAutoFit/>
          </a:bodyPr>
          <a:lstStyle/>
          <a:p>
            <a:pPr algn="l">
              <a:lnSpc>
                <a:spcPts val="3469"/>
              </a:lnSpc>
            </a:pPr>
            <a:r>
              <a:rPr lang="en-US" sz="2478">
                <a:solidFill>
                  <a:srgbClr val="013C52"/>
                </a:solidFill>
                <a:latin typeface="Poppins"/>
                <a:ea typeface="Poppins"/>
                <a:cs typeface="Poppins"/>
                <a:sym typeface="Poppins"/>
              </a:rPr>
              <a:t>BookList.jsp berfungsi untuk menampilkan daftar semua buku yang tersimpan dalam bentuk tabel interaktif. Halaman ini mengambil data dari daftar buku daro objek listBook. Setiap baris buku menyediakan opsi edit dan hapus, yang memudahkan pengguna untuk mengelola data buku secara langsung.</a:t>
            </a:r>
          </a:p>
        </p:txBody>
      </p:sp>
      <p:sp>
        <p:nvSpPr>
          <p:cNvPr name="TextBox 16" id="16"/>
          <p:cNvSpPr txBox="true"/>
          <p:nvPr/>
        </p:nvSpPr>
        <p:spPr>
          <a:xfrm rot="0">
            <a:off x="11023735" y="4545421"/>
            <a:ext cx="5785444" cy="4823369"/>
          </a:xfrm>
          <a:prstGeom prst="rect">
            <a:avLst/>
          </a:prstGeom>
        </p:spPr>
        <p:txBody>
          <a:bodyPr anchor="t" rtlCol="false" tIns="0" lIns="0" bIns="0" rIns="0">
            <a:spAutoFit/>
          </a:bodyPr>
          <a:lstStyle/>
          <a:p>
            <a:pPr algn="l">
              <a:lnSpc>
                <a:spcPts val="3469"/>
              </a:lnSpc>
            </a:pPr>
            <a:r>
              <a:rPr lang="en-US" sz="2478">
                <a:solidFill>
                  <a:srgbClr val="013C52"/>
                </a:solidFill>
                <a:latin typeface="Poppins"/>
                <a:ea typeface="Poppins"/>
                <a:cs typeface="Poppins"/>
                <a:sym typeface="Poppins"/>
              </a:rPr>
              <a:t>editBook.jsp berfungsi sebagai halaman untuk mengedit data buku yang sudah ada di sistem, ketika pengguna memilih tombol “edit” pada halaman daftar buku. Halaman ini kemudian menampilkan form yang sudah terisi dengan data buku tersebut. Setelah pengguna melakukan perubahan dan menekan tombol “UPDATE”.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028700" y="451431"/>
            <a:ext cx="14271257" cy="1886857"/>
            <a:chOff x="0" y="0"/>
            <a:chExt cx="19028343" cy="2515810"/>
          </a:xfrm>
        </p:grpSpPr>
        <p:sp>
          <p:nvSpPr>
            <p:cNvPr name="Freeform 4" id="4"/>
            <p:cNvSpPr/>
            <p:nvPr/>
          </p:nvSpPr>
          <p:spPr>
            <a:xfrm flipH="false" flipV="false" rot="0">
              <a:off x="0" y="0"/>
              <a:ext cx="1091952" cy="1091952"/>
            </a:xfrm>
            <a:custGeom>
              <a:avLst/>
              <a:gdLst/>
              <a:ahLst/>
              <a:cxnLst/>
              <a:rect r="r" b="b" t="t" l="l"/>
              <a:pathLst>
                <a:path h="1091952" w="1091952">
                  <a:moveTo>
                    <a:pt x="0" y="0"/>
                  </a:moveTo>
                  <a:lnTo>
                    <a:pt x="1091952" y="0"/>
                  </a:lnTo>
                  <a:lnTo>
                    <a:pt x="1091952" y="1091952"/>
                  </a:lnTo>
                  <a:lnTo>
                    <a:pt x="0" y="10919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45976" y="416688"/>
              <a:ext cx="18482367" cy="2099122"/>
            </a:xfrm>
            <a:prstGeom prst="rect">
              <a:avLst/>
            </a:prstGeom>
          </p:spPr>
          <p:txBody>
            <a:bodyPr anchor="t" rtlCol="false" tIns="0" lIns="0" bIns="0" rIns="0">
              <a:spAutoFit/>
            </a:bodyPr>
            <a:lstStyle/>
            <a:p>
              <a:pPr algn="l">
                <a:lnSpc>
                  <a:spcPts val="11450"/>
                </a:lnSpc>
              </a:pPr>
              <a:r>
                <a:rPr lang="en-US" sz="11450" spc="-526" b="true">
                  <a:solidFill>
                    <a:srgbClr val="013C52"/>
                  </a:solidFill>
                  <a:latin typeface="TT Interphases Bold"/>
                  <a:ea typeface="TT Interphases Bold"/>
                  <a:cs typeface="TT Interphases Bold"/>
                  <a:sym typeface="TT Interphases Bold"/>
                </a:rPr>
                <a:t>CSS</a:t>
              </a:r>
            </a:p>
          </p:txBody>
        </p:sp>
      </p:grpSp>
      <p:grpSp>
        <p:nvGrpSpPr>
          <p:cNvPr name="Group 6" id="6"/>
          <p:cNvGrpSpPr/>
          <p:nvPr/>
        </p:nvGrpSpPr>
        <p:grpSpPr>
          <a:xfrm rot="0">
            <a:off x="1438182" y="2658153"/>
            <a:ext cx="15821118" cy="6967982"/>
            <a:chOff x="0" y="0"/>
            <a:chExt cx="21094824" cy="9290643"/>
          </a:xfrm>
        </p:grpSpPr>
        <p:sp>
          <p:nvSpPr>
            <p:cNvPr name="TextBox 7" id="7"/>
            <p:cNvSpPr txBox="true"/>
            <p:nvPr/>
          </p:nvSpPr>
          <p:spPr>
            <a:xfrm rot="0">
              <a:off x="1767563" y="-66675"/>
              <a:ext cx="19327261" cy="9357318"/>
            </a:xfrm>
            <a:prstGeom prst="rect">
              <a:avLst/>
            </a:prstGeom>
          </p:spPr>
          <p:txBody>
            <a:bodyPr anchor="t" rtlCol="false" tIns="0" lIns="0" bIns="0" rIns="0">
              <a:spAutoFit/>
            </a:bodyPr>
            <a:lstStyle/>
            <a:p>
              <a:pPr algn="l">
                <a:lnSpc>
                  <a:spcPts val="3123"/>
                </a:lnSpc>
              </a:pPr>
              <a:r>
                <a:rPr lang="en-US" sz="2199" spc="24">
                  <a:solidFill>
                    <a:srgbClr val="013C52"/>
                  </a:solidFill>
                  <a:latin typeface="Poppins"/>
                  <a:ea typeface="Poppins"/>
                  <a:cs typeface="Poppins"/>
                  <a:sym typeface="Poppins"/>
                </a:rPr>
                <a:t>CSS ini digunakan untuk mengatur tampilan halaman web agar terlihat rapi dan menarik. Halaman memiliki latar belakang putih dan menggunakan font 'Nunito Sans' untuk teks. Sidebar berada di sisi kiri dengan warna biru tua, memiliki lebar 350px, dan tetap di tempat saat pengguna menggulir halaman. Di dalam sidebar, ada judul dan tautan berwarna putih, dengan efek ketika diarahkan (hover), yang mengubah warna latar belakang menjadi biru keunguan.</a:t>
              </a:r>
            </a:p>
            <a:p>
              <a:pPr algn="l">
                <a:lnSpc>
                  <a:spcPts val="3123"/>
                </a:lnSpc>
              </a:pPr>
            </a:p>
            <a:p>
              <a:pPr algn="l">
                <a:lnSpc>
                  <a:spcPts val="3123"/>
                </a:lnSpc>
              </a:pPr>
              <a:r>
                <a:rPr lang="en-US" sz="2199" spc="24">
                  <a:solidFill>
                    <a:srgbClr val="013C52"/>
                  </a:solidFill>
                  <a:latin typeface="Poppins"/>
                  <a:ea typeface="Poppins"/>
                  <a:cs typeface="Poppins"/>
                  <a:sym typeface="Poppins"/>
                </a:rPr>
                <a:t>Bagian utama halaman memiliki margin kiri 400px agar tidak tertutup oleh sidebar, serta margin kanan 50px dengan padding 20px untuk kenyamanan tampilan. Banner sambutan memiliki latar belakang ungu, teks putih, dan efek garis bawah otomatis untuk memperindah tampilannya. Di dalam wadah ilustrasi, teks dan gambar disusun secara fleksibel agar terlihat seimbang dan proporsional.</a:t>
              </a:r>
            </a:p>
            <a:p>
              <a:pPr algn="l">
                <a:lnSpc>
                  <a:spcPts val="3123"/>
                </a:lnSpc>
              </a:pPr>
            </a:p>
            <a:p>
              <a:pPr algn="l">
                <a:lnSpc>
                  <a:spcPts val="3123"/>
                </a:lnSpc>
              </a:pPr>
              <a:r>
                <a:rPr lang="en-US" sz="2199" spc="24">
                  <a:solidFill>
                    <a:srgbClr val="013C52"/>
                  </a:solidFill>
                  <a:latin typeface="Poppins"/>
                  <a:ea typeface="Poppins"/>
                  <a:cs typeface="Poppins"/>
                  <a:sym typeface="Poppins"/>
                </a:rPr>
                <a:t>Pada bagian tabel, header memiliki warna ungu, sedangkan baris tabel mendapatkan efek hover, dan ada garis pemisah hitam untuk memperjelas data. Formulir input diberi efek visual yang berubah saat difokuskan, sehingga memudahkan pengguna saat mengisi data. Tombol-tombol utama, seperti tombol tambah dan submit, memiliki warna biru tua dengan efek hover yang membantu pengguna mengetahui bahwa tombol tersebut bisa diklik.</a:t>
              </a:r>
            </a:p>
            <a:p>
              <a:pPr algn="l">
                <a:lnSpc>
                  <a:spcPts val="3123"/>
                </a:lnSpc>
              </a:pPr>
            </a:p>
          </p:txBody>
        </p:sp>
        <p:sp>
          <p:nvSpPr>
            <p:cNvPr name="Freeform 8" id="8"/>
            <p:cNvSpPr/>
            <p:nvPr/>
          </p:nvSpPr>
          <p:spPr>
            <a:xfrm flipH="false" flipV="false" rot="0">
              <a:off x="0" y="349543"/>
              <a:ext cx="873275" cy="874866"/>
            </a:xfrm>
            <a:custGeom>
              <a:avLst/>
              <a:gdLst/>
              <a:ahLst/>
              <a:cxnLst/>
              <a:rect r="r" b="b" t="t" l="l"/>
              <a:pathLst>
                <a:path h="874866" w="873275">
                  <a:moveTo>
                    <a:pt x="0" y="0"/>
                  </a:moveTo>
                  <a:lnTo>
                    <a:pt x="873275" y="0"/>
                  </a:lnTo>
                  <a:lnTo>
                    <a:pt x="873275" y="874866"/>
                  </a:lnTo>
                  <a:lnTo>
                    <a:pt x="0" y="874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0" y="3192036"/>
              <a:ext cx="873275" cy="874866"/>
            </a:xfrm>
            <a:custGeom>
              <a:avLst/>
              <a:gdLst/>
              <a:ahLst/>
              <a:cxnLst/>
              <a:rect r="r" b="b" t="t" l="l"/>
              <a:pathLst>
                <a:path h="874866" w="873275">
                  <a:moveTo>
                    <a:pt x="0" y="0"/>
                  </a:moveTo>
                  <a:lnTo>
                    <a:pt x="873275" y="0"/>
                  </a:lnTo>
                  <a:lnTo>
                    <a:pt x="873275" y="874866"/>
                  </a:lnTo>
                  <a:lnTo>
                    <a:pt x="0" y="8748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0" id="10"/>
          <p:cNvSpPr/>
          <p:nvPr/>
        </p:nvSpPr>
        <p:spPr>
          <a:xfrm flipH="false" flipV="false" rot="0">
            <a:off x="1759511" y="7411118"/>
            <a:ext cx="654957" cy="656150"/>
          </a:xfrm>
          <a:custGeom>
            <a:avLst/>
            <a:gdLst/>
            <a:ahLst/>
            <a:cxnLst/>
            <a:rect r="r" b="b" t="t" l="l"/>
            <a:pathLst>
              <a:path h="656150" w="654957">
                <a:moveTo>
                  <a:pt x="0" y="0"/>
                </a:moveTo>
                <a:lnTo>
                  <a:pt x="654956" y="0"/>
                </a:lnTo>
                <a:lnTo>
                  <a:pt x="654956" y="656150"/>
                </a:lnTo>
                <a:lnTo>
                  <a:pt x="0" y="656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619218" y="451431"/>
            <a:ext cx="11400912" cy="1507358"/>
            <a:chOff x="0" y="0"/>
            <a:chExt cx="15201215" cy="2009811"/>
          </a:xfrm>
        </p:grpSpPr>
        <p:sp>
          <p:nvSpPr>
            <p:cNvPr name="TextBox 4" id="4"/>
            <p:cNvSpPr txBox="true"/>
            <p:nvPr/>
          </p:nvSpPr>
          <p:spPr>
            <a:xfrm rot="0">
              <a:off x="436165" y="329317"/>
              <a:ext cx="14765050" cy="1680493"/>
            </a:xfrm>
            <a:prstGeom prst="rect">
              <a:avLst/>
            </a:prstGeom>
          </p:spPr>
          <p:txBody>
            <a:bodyPr anchor="t" rtlCol="false" tIns="0" lIns="0" bIns="0" rIns="0">
              <a:spAutoFit/>
            </a:bodyPr>
            <a:lstStyle/>
            <a:p>
              <a:pPr algn="l">
                <a:lnSpc>
                  <a:spcPts val="9147"/>
                </a:lnSpc>
              </a:pPr>
              <a:r>
                <a:rPr lang="en-US" sz="9147" spc="-420" b="true">
                  <a:solidFill>
                    <a:srgbClr val="013C52"/>
                  </a:solidFill>
                  <a:latin typeface="TT Interphases Bold"/>
                  <a:ea typeface="TT Interphases Bold"/>
                  <a:cs typeface="TT Interphases Bold"/>
                  <a:sym typeface="TT Interphases Bold"/>
                </a:rPr>
                <a:t>Output Web</a:t>
              </a:r>
            </a:p>
          </p:txBody>
        </p:sp>
        <p:sp>
          <p:nvSpPr>
            <p:cNvPr name="Freeform 5" id="5"/>
            <p:cNvSpPr/>
            <p:nvPr/>
          </p:nvSpPr>
          <p:spPr>
            <a:xfrm flipH="false" flipV="false" rot="0">
              <a:off x="0" y="0"/>
              <a:ext cx="872330" cy="872330"/>
            </a:xfrm>
            <a:custGeom>
              <a:avLst/>
              <a:gdLst/>
              <a:ahLst/>
              <a:cxnLst/>
              <a:rect r="r" b="b" t="t" l="l"/>
              <a:pathLst>
                <a:path h="872330" w="872330">
                  <a:moveTo>
                    <a:pt x="0" y="0"/>
                  </a:moveTo>
                  <a:lnTo>
                    <a:pt x="872330" y="0"/>
                  </a:lnTo>
                  <a:lnTo>
                    <a:pt x="872330" y="872330"/>
                  </a:lnTo>
                  <a:lnTo>
                    <a:pt x="0" y="87233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Freeform 6" id="6"/>
          <p:cNvSpPr/>
          <p:nvPr/>
        </p:nvSpPr>
        <p:spPr>
          <a:xfrm flipH="false" flipV="false" rot="0">
            <a:off x="1469136" y="2428814"/>
            <a:ext cx="6629639" cy="3521996"/>
          </a:xfrm>
          <a:custGeom>
            <a:avLst/>
            <a:gdLst/>
            <a:ahLst/>
            <a:cxnLst/>
            <a:rect r="r" b="b" t="t" l="l"/>
            <a:pathLst>
              <a:path h="3521996" w="6629639">
                <a:moveTo>
                  <a:pt x="0" y="0"/>
                </a:moveTo>
                <a:lnTo>
                  <a:pt x="6629639" y="0"/>
                </a:lnTo>
                <a:lnTo>
                  <a:pt x="6629639" y="3521996"/>
                </a:lnTo>
                <a:lnTo>
                  <a:pt x="0" y="3521996"/>
                </a:lnTo>
                <a:lnTo>
                  <a:pt x="0" y="0"/>
                </a:lnTo>
                <a:close/>
              </a:path>
            </a:pathLst>
          </a:custGeom>
          <a:blipFill>
            <a:blip r:embed="rId5"/>
            <a:stretch>
              <a:fillRect l="0" t="0" r="0" b="0"/>
            </a:stretch>
          </a:blipFill>
        </p:spPr>
      </p:sp>
      <p:sp>
        <p:nvSpPr>
          <p:cNvPr name="Freeform 7" id="7"/>
          <p:cNvSpPr/>
          <p:nvPr/>
        </p:nvSpPr>
        <p:spPr>
          <a:xfrm flipH="false" flipV="false" rot="0">
            <a:off x="9144000" y="2428814"/>
            <a:ext cx="6629639" cy="3521996"/>
          </a:xfrm>
          <a:custGeom>
            <a:avLst/>
            <a:gdLst/>
            <a:ahLst/>
            <a:cxnLst/>
            <a:rect r="r" b="b" t="t" l="l"/>
            <a:pathLst>
              <a:path h="3521996" w="6629639">
                <a:moveTo>
                  <a:pt x="0" y="0"/>
                </a:moveTo>
                <a:lnTo>
                  <a:pt x="6629639" y="0"/>
                </a:lnTo>
                <a:lnTo>
                  <a:pt x="6629639" y="3521996"/>
                </a:lnTo>
                <a:lnTo>
                  <a:pt x="0" y="3521996"/>
                </a:lnTo>
                <a:lnTo>
                  <a:pt x="0" y="0"/>
                </a:lnTo>
                <a:close/>
              </a:path>
            </a:pathLst>
          </a:custGeom>
          <a:blipFill>
            <a:blip r:embed="rId6"/>
            <a:stretch>
              <a:fillRect l="0" t="0" r="0" b="0"/>
            </a:stretch>
          </a:blipFill>
        </p:spPr>
      </p:sp>
      <p:sp>
        <p:nvSpPr>
          <p:cNvPr name="Freeform 8" id="8"/>
          <p:cNvSpPr/>
          <p:nvPr/>
        </p:nvSpPr>
        <p:spPr>
          <a:xfrm flipH="false" flipV="false" rot="0">
            <a:off x="1469136" y="6050804"/>
            <a:ext cx="6629639" cy="3521996"/>
          </a:xfrm>
          <a:custGeom>
            <a:avLst/>
            <a:gdLst/>
            <a:ahLst/>
            <a:cxnLst/>
            <a:rect r="r" b="b" t="t" l="l"/>
            <a:pathLst>
              <a:path h="3521996" w="6629639">
                <a:moveTo>
                  <a:pt x="0" y="0"/>
                </a:moveTo>
                <a:lnTo>
                  <a:pt x="6629639" y="0"/>
                </a:lnTo>
                <a:lnTo>
                  <a:pt x="6629639" y="3521996"/>
                </a:lnTo>
                <a:lnTo>
                  <a:pt x="0" y="3521996"/>
                </a:lnTo>
                <a:lnTo>
                  <a:pt x="0" y="0"/>
                </a:lnTo>
                <a:close/>
              </a:path>
            </a:pathLst>
          </a:custGeom>
          <a:blipFill>
            <a:blip r:embed="rId7"/>
            <a:stretch>
              <a:fillRect l="0" t="0" r="0" b="0"/>
            </a:stretch>
          </a:blipFill>
        </p:spPr>
      </p:sp>
      <p:sp>
        <p:nvSpPr>
          <p:cNvPr name="Freeform 9" id="9"/>
          <p:cNvSpPr/>
          <p:nvPr/>
        </p:nvSpPr>
        <p:spPr>
          <a:xfrm flipH="false" flipV="false" rot="0">
            <a:off x="9144000" y="6050804"/>
            <a:ext cx="6629639" cy="3521996"/>
          </a:xfrm>
          <a:custGeom>
            <a:avLst/>
            <a:gdLst/>
            <a:ahLst/>
            <a:cxnLst/>
            <a:rect r="r" b="b" t="t" l="l"/>
            <a:pathLst>
              <a:path h="3521996" w="6629639">
                <a:moveTo>
                  <a:pt x="0" y="0"/>
                </a:moveTo>
                <a:lnTo>
                  <a:pt x="6629639" y="0"/>
                </a:lnTo>
                <a:lnTo>
                  <a:pt x="6629639" y="3521996"/>
                </a:lnTo>
                <a:lnTo>
                  <a:pt x="0" y="3521996"/>
                </a:lnTo>
                <a:lnTo>
                  <a:pt x="0" y="0"/>
                </a:lnTo>
                <a:close/>
              </a:path>
            </a:pathLst>
          </a:custGeom>
          <a:blipFill>
            <a:blip r:embed="rId8"/>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4123765" y="5143500"/>
            <a:ext cx="425407" cy="425407"/>
          </a:xfrm>
          <a:custGeom>
            <a:avLst/>
            <a:gdLst/>
            <a:ahLst/>
            <a:cxnLst/>
            <a:rect r="r" b="b" t="t" l="l"/>
            <a:pathLst>
              <a:path h="425407" w="425407">
                <a:moveTo>
                  <a:pt x="0" y="0"/>
                </a:moveTo>
                <a:lnTo>
                  <a:pt x="425407" y="0"/>
                </a:lnTo>
                <a:lnTo>
                  <a:pt x="425407" y="425407"/>
                </a:lnTo>
                <a:lnTo>
                  <a:pt x="0" y="4254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501757" y="4493251"/>
            <a:ext cx="8291056" cy="1519573"/>
          </a:xfrm>
          <a:prstGeom prst="rect">
            <a:avLst/>
          </a:prstGeom>
        </p:spPr>
        <p:txBody>
          <a:bodyPr anchor="t" rtlCol="false" tIns="0" lIns="0" bIns="0" rIns="0">
            <a:spAutoFit/>
          </a:bodyPr>
          <a:lstStyle/>
          <a:p>
            <a:pPr algn="l">
              <a:lnSpc>
                <a:spcPts val="11450"/>
              </a:lnSpc>
            </a:pPr>
            <a:r>
              <a:rPr lang="en-US" sz="11450" spc="-526" b="true">
                <a:solidFill>
                  <a:srgbClr val="FFFFFF"/>
                </a:solidFill>
                <a:latin typeface="TT Interphases Bold"/>
                <a:ea typeface="TT Interphases Bold"/>
                <a:cs typeface="TT Interphases Bold"/>
                <a:sym typeface="TT Interphases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740215" y="2039579"/>
            <a:ext cx="654957" cy="656150"/>
          </a:xfrm>
          <a:custGeom>
            <a:avLst/>
            <a:gdLst/>
            <a:ahLst/>
            <a:cxnLst/>
            <a:rect r="r" b="b" t="t" l="l"/>
            <a:pathLst>
              <a:path h="656150" w="654957">
                <a:moveTo>
                  <a:pt x="0" y="0"/>
                </a:moveTo>
                <a:lnTo>
                  <a:pt x="654956" y="0"/>
                </a:lnTo>
                <a:lnTo>
                  <a:pt x="654956" y="656149"/>
                </a:lnTo>
                <a:lnTo>
                  <a:pt x="0" y="656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5646862" y="2515983"/>
            <a:ext cx="1171455" cy="1190625"/>
          </a:xfrm>
          <a:custGeom>
            <a:avLst/>
            <a:gdLst/>
            <a:ahLst/>
            <a:cxnLst/>
            <a:rect r="r" b="b" t="t" l="l"/>
            <a:pathLst>
              <a:path h="1190625" w="1171455">
                <a:moveTo>
                  <a:pt x="0" y="0"/>
                </a:moveTo>
                <a:lnTo>
                  <a:pt x="1171455" y="0"/>
                </a:lnTo>
                <a:lnTo>
                  <a:pt x="1171455" y="1190624"/>
                </a:lnTo>
                <a:lnTo>
                  <a:pt x="0" y="11906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203477" y="1719262"/>
            <a:ext cx="12673355" cy="1392033"/>
          </a:xfrm>
          <a:prstGeom prst="rect">
            <a:avLst/>
          </a:prstGeom>
        </p:spPr>
        <p:txBody>
          <a:bodyPr anchor="t" rtlCol="false" tIns="0" lIns="0" bIns="0" rIns="0">
            <a:spAutoFit/>
          </a:bodyPr>
          <a:lstStyle/>
          <a:p>
            <a:pPr algn="l">
              <a:lnSpc>
                <a:spcPts val="9795"/>
              </a:lnSpc>
            </a:pPr>
            <a:r>
              <a:rPr lang="en-US" sz="9795" spc="-450" b="true">
                <a:solidFill>
                  <a:srgbClr val="013C52"/>
                </a:solidFill>
                <a:latin typeface="Poppins Bold"/>
                <a:ea typeface="Poppins Bold"/>
                <a:cs typeface="Poppins Bold"/>
                <a:sym typeface="Poppins Bold"/>
              </a:rPr>
              <a:t>Anggota Kelompok</a:t>
            </a:r>
          </a:p>
        </p:txBody>
      </p:sp>
      <p:sp>
        <p:nvSpPr>
          <p:cNvPr name="TextBox 6" id="6"/>
          <p:cNvSpPr txBox="true"/>
          <p:nvPr/>
        </p:nvSpPr>
        <p:spPr>
          <a:xfrm rot="0">
            <a:off x="3428856" y="3995261"/>
            <a:ext cx="11430289" cy="3639058"/>
          </a:xfrm>
          <a:prstGeom prst="rect">
            <a:avLst/>
          </a:prstGeom>
        </p:spPr>
        <p:txBody>
          <a:bodyPr anchor="t" rtlCol="false" tIns="0" lIns="0" bIns="0" rIns="0">
            <a:spAutoFit/>
          </a:bodyPr>
          <a:lstStyle/>
          <a:p>
            <a:pPr algn="l" marL="798823" indent="-399411" lvl="1">
              <a:lnSpc>
                <a:spcPts val="4735"/>
              </a:lnSpc>
              <a:buFont typeface="Arial"/>
              <a:buChar char="•"/>
            </a:pPr>
            <a:r>
              <a:rPr lang="en-US" b="true" sz="3699">
                <a:solidFill>
                  <a:srgbClr val="013C52"/>
                </a:solidFill>
                <a:latin typeface="Poppins Bold"/>
                <a:ea typeface="Poppins Bold"/>
                <a:cs typeface="Poppins Bold"/>
                <a:sym typeface="Poppins Bold"/>
              </a:rPr>
              <a:t>Widari Dwi Hayati (2311102060)</a:t>
            </a:r>
          </a:p>
          <a:p>
            <a:pPr algn="l" marL="798823" indent="-399411" lvl="1">
              <a:lnSpc>
                <a:spcPts val="4735"/>
              </a:lnSpc>
              <a:buFont typeface="Arial"/>
              <a:buChar char="•"/>
            </a:pPr>
            <a:r>
              <a:rPr lang="en-US" b="true" sz="3699">
                <a:solidFill>
                  <a:srgbClr val="013C52"/>
                </a:solidFill>
                <a:latin typeface="Poppins Bold"/>
                <a:ea typeface="Poppins Bold"/>
                <a:cs typeface="Poppins Bold"/>
                <a:sym typeface="Poppins Bold"/>
              </a:rPr>
              <a:t>Anisa Yasaroh (2311102063)</a:t>
            </a:r>
          </a:p>
          <a:p>
            <a:pPr algn="l" marL="798823" indent="-399411" lvl="1">
              <a:lnSpc>
                <a:spcPts val="4735"/>
              </a:lnSpc>
              <a:buFont typeface="Arial"/>
              <a:buChar char="•"/>
            </a:pPr>
            <a:r>
              <a:rPr lang="en-US" b="true" sz="3699">
                <a:solidFill>
                  <a:srgbClr val="013C52"/>
                </a:solidFill>
                <a:latin typeface="Poppins Bold"/>
                <a:ea typeface="Poppins Bold"/>
                <a:cs typeface="Poppins Bold"/>
                <a:sym typeface="Poppins Bold"/>
              </a:rPr>
              <a:t>Fitri Kusumaningtyas (2311102068)</a:t>
            </a:r>
          </a:p>
          <a:p>
            <a:pPr algn="l" marL="798823" indent="-399411" lvl="1">
              <a:lnSpc>
                <a:spcPts val="4735"/>
              </a:lnSpc>
              <a:buFont typeface="Arial"/>
              <a:buChar char="•"/>
            </a:pPr>
            <a:r>
              <a:rPr lang="en-US" b="true" sz="3699">
                <a:solidFill>
                  <a:srgbClr val="013C52"/>
                </a:solidFill>
                <a:latin typeface="Poppins Bold"/>
                <a:ea typeface="Poppins Bold"/>
                <a:cs typeface="Poppins Bold"/>
                <a:sym typeface="Poppins Bold"/>
              </a:rPr>
              <a:t>Trie Nabilla Farhah (2311102071)</a:t>
            </a:r>
          </a:p>
          <a:p>
            <a:pPr algn="l" marL="798823" indent="-399411" lvl="1">
              <a:lnSpc>
                <a:spcPts val="4735"/>
              </a:lnSpc>
              <a:buFont typeface="Arial"/>
              <a:buChar char="•"/>
            </a:pPr>
            <a:r>
              <a:rPr lang="en-US" b="true" sz="3699">
                <a:solidFill>
                  <a:srgbClr val="013C52"/>
                </a:solidFill>
                <a:latin typeface="Poppins Bold"/>
                <a:ea typeface="Poppins Bold"/>
                <a:cs typeface="Poppins Bold"/>
                <a:sym typeface="Poppins Bold"/>
              </a:rPr>
              <a:t>Anisah Syifa Mustika Riyanto (2311102080)</a:t>
            </a:r>
          </a:p>
          <a:p>
            <a:pPr algn="l">
              <a:lnSpc>
                <a:spcPts val="473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1504053" y="1173180"/>
            <a:ext cx="15279893" cy="1250985"/>
          </a:xfrm>
          <a:prstGeom prst="rect">
            <a:avLst/>
          </a:prstGeom>
        </p:spPr>
        <p:txBody>
          <a:bodyPr anchor="t" rtlCol="false" tIns="0" lIns="0" bIns="0" rIns="0">
            <a:spAutoFit/>
          </a:bodyPr>
          <a:lstStyle/>
          <a:p>
            <a:pPr algn="ctr">
              <a:lnSpc>
                <a:spcPts val="8751"/>
              </a:lnSpc>
            </a:pPr>
            <a:r>
              <a:rPr lang="en-US" b="true" sz="8751" spc="-402">
                <a:solidFill>
                  <a:srgbClr val="013C52"/>
                </a:solidFill>
                <a:latin typeface="Poppins Bold"/>
                <a:ea typeface="Poppins Bold"/>
                <a:cs typeface="Poppins Bold"/>
                <a:sym typeface="Poppins Bold"/>
              </a:rPr>
              <a:t>Deskripsi Project</a:t>
            </a:r>
          </a:p>
        </p:txBody>
      </p:sp>
      <p:sp>
        <p:nvSpPr>
          <p:cNvPr name="TextBox 4" id="4"/>
          <p:cNvSpPr txBox="true"/>
          <p:nvPr/>
        </p:nvSpPr>
        <p:spPr>
          <a:xfrm rot="0">
            <a:off x="2492460" y="3974011"/>
            <a:ext cx="13819398" cy="3283317"/>
          </a:xfrm>
          <a:prstGeom prst="rect">
            <a:avLst/>
          </a:prstGeom>
        </p:spPr>
        <p:txBody>
          <a:bodyPr anchor="t" rtlCol="false" tIns="0" lIns="0" bIns="0" rIns="0">
            <a:spAutoFit/>
          </a:bodyPr>
          <a:lstStyle/>
          <a:p>
            <a:pPr algn="just">
              <a:lnSpc>
                <a:spcPts val="3704"/>
              </a:lnSpc>
            </a:pPr>
            <a:r>
              <a:rPr lang="en-US" sz="2646">
                <a:solidFill>
                  <a:srgbClr val="013C52"/>
                </a:solidFill>
                <a:latin typeface="Poppins"/>
                <a:ea typeface="Poppins"/>
                <a:cs typeface="Poppins"/>
                <a:sym typeface="Poppins"/>
              </a:rPr>
              <a:t>Literata Perpustakaan merupakan sebuah platform perpustakaan online berbasis web yang dirancang khusus untuk membantu pustakawan dalam mengelola koleksi buku. Melalui sistem ini, pengguna dapat dengan mudah melihat daftar buku, menambahkan buku baru, mengedit informasi buku, maupun menghapus data buku yang tidak diperlukan. Tujuan utama dari Literata Perpustakaan adalah untuk meningkatkan efisiensi dalam pengelolaan data buku, sehingga proses manajemen perpustakaan menjadi lebih praktis dan terorganisir.</a:t>
            </a:r>
          </a:p>
        </p:txBody>
      </p:sp>
      <p:sp>
        <p:nvSpPr>
          <p:cNvPr name="Freeform 5" id="5"/>
          <p:cNvSpPr/>
          <p:nvPr/>
        </p:nvSpPr>
        <p:spPr>
          <a:xfrm flipH="false" flipV="false" rot="0">
            <a:off x="15726131" y="1760573"/>
            <a:ext cx="1171455" cy="1190625"/>
          </a:xfrm>
          <a:custGeom>
            <a:avLst/>
            <a:gdLst/>
            <a:ahLst/>
            <a:cxnLst/>
            <a:rect r="r" b="b" t="t" l="l"/>
            <a:pathLst>
              <a:path h="1190625" w="1171455">
                <a:moveTo>
                  <a:pt x="0" y="0"/>
                </a:moveTo>
                <a:lnTo>
                  <a:pt x="1171455" y="0"/>
                </a:lnTo>
                <a:lnTo>
                  <a:pt x="1171455" y="1190624"/>
                </a:lnTo>
                <a:lnTo>
                  <a:pt x="0" y="11906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20095" y="8067675"/>
            <a:ext cx="1171455" cy="1190625"/>
          </a:xfrm>
          <a:custGeom>
            <a:avLst/>
            <a:gdLst/>
            <a:ahLst/>
            <a:cxnLst/>
            <a:rect r="r" b="b" t="t" l="l"/>
            <a:pathLst>
              <a:path h="1190625" w="1171455">
                <a:moveTo>
                  <a:pt x="0" y="0"/>
                </a:moveTo>
                <a:lnTo>
                  <a:pt x="1171456" y="0"/>
                </a:lnTo>
                <a:lnTo>
                  <a:pt x="1171456" y="1190625"/>
                </a:lnTo>
                <a:lnTo>
                  <a:pt x="0" y="11906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1028700" y="1247775"/>
            <a:ext cx="13861776" cy="1519573"/>
          </a:xfrm>
          <a:prstGeom prst="rect">
            <a:avLst/>
          </a:prstGeom>
        </p:spPr>
        <p:txBody>
          <a:bodyPr anchor="t" rtlCol="false" tIns="0" lIns="0" bIns="0" rIns="0">
            <a:spAutoFit/>
          </a:bodyPr>
          <a:lstStyle/>
          <a:p>
            <a:pPr algn="l">
              <a:lnSpc>
                <a:spcPts val="11450"/>
              </a:lnSpc>
            </a:pPr>
            <a:r>
              <a:rPr lang="en-US" sz="11450" spc="-526" b="true">
                <a:solidFill>
                  <a:srgbClr val="013C52"/>
                </a:solidFill>
                <a:latin typeface="TT Interphases Bold"/>
                <a:ea typeface="TT Interphases Bold"/>
                <a:cs typeface="TT Interphases Bold"/>
                <a:sym typeface="TT Interphases Bold"/>
              </a:rPr>
              <a:t>Source Package</a:t>
            </a:r>
          </a:p>
        </p:txBody>
      </p:sp>
      <p:sp>
        <p:nvSpPr>
          <p:cNvPr name="TextBox 4" id="4"/>
          <p:cNvSpPr txBox="true"/>
          <p:nvPr/>
        </p:nvSpPr>
        <p:spPr>
          <a:xfrm rot="0">
            <a:off x="1798023" y="3001612"/>
            <a:ext cx="15263937" cy="6790853"/>
          </a:xfrm>
          <a:prstGeom prst="rect">
            <a:avLst/>
          </a:prstGeom>
        </p:spPr>
        <p:txBody>
          <a:bodyPr anchor="t" rtlCol="false" tIns="0" lIns="0" bIns="0" rIns="0">
            <a:spAutoFit/>
          </a:bodyPr>
          <a:lstStyle/>
          <a:p>
            <a:pPr algn="l">
              <a:lnSpc>
                <a:spcPts val="3843"/>
              </a:lnSpc>
            </a:pPr>
            <a:r>
              <a:rPr lang="en-US" sz="2387" spc="88">
                <a:solidFill>
                  <a:srgbClr val="013C52"/>
                </a:solidFill>
                <a:latin typeface="Poppins"/>
                <a:ea typeface="Poppins"/>
                <a:cs typeface="Poppins"/>
                <a:sym typeface="Poppins"/>
              </a:rPr>
              <a:t>Di dalam literata terdapat beberapa paket kelas Java, yaitu controller, dao, model, dan util.</a:t>
            </a:r>
          </a:p>
          <a:p>
            <a:pPr algn="l" marL="515380" indent="-257690" lvl="1">
              <a:lnSpc>
                <a:spcPts val="3843"/>
              </a:lnSpc>
              <a:buFont typeface="Arial"/>
              <a:buChar char="•"/>
            </a:pPr>
            <a:r>
              <a:rPr lang="en-US" sz="2387" spc="88">
                <a:solidFill>
                  <a:srgbClr val="013C52"/>
                </a:solidFill>
                <a:latin typeface="Poppins"/>
                <a:ea typeface="Poppins"/>
                <a:cs typeface="Poppins"/>
                <a:sym typeface="Poppins"/>
              </a:rPr>
              <a:t>Paket controller berisi kelas servlet seperti BookServlet.java yang berfungsi untuk mengatur alur logika aplikasi, menangani permintaan (request) dari pengguna, serta mengarahkan ke proses dan tampilan yang sesuai.</a:t>
            </a:r>
          </a:p>
          <a:p>
            <a:pPr algn="l" marL="515380" indent="-257690" lvl="1">
              <a:lnSpc>
                <a:spcPts val="3843"/>
              </a:lnSpc>
              <a:buFont typeface="Arial"/>
              <a:buChar char="•"/>
            </a:pPr>
            <a:r>
              <a:rPr lang="en-US" sz="2387" spc="88">
                <a:solidFill>
                  <a:srgbClr val="013C52"/>
                </a:solidFill>
                <a:latin typeface="Poppins"/>
                <a:ea typeface="Poppins"/>
                <a:cs typeface="Poppins"/>
                <a:sym typeface="Poppins"/>
              </a:rPr>
              <a:t>Paket dao (Data Access Object) berfungsi untuk menghubungkan aplikasi dengan database dan menangani proses penambahan data (Create), pengambilan data (Read), pengubahan data (Update), dan penghapusan data (Delete).</a:t>
            </a:r>
          </a:p>
          <a:p>
            <a:pPr algn="l" marL="515380" indent="-257690" lvl="1">
              <a:lnSpc>
                <a:spcPts val="3843"/>
              </a:lnSpc>
              <a:buFont typeface="Arial"/>
              <a:buChar char="•"/>
            </a:pPr>
            <a:r>
              <a:rPr lang="en-US" sz="2387" spc="88">
                <a:solidFill>
                  <a:srgbClr val="013C52"/>
                </a:solidFill>
                <a:latin typeface="Poppins"/>
                <a:ea typeface="Poppins"/>
                <a:cs typeface="Poppins"/>
                <a:sym typeface="Poppins"/>
              </a:rPr>
              <a:t>Paket model berisi berbagai kelas yang merepresentasikan struktur data dalam aplikasi, seperti Book.java, Item.java, dan kelas lain yang digunakan untuk menginisialisasi parameter dan variabel objek yang mewakili entitas dalam sistem.</a:t>
            </a:r>
          </a:p>
          <a:p>
            <a:pPr algn="l" marL="515380" indent="-257690" lvl="1">
              <a:lnSpc>
                <a:spcPts val="3843"/>
              </a:lnSpc>
              <a:buFont typeface="Arial"/>
              <a:buChar char="•"/>
            </a:pPr>
            <a:r>
              <a:rPr lang="en-US" sz="2387" spc="88">
                <a:solidFill>
                  <a:srgbClr val="013C52"/>
                </a:solidFill>
                <a:latin typeface="Poppins"/>
                <a:ea typeface="Poppins"/>
                <a:cs typeface="Poppins"/>
                <a:sym typeface="Poppins"/>
              </a:rPr>
              <a:t>Paket util (utilities) berisi kelas-kelas pendukung seperti BookUtils.java yang menyediakan fungsi tambahan, seperti mengurutkan data buku atau memfilter buku berdasarkan kata kunci.</a:t>
            </a:r>
          </a:p>
          <a:p>
            <a:pPr algn="l">
              <a:lnSpc>
                <a:spcPts val="3843"/>
              </a:lnSpc>
            </a:pPr>
          </a:p>
        </p:txBody>
      </p:sp>
      <p:sp>
        <p:nvSpPr>
          <p:cNvPr name="Freeform 5" id="5"/>
          <p:cNvSpPr/>
          <p:nvPr/>
        </p:nvSpPr>
        <p:spPr>
          <a:xfrm flipH="false" flipV="false" rot="0">
            <a:off x="619218" y="880490"/>
            <a:ext cx="818964" cy="818964"/>
          </a:xfrm>
          <a:custGeom>
            <a:avLst/>
            <a:gdLst/>
            <a:ahLst/>
            <a:cxnLst/>
            <a:rect r="r" b="b" t="t" l="l"/>
            <a:pathLst>
              <a:path h="818964" w="818964">
                <a:moveTo>
                  <a:pt x="0" y="0"/>
                </a:moveTo>
                <a:lnTo>
                  <a:pt x="818964" y="0"/>
                </a:lnTo>
                <a:lnTo>
                  <a:pt x="818964" y="818964"/>
                </a:lnTo>
                <a:lnTo>
                  <a:pt x="0" y="8189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83225" y="3437707"/>
            <a:ext cx="654957" cy="656150"/>
          </a:xfrm>
          <a:custGeom>
            <a:avLst/>
            <a:gdLst/>
            <a:ahLst/>
            <a:cxnLst/>
            <a:rect r="r" b="b" t="t" l="l"/>
            <a:pathLst>
              <a:path h="656150" w="654957">
                <a:moveTo>
                  <a:pt x="0" y="0"/>
                </a:moveTo>
                <a:lnTo>
                  <a:pt x="654957" y="0"/>
                </a:lnTo>
                <a:lnTo>
                  <a:pt x="654957" y="656150"/>
                </a:lnTo>
                <a:lnTo>
                  <a:pt x="0" y="656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028700" y="1332326"/>
            <a:ext cx="654957" cy="656150"/>
          </a:xfrm>
          <a:custGeom>
            <a:avLst/>
            <a:gdLst/>
            <a:ahLst/>
            <a:cxnLst/>
            <a:rect r="r" b="b" t="t" l="l"/>
            <a:pathLst>
              <a:path h="656150" w="654957">
                <a:moveTo>
                  <a:pt x="0" y="0"/>
                </a:moveTo>
                <a:lnTo>
                  <a:pt x="654957" y="0"/>
                </a:lnTo>
                <a:lnTo>
                  <a:pt x="654957" y="656149"/>
                </a:lnTo>
                <a:lnTo>
                  <a:pt x="0" y="656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969625" y="1264251"/>
            <a:ext cx="6118052" cy="792300"/>
            <a:chOff x="0" y="0"/>
            <a:chExt cx="1611339" cy="208671"/>
          </a:xfrm>
        </p:grpSpPr>
        <p:sp>
          <p:nvSpPr>
            <p:cNvPr name="Freeform 5" id="5"/>
            <p:cNvSpPr/>
            <p:nvPr/>
          </p:nvSpPr>
          <p:spPr>
            <a:xfrm flipH="false" flipV="false" rot="0">
              <a:off x="0" y="0"/>
              <a:ext cx="1611339" cy="208671"/>
            </a:xfrm>
            <a:custGeom>
              <a:avLst/>
              <a:gdLst/>
              <a:ahLst/>
              <a:cxnLst/>
              <a:rect r="r" b="b" t="t" l="l"/>
              <a:pathLst>
                <a:path h="208671" w="1611339">
                  <a:moveTo>
                    <a:pt x="36697" y="0"/>
                  </a:moveTo>
                  <a:lnTo>
                    <a:pt x="1574642" y="0"/>
                  </a:lnTo>
                  <a:cubicBezTo>
                    <a:pt x="1594909" y="0"/>
                    <a:pt x="1611339" y="16430"/>
                    <a:pt x="1611339" y="36697"/>
                  </a:cubicBezTo>
                  <a:lnTo>
                    <a:pt x="1611339" y="171974"/>
                  </a:lnTo>
                  <a:cubicBezTo>
                    <a:pt x="1611339" y="192242"/>
                    <a:pt x="1594909" y="208671"/>
                    <a:pt x="1574642" y="208671"/>
                  </a:cubicBezTo>
                  <a:lnTo>
                    <a:pt x="36697" y="208671"/>
                  </a:lnTo>
                  <a:cubicBezTo>
                    <a:pt x="16430" y="208671"/>
                    <a:pt x="0" y="192242"/>
                    <a:pt x="0" y="171974"/>
                  </a:cubicBezTo>
                  <a:lnTo>
                    <a:pt x="0" y="36697"/>
                  </a:lnTo>
                  <a:cubicBezTo>
                    <a:pt x="0" y="16430"/>
                    <a:pt x="16430" y="0"/>
                    <a:pt x="36697" y="0"/>
                  </a:cubicBezTo>
                  <a:close/>
                </a:path>
              </a:pathLst>
            </a:custGeom>
            <a:solidFill>
              <a:srgbClr val="000000">
                <a:alpha val="0"/>
              </a:srgbClr>
            </a:solidFill>
            <a:ln w="19050" cap="rnd">
              <a:solidFill>
                <a:srgbClr val="034660"/>
              </a:solidFill>
              <a:prstDash val="solid"/>
              <a:round/>
            </a:ln>
          </p:spPr>
        </p:sp>
        <p:sp>
          <p:nvSpPr>
            <p:cNvPr name="TextBox 6" id="6"/>
            <p:cNvSpPr txBox="true"/>
            <p:nvPr/>
          </p:nvSpPr>
          <p:spPr>
            <a:xfrm>
              <a:off x="0" y="-47625"/>
              <a:ext cx="1611339" cy="256296"/>
            </a:xfrm>
            <a:prstGeom prst="rect">
              <a:avLst/>
            </a:prstGeom>
          </p:spPr>
          <p:txBody>
            <a:bodyPr anchor="ctr" rtlCol="false" tIns="50800" lIns="50800" bIns="50800" rIns="50800"/>
            <a:lstStyle/>
            <a:p>
              <a:pPr algn="ctr">
                <a:lnSpc>
                  <a:spcPts val="3499"/>
                </a:lnSpc>
              </a:pPr>
            </a:p>
          </p:txBody>
        </p:sp>
      </p:grpSp>
      <p:sp>
        <p:nvSpPr>
          <p:cNvPr name="TextBox 7" id="7"/>
          <p:cNvSpPr txBox="true"/>
          <p:nvPr/>
        </p:nvSpPr>
        <p:spPr>
          <a:xfrm rot="0">
            <a:off x="2242161" y="1379413"/>
            <a:ext cx="5604510" cy="504825"/>
          </a:xfrm>
          <a:prstGeom prst="rect">
            <a:avLst/>
          </a:prstGeom>
        </p:spPr>
        <p:txBody>
          <a:bodyPr anchor="t" rtlCol="false" tIns="0" lIns="0" bIns="0" rIns="0">
            <a:spAutoFit/>
          </a:bodyPr>
          <a:lstStyle/>
          <a:p>
            <a:pPr algn="just">
              <a:lnSpc>
                <a:spcPts val="4199"/>
              </a:lnSpc>
            </a:pPr>
            <a:r>
              <a:rPr lang="en-US" sz="2999" b="true">
                <a:solidFill>
                  <a:srgbClr val="013C52"/>
                </a:solidFill>
                <a:latin typeface="TT Interphases Bold"/>
                <a:ea typeface="TT Interphases Bold"/>
                <a:cs typeface="TT Interphases Bold"/>
                <a:sym typeface="TT Interphases Bold"/>
              </a:rPr>
              <a:t>Paket  Controller</a:t>
            </a:r>
          </a:p>
        </p:txBody>
      </p:sp>
      <p:sp>
        <p:nvSpPr>
          <p:cNvPr name="TextBox 8" id="8"/>
          <p:cNvSpPr txBox="true"/>
          <p:nvPr/>
        </p:nvSpPr>
        <p:spPr>
          <a:xfrm rot="0">
            <a:off x="1969625" y="2146928"/>
            <a:ext cx="15017139" cy="2336800"/>
          </a:xfrm>
          <a:prstGeom prst="rect">
            <a:avLst/>
          </a:prstGeom>
        </p:spPr>
        <p:txBody>
          <a:bodyPr anchor="t" rtlCol="false" tIns="0" lIns="0" bIns="0" rIns="0">
            <a:spAutoFit/>
          </a:bodyPr>
          <a:lstStyle/>
          <a:p>
            <a:pPr algn="l" marL="539749" indent="-269875" lvl="1">
              <a:lnSpc>
                <a:spcPts val="3724"/>
              </a:lnSpc>
              <a:buFont typeface="Arial"/>
              <a:buChar char="•"/>
            </a:pPr>
            <a:r>
              <a:rPr lang="en-US" sz="2499">
                <a:solidFill>
                  <a:srgbClr val="013C52"/>
                </a:solidFill>
                <a:latin typeface="Poppins"/>
                <a:ea typeface="Poppins"/>
                <a:cs typeface="Poppins"/>
                <a:sym typeface="Poppins"/>
              </a:rPr>
              <a:t>BookServlet.java Adalah controller servlet dalam arsitektur MVC (Model-View-Controller) untuk aplikasi manajemen buku. Fungsinya adalah mengatur alur logika program dan interaksi antara pengguna (melalui halaman web), model (data buku), dan tampilan (JSP/HTML).</a:t>
            </a:r>
          </a:p>
          <a:p>
            <a:pPr algn="l">
              <a:lnSpc>
                <a:spcPts val="3724"/>
              </a:lnSpc>
            </a:pPr>
          </a:p>
        </p:txBody>
      </p:sp>
      <p:sp>
        <p:nvSpPr>
          <p:cNvPr name="Freeform 9" id="9"/>
          <p:cNvSpPr/>
          <p:nvPr/>
        </p:nvSpPr>
        <p:spPr>
          <a:xfrm flipH="false" flipV="false" rot="0">
            <a:off x="1028700" y="4913754"/>
            <a:ext cx="654957" cy="656150"/>
          </a:xfrm>
          <a:custGeom>
            <a:avLst/>
            <a:gdLst/>
            <a:ahLst/>
            <a:cxnLst/>
            <a:rect r="r" b="b" t="t" l="l"/>
            <a:pathLst>
              <a:path h="656150" w="654957">
                <a:moveTo>
                  <a:pt x="0" y="0"/>
                </a:moveTo>
                <a:lnTo>
                  <a:pt x="654957" y="0"/>
                </a:lnTo>
                <a:lnTo>
                  <a:pt x="654957" y="656149"/>
                </a:lnTo>
                <a:lnTo>
                  <a:pt x="0" y="6561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969625" y="4845679"/>
            <a:ext cx="6118052" cy="792300"/>
            <a:chOff x="0" y="0"/>
            <a:chExt cx="1611339" cy="208671"/>
          </a:xfrm>
        </p:grpSpPr>
        <p:sp>
          <p:nvSpPr>
            <p:cNvPr name="Freeform 11" id="11"/>
            <p:cNvSpPr/>
            <p:nvPr/>
          </p:nvSpPr>
          <p:spPr>
            <a:xfrm flipH="false" flipV="false" rot="0">
              <a:off x="0" y="0"/>
              <a:ext cx="1611339" cy="208671"/>
            </a:xfrm>
            <a:custGeom>
              <a:avLst/>
              <a:gdLst/>
              <a:ahLst/>
              <a:cxnLst/>
              <a:rect r="r" b="b" t="t" l="l"/>
              <a:pathLst>
                <a:path h="208671" w="1611339">
                  <a:moveTo>
                    <a:pt x="36697" y="0"/>
                  </a:moveTo>
                  <a:lnTo>
                    <a:pt x="1574642" y="0"/>
                  </a:lnTo>
                  <a:cubicBezTo>
                    <a:pt x="1594909" y="0"/>
                    <a:pt x="1611339" y="16430"/>
                    <a:pt x="1611339" y="36697"/>
                  </a:cubicBezTo>
                  <a:lnTo>
                    <a:pt x="1611339" y="171974"/>
                  </a:lnTo>
                  <a:cubicBezTo>
                    <a:pt x="1611339" y="192242"/>
                    <a:pt x="1594909" y="208671"/>
                    <a:pt x="1574642" y="208671"/>
                  </a:cubicBezTo>
                  <a:lnTo>
                    <a:pt x="36697" y="208671"/>
                  </a:lnTo>
                  <a:cubicBezTo>
                    <a:pt x="16430" y="208671"/>
                    <a:pt x="0" y="192242"/>
                    <a:pt x="0" y="171974"/>
                  </a:cubicBezTo>
                  <a:lnTo>
                    <a:pt x="0" y="36697"/>
                  </a:lnTo>
                  <a:cubicBezTo>
                    <a:pt x="0" y="16430"/>
                    <a:pt x="16430" y="0"/>
                    <a:pt x="36697" y="0"/>
                  </a:cubicBezTo>
                  <a:close/>
                </a:path>
              </a:pathLst>
            </a:custGeom>
            <a:solidFill>
              <a:srgbClr val="000000">
                <a:alpha val="0"/>
              </a:srgbClr>
            </a:solidFill>
            <a:ln w="19050" cap="rnd">
              <a:solidFill>
                <a:srgbClr val="034660"/>
              </a:solidFill>
              <a:prstDash val="solid"/>
              <a:round/>
            </a:ln>
          </p:spPr>
        </p:sp>
        <p:sp>
          <p:nvSpPr>
            <p:cNvPr name="TextBox 12" id="12"/>
            <p:cNvSpPr txBox="true"/>
            <p:nvPr/>
          </p:nvSpPr>
          <p:spPr>
            <a:xfrm>
              <a:off x="0" y="-47625"/>
              <a:ext cx="1611339" cy="256296"/>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2242161" y="4960841"/>
            <a:ext cx="5604510" cy="504825"/>
          </a:xfrm>
          <a:prstGeom prst="rect">
            <a:avLst/>
          </a:prstGeom>
        </p:spPr>
        <p:txBody>
          <a:bodyPr anchor="t" rtlCol="false" tIns="0" lIns="0" bIns="0" rIns="0">
            <a:spAutoFit/>
          </a:bodyPr>
          <a:lstStyle/>
          <a:p>
            <a:pPr algn="l">
              <a:lnSpc>
                <a:spcPts val="4199"/>
              </a:lnSpc>
            </a:pPr>
            <a:r>
              <a:rPr lang="en-US" sz="2999" b="true">
                <a:solidFill>
                  <a:srgbClr val="013C52"/>
                </a:solidFill>
                <a:latin typeface="TT Interphases Bold"/>
                <a:ea typeface="TT Interphases Bold"/>
                <a:cs typeface="TT Interphases Bold"/>
                <a:sym typeface="TT Interphases Bold"/>
              </a:rPr>
              <a:t>Paket  DAO</a:t>
            </a:r>
          </a:p>
        </p:txBody>
      </p:sp>
      <p:sp>
        <p:nvSpPr>
          <p:cNvPr name="TextBox 14" id="14"/>
          <p:cNvSpPr txBox="true"/>
          <p:nvPr/>
        </p:nvSpPr>
        <p:spPr>
          <a:xfrm rot="0">
            <a:off x="1969625" y="5876103"/>
            <a:ext cx="15017139" cy="3019425"/>
          </a:xfrm>
          <a:prstGeom prst="rect">
            <a:avLst/>
          </a:prstGeom>
        </p:spPr>
        <p:txBody>
          <a:bodyPr anchor="t" rtlCol="false" tIns="0" lIns="0" bIns="0" rIns="0">
            <a:spAutoFit/>
          </a:bodyPr>
          <a:lstStyle/>
          <a:p>
            <a:pPr algn="l" marL="539749" indent="-269875" lvl="1">
              <a:lnSpc>
                <a:spcPts val="4049"/>
              </a:lnSpc>
              <a:buFont typeface="Arial"/>
              <a:buChar char="•"/>
            </a:pPr>
            <a:r>
              <a:rPr lang="en-US" sz="2499">
                <a:solidFill>
                  <a:srgbClr val="013C52"/>
                </a:solidFill>
                <a:latin typeface="Poppins"/>
                <a:ea typeface="Poppins"/>
                <a:cs typeface="Poppins"/>
                <a:sym typeface="Poppins"/>
              </a:rPr>
              <a:t>BookDAO.java pada paket com.library.dao berfungsi untuk mengelola data buku di database, seperti menambah, membaca, memperbarui, dan menghapus data (CRUD) melalui koneksi JDBC secara efisien.</a:t>
            </a:r>
          </a:p>
          <a:p>
            <a:pPr algn="l" marL="539749" indent="-269875" lvl="1">
              <a:lnSpc>
                <a:spcPts val="4049"/>
              </a:lnSpc>
              <a:buFont typeface="Arial"/>
              <a:buChar char="•"/>
            </a:pPr>
            <a:r>
              <a:rPr lang="en-US" sz="2499">
                <a:solidFill>
                  <a:srgbClr val="013C52"/>
                </a:solidFill>
                <a:latin typeface="Poppins"/>
                <a:ea typeface="Poppins"/>
                <a:cs typeface="Poppins"/>
                <a:sym typeface="Poppins"/>
              </a:rPr>
              <a:t>DatabaseConnection.java  pada paket com.library.dao berfungsi untuk menyediakan koneksi ke database MySQL secara terpusat dengan memuat driver JDBC dan mengatur parameter koneksi seperti URL, username, dan password.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1712854" y="835944"/>
            <a:ext cx="6118052" cy="792300"/>
            <a:chOff x="0" y="0"/>
            <a:chExt cx="1611339" cy="208671"/>
          </a:xfrm>
        </p:grpSpPr>
        <p:sp>
          <p:nvSpPr>
            <p:cNvPr name="Freeform 4" id="4"/>
            <p:cNvSpPr/>
            <p:nvPr/>
          </p:nvSpPr>
          <p:spPr>
            <a:xfrm flipH="false" flipV="false" rot="0">
              <a:off x="0" y="0"/>
              <a:ext cx="1611339" cy="208671"/>
            </a:xfrm>
            <a:custGeom>
              <a:avLst/>
              <a:gdLst/>
              <a:ahLst/>
              <a:cxnLst/>
              <a:rect r="r" b="b" t="t" l="l"/>
              <a:pathLst>
                <a:path h="208671" w="1611339">
                  <a:moveTo>
                    <a:pt x="36697" y="0"/>
                  </a:moveTo>
                  <a:lnTo>
                    <a:pt x="1574642" y="0"/>
                  </a:lnTo>
                  <a:cubicBezTo>
                    <a:pt x="1594909" y="0"/>
                    <a:pt x="1611339" y="16430"/>
                    <a:pt x="1611339" y="36697"/>
                  </a:cubicBezTo>
                  <a:lnTo>
                    <a:pt x="1611339" y="171974"/>
                  </a:lnTo>
                  <a:cubicBezTo>
                    <a:pt x="1611339" y="192242"/>
                    <a:pt x="1594909" y="208671"/>
                    <a:pt x="1574642" y="208671"/>
                  </a:cubicBezTo>
                  <a:lnTo>
                    <a:pt x="36697" y="208671"/>
                  </a:lnTo>
                  <a:cubicBezTo>
                    <a:pt x="16430" y="208671"/>
                    <a:pt x="0" y="192242"/>
                    <a:pt x="0" y="171974"/>
                  </a:cubicBezTo>
                  <a:lnTo>
                    <a:pt x="0" y="36697"/>
                  </a:lnTo>
                  <a:cubicBezTo>
                    <a:pt x="0" y="16430"/>
                    <a:pt x="16430" y="0"/>
                    <a:pt x="36697" y="0"/>
                  </a:cubicBezTo>
                  <a:close/>
                </a:path>
              </a:pathLst>
            </a:custGeom>
            <a:solidFill>
              <a:srgbClr val="000000">
                <a:alpha val="0"/>
              </a:srgbClr>
            </a:solidFill>
            <a:ln w="19050" cap="rnd">
              <a:solidFill>
                <a:srgbClr val="034660"/>
              </a:solidFill>
              <a:prstDash val="solid"/>
              <a:round/>
            </a:ln>
          </p:spPr>
        </p:sp>
        <p:sp>
          <p:nvSpPr>
            <p:cNvPr name="TextBox 5" id="5"/>
            <p:cNvSpPr txBox="true"/>
            <p:nvPr/>
          </p:nvSpPr>
          <p:spPr>
            <a:xfrm>
              <a:off x="0" y="-47625"/>
              <a:ext cx="1611339" cy="256296"/>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771929" y="5143500"/>
            <a:ext cx="15598814" cy="1826715"/>
            <a:chOff x="0" y="0"/>
            <a:chExt cx="20798419" cy="2435620"/>
          </a:xfrm>
        </p:grpSpPr>
        <p:sp>
          <p:nvSpPr>
            <p:cNvPr name="TextBox 7" id="7"/>
            <p:cNvSpPr txBox="true"/>
            <p:nvPr/>
          </p:nvSpPr>
          <p:spPr>
            <a:xfrm rot="0">
              <a:off x="1554420" y="1342149"/>
              <a:ext cx="19243999" cy="1093471"/>
            </a:xfrm>
            <a:prstGeom prst="rect">
              <a:avLst/>
            </a:prstGeom>
          </p:spPr>
          <p:txBody>
            <a:bodyPr anchor="t" rtlCol="false" tIns="0" lIns="0" bIns="0" rIns="0">
              <a:spAutoFit/>
            </a:bodyPr>
            <a:lstStyle/>
            <a:p>
              <a:pPr algn="l">
                <a:lnSpc>
                  <a:spcPts val="3359"/>
                </a:lnSpc>
              </a:pPr>
              <a:r>
                <a:rPr lang="en-US" sz="2399">
                  <a:solidFill>
                    <a:srgbClr val="013C52"/>
                  </a:solidFill>
                  <a:latin typeface="TT Interphases"/>
                  <a:ea typeface="TT Interphases"/>
                  <a:cs typeface="TT Interphases"/>
                  <a:sym typeface="TT Interphases"/>
                </a:rPr>
                <a:t>BookUtils.java adalah class utilitas yang membantu controller seperti BookServlet dalam mengurutkan dan menyaring data buku, sehingga mendukung pemisahan logika dalam arsitektur MVC.</a:t>
              </a:r>
            </a:p>
          </p:txBody>
        </p:sp>
        <p:sp>
          <p:nvSpPr>
            <p:cNvPr name="Freeform 8" id="8"/>
            <p:cNvSpPr/>
            <p:nvPr/>
          </p:nvSpPr>
          <p:spPr>
            <a:xfrm flipH="false" flipV="false" rot="0">
              <a:off x="0" y="90767"/>
              <a:ext cx="873275" cy="874866"/>
            </a:xfrm>
            <a:custGeom>
              <a:avLst/>
              <a:gdLst/>
              <a:ahLst/>
              <a:cxnLst/>
              <a:rect r="r" b="b" t="t" l="l"/>
              <a:pathLst>
                <a:path h="874866" w="873275">
                  <a:moveTo>
                    <a:pt x="0" y="0"/>
                  </a:moveTo>
                  <a:lnTo>
                    <a:pt x="873275" y="0"/>
                  </a:lnTo>
                  <a:lnTo>
                    <a:pt x="873275" y="874866"/>
                  </a:lnTo>
                  <a:lnTo>
                    <a:pt x="0" y="8748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296606" y="0"/>
              <a:ext cx="8157403" cy="1056399"/>
              <a:chOff x="0" y="0"/>
              <a:chExt cx="1611339" cy="208671"/>
            </a:xfrm>
          </p:grpSpPr>
          <p:sp>
            <p:nvSpPr>
              <p:cNvPr name="Freeform 10" id="10"/>
              <p:cNvSpPr/>
              <p:nvPr/>
            </p:nvSpPr>
            <p:spPr>
              <a:xfrm flipH="false" flipV="false" rot="0">
                <a:off x="0" y="0"/>
                <a:ext cx="1611339" cy="208671"/>
              </a:xfrm>
              <a:custGeom>
                <a:avLst/>
                <a:gdLst/>
                <a:ahLst/>
                <a:cxnLst/>
                <a:rect r="r" b="b" t="t" l="l"/>
                <a:pathLst>
                  <a:path h="208671" w="1611339">
                    <a:moveTo>
                      <a:pt x="36697" y="0"/>
                    </a:moveTo>
                    <a:lnTo>
                      <a:pt x="1574642" y="0"/>
                    </a:lnTo>
                    <a:cubicBezTo>
                      <a:pt x="1594909" y="0"/>
                      <a:pt x="1611339" y="16430"/>
                      <a:pt x="1611339" y="36697"/>
                    </a:cubicBezTo>
                    <a:lnTo>
                      <a:pt x="1611339" y="171974"/>
                    </a:lnTo>
                    <a:cubicBezTo>
                      <a:pt x="1611339" y="192242"/>
                      <a:pt x="1594909" y="208671"/>
                      <a:pt x="1574642" y="208671"/>
                    </a:cubicBezTo>
                    <a:lnTo>
                      <a:pt x="36697" y="208671"/>
                    </a:lnTo>
                    <a:cubicBezTo>
                      <a:pt x="16430" y="208671"/>
                      <a:pt x="0" y="192242"/>
                      <a:pt x="0" y="171974"/>
                    </a:cubicBezTo>
                    <a:lnTo>
                      <a:pt x="0" y="36697"/>
                    </a:lnTo>
                    <a:cubicBezTo>
                      <a:pt x="0" y="16430"/>
                      <a:pt x="16430" y="0"/>
                      <a:pt x="36697" y="0"/>
                    </a:cubicBezTo>
                    <a:close/>
                  </a:path>
                </a:pathLst>
              </a:custGeom>
              <a:solidFill>
                <a:srgbClr val="000000">
                  <a:alpha val="0"/>
                </a:srgbClr>
              </a:solidFill>
              <a:ln w="19050" cap="rnd">
                <a:solidFill>
                  <a:srgbClr val="034660"/>
                </a:solidFill>
                <a:prstDash val="solid"/>
                <a:round/>
              </a:ln>
            </p:spPr>
          </p:sp>
          <p:sp>
            <p:nvSpPr>
              <p:cNvPr name="TextBox 11" id="11"/>
              <p:cNvSpPr txBox="true"/>
              <p:nvPr/>
            </p:nvSpPr>
            <p:spPr>
              <a:xfrm>
                <a:off x="0" y="-47625"/>
                <a:ext cx="1611339" cy="256296"/>
              </a:xfrm>
              <a:prstGeom prst="rect">
                <a:avLst/>
              </a:prstGeom>
            </p:spPr>
            <p:txBody>
              <a:bodyPr anchor="ctr" rtlCol="false" tIns="50800" lIns="50800" bIns="50800" rIns="50800"/>
              <a:lstStyle/>
              <a:p>
                <a:pPr algn="ctr">
                  <a:lnSpc>
                    <a:spcPts val="3499"/>
                  </a:lnSpc>
                </a:pPr>
              </a:p>
            </p:txBody>
          </p:sp>
        </p:grpSp>
        <p:sp>
          <p:nvSpPr>
            <p:cNvPr name="TextBox 12" id="12"/>
            <p:cNvSpPr txBox="true"/>
            <p:nvPr/>
          </p:nvSpPr>
          <p:spPr>
            <a:xfrm rot="0">
              <a:off x="1638967" y="172599"/>
              <a:ext cx="7472680" cy="654051"/>
            </a:xfrm>
            <a:prstGeom prst="rect">
              <a:avLst/>
            </a:prstGeom>
          </p:spPr>
          <p:txBody>
            <a:bodyPr anchor="t" rtlCol="false" tIns="0" lIns="0" bIns="0" rIns="0">
              <a:spAutoFit/>
            </a:bodyPr>
            <a:lstStyle/>
            <a:p>
              <a:pPr algn="l">
                <a:lnSpc>
                  <a:spcPts val="4199"/>
                </a:lnSpc>
              </a:pPr>
              <a:r>
                <a:rPr lang="en-US" sz="2999" spc="-137" b="true">
                  <a:solidFill>
                    <a:srgbClr val="013C52"/>
                  </a:solidFill>
                  <a:latin typeface="TT Interphases Bold"/>
                  <a:ea typeface="TT Interphases Bold"/>
                  <a:cs typeface="TT Interphases Bold"/>
                  <a:sym typeface="TT Interphases Bold"/>
                </a:rPr>
                <a:t>Paket Util</a:t>
              </a:r>
            </a:p>
          </p:txBody>
        </p:sp>
      </p:grpSp>
      <p:sp>
        <p:nvSpPr>
          <p:cNvPr name="Freeform 13" id="13"/>
          <p:cNvSpPr/>
          <p:nvPr/>
        </p:nvSpPr>
        <p:spPr>
          <a:xfrm flipH="false" flipV="false" rot="0">
            <a:off x="771929" y="904019"/>
            <a:ext cx="654957" cy="656150"/>
          </a:xfrm>
          <a:custGeom>
            <a:avLst/>
            <a:gdLst/>
            <a:ahLst/>
            <a:cxnLst/>
            <a:rect r="r" b="b" t="t" l="l"/>
            <a:pathLst>
              <a:path h="656150" w="654957">
                <a:moveTo>
                  <a:pt x="0" y="0"/>
                </a:moveTo>
                <a:lnTo>
                  <a:pt x="654956" y="0"/>
                </a:lnTo>
                <a:lnTo>
                  <a:pt x="654956" y="656150"/>
                </a:lnTo>
                <a:lnTo>
                  <a:pt x="0" y="656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985390" y="951106"/>
            <a:ext cx="5604510" cy="504825"/>
          </a:xfrm>
          <a:prstGeom prst="rect">
            <a:avLst/>
          </a:prstGeom>
        </p:spPr>
        <p:txBody>
          <a:bodyPr anchor="t" rtlCol="false" tIns="0" lIns="0" bIns="0" rIns="0">
            <a:spAutoFit/>
          </a:bodyPr>
          <a:lstStyle/>
          <a:p>
            <a:pPr algn="l">
              <a:lnSpc>
                <a:spcPts val="4199"/>
              </a:lnSpc>
            </a:pPr>
            <a:r>
              <a:rPr lang="en-US" sz="2999" spc="-137" b="true">
                <a:solidFill>
                  <a:srgbClr val="013C52"/>
                </a:solidFill>
                <a:latin typeface="TT Interphases Bold"/>
                <a:ea typeface="TT Interphases Bold"/>
                <a:cs typeface="TT Interphases Bold"/>
                <a:sym typeface="TT Interphases Bold"/>
              </a:rPr>
              <a:t>Paket Model</a:t>
            </a:r>
          </a:p>
        </p:txBody>
      </p:sp>
      <p:sp>
        <p:nvSpPr>
          <p:cNvPr name="TextBox 15" id="15"/>
          <p:cNvSpPr txBox="true"/>
          <p:nvPr/>
        </p:nvSpPr>
        <p:spPr>
          <a:xfrm rot="0">
            <a:off x="1648248" y="1635125"/>
            <a:ext cx="15049973" cy="3641725"/>
          </a:xfrm>
          <a:prstGeom prst="rect">
            <a:avLst/>
          </a:prstGeom>
        </p:spPr>
        <p:txBody>
          <a:bodyPr anchor="t" rtlCol="false" tIns="0" lIns="0" bIns="0" rIns="0">
            <a:spAutoFit/>
          </a:bodyPr>
          <a:lstStyle/>
          <a:p>
            <a:pPr algn="l" marL="539749" indent="-269875" lvl="1">
              <a:lnSpc>
                <a:spcPts val="3649"/>
              </a:lnSpc>
              <a:buFont typeface="Arial"/>
              <a:buChar char="•"/>
            </a:pPr>
            <a:r>
              <a:rPr lang="en-US" sz="2499">
                <a:solidFill>
                  <a:srgbClr val="013C52"/>
                </a:solidFill>
                <a:latin typeface="TT Interphases"/>
                <a:ea typeface="TT Interphases"/>
                <a:cs typeface="TT Interphases"/>
                <a:sym typeface="TT Interphases"/>
              </a:rPr>
              <a:t>Book.java merepresentasikan data buku dengan atribut id, title, author, dan year, serta menyediakan fitur pencarian dan tampilan informasi melalui pewarisan dari Item dan implementasi Searchable.</a:t>
            </a:r>
          </a:p>
          <a:p>
            <a:pPr algn="l" marL="539749" indent="-269875" lvl="1">
              <a:lnSpc>
                <a:spcPts val="3649"/>
              </a:lnSpc>
              <a:buFont typeface="Arial"/>
              <a:buChar char="•"/>
            </a:pPr>
            <a:r>
              <a:rPr lang="en-US" sz="2499">
                <a:solidFill>
                  <a:srgbClr val="013C52"/>
                </a:solidFill>
                <a:latin typeface="TT Interphases"/>
                <a:ea typeface="TT Interphases"/>
                <a:cs typeface="TT Interphases"/>
                <a:sym typeface="TT Interphases"/>
              </a:rPr>
              <a:t>Item.java adalah abstrak berisi id, name, dan metode getInfo() untuk diturunkan oleh subclass.</a:t>
            </a:r>
          </a:p>
          <a:p>
            <a:pPr algn="l" marL="539749" indent="-269875" lvl="1">
              <a:lnSpc>
                <a:spcPts val="3649"/>
              </a:lnSpc>
              <a:buFont typeface="Arial"/>
              <a:buChar char="•"/>
            </a:pPr>
            <a:r>
              <a:rPr lang="en-US" sz="2499">
                <a:solidFill>
                  <a:srgbClr val="013C52"/>
                </a:solidFill>
                <a:latin typeface="TT Interphases"/>
                <a:ea typeface="TT Interphases"/>
                <a:cs typeface="TT Interphases"/>
                <a:sym typeface="TT Interphases"/>
              </a:rPr>
              <a:t>Library.java menyimpan daftar buku dalam ArrayList, menyediakan fungsi untuk menambah, mengambil, dan menampilkan semua buku.</a:t>
            </a:r>
          </a:p>
          <a:p>
            <a:pPr algn="l" marL="539749" indent="-269875" lvl="1">
              <a:lnSpc>
                <a:spcPts val="3649"/>
              </a:lnSpc>
              <a:buFont typeface="Arial"/>
              <a:buChar char="•"/>
            </a:pPr>
            <a:r>
              <a:rPr lang="en-US" sz="2499">
                <a:solidFill>
                  <a:srgbClr val="013C52"/>
                </a:solidFill>
                <a:latin typeface="TT Interphases"/>
                <a:ea typeface="TT Interphases"/>
                <a:cs typeface="TT Interphases"/>
                <a:sym typeface="TT Interphases"/>
              </a:rPr>
              <a:t>Searchable.java  mendefinisikan kontrak untuk pencarian, dengan metode matches(String keyword) untuk mencocokkan kata kunci.</a:t>
            </a:r>
          </a:p>
          <a:p>
            <a:pPr algn="l">
              <a:lnSpc>
                <a:spcPts val="3649"/>
              </a:lnSpc>
            </a:pPr>
          </a:p>
        </p:txBody>
      </p:sp>
      <p:grpSp>
        <p:nvGrpSpPr>
          <p:cNvPr name="Group 16" id="16"/>
          <p:cNvGrpSpPr/>
          <p:nvPr/>
        </p:nvGrpSpPr>
        <p:grpSpPr>
          <a:xfrm rot="0">
            <a:off x="1727472" y="7405550"/>
            <a:ext cx="6118052" cy="792300"/>
            <a:chOff x="0" y="0"/>
            <a:chExt cx="1611339" cy="208671"/>
          </a:xfrm>
        </p:grpSpPr>
        <p:sp>
          <p:nvSpPr>
            <p:cNvPr name="Freeform 17" id="17"/>
            <p:cNvSpPr/>
            <p:nvPr/>
          </p:nvSpPr>
          <p:spPr>
            <a:xfrm flipH="false" flipV="false" rot="0">
              <a:off x="0" y="0"/>
              <a:ext cx="1611339" cy="208671"/>
            </a:xfrm>
            <a:custGeom>
              <a:avLst/>
              <a:gdLst/>
              <a:ahLst/>
              <a:cxnLst/>
              <a:rect r="r" b="b" t="t" l="l"/>
              <a:pathLst>
                <a:path h="208671" w="1611339">
                  <a:moveTo>
                    <a:pt x="36697" y="0"/>
                  </a:moveTo>
                  <a:lnTo>
                    <a:pt x="1574642" y="0"/>
                  </a:lnTo>
                  <a:cubicBezTo>
                    <a:pt x="1594909" y="0"/>
                    <a:pt x="1611339" y="16430"/>
                    <a:pt x="1611339" y="36697"/>
                  </a:cubicBezTo>
                  <a:lnTo>
                    <a:pt x="1611339" y="171974"/>
                  </a:lnTo>
                  <a:cubicBezTo>
                    <a:pt x="1611339" y="192242"/>
                    <a:pt x="1594909" y="208671"/>
                    <a:pt x="1574642" y="208671"/>
                  </a:cubicBezTo>
                  <a:lnTo>
                    <a:pt x="36697" y="208671"/>
                  </a:lnTo>
                  <a:cubicBezTo>
                    <a:pt x="16430" y="208671"/>
                    <a:pt x="0" y="192242"/>
                    <a:pt x="0" y="171974"/>
                  </a:cubicBezTo>
                  <a:lnTo>
                    <a:pt x="0" y="36697"/>
                  </a:lnTo>
                  <a:cubicBezTo>
                    <a:pt x="0" y="16430"/>
                    <a:pt x="16430" y="0"/>
                    <a:pt x="36697" y="0"/>
                  </a:cubicBezTo>
                  <a:close/>
                </a:path>
              </a:pathLst>
            </a:custGeom>
            <a:solidFill>
              <a:srgbClr val="000000">
                <a:alpha val="0"/>
              </a:srgbClr>
            </a:solidFill>
            <a:ln w="19050" cap="rnd">
              <a:solidFill>
                <a:srgbClr val="034660"/>
              </a:solidFill>
              <a:prstDash val="solid"/>
              <a:round/>
            </a:ln>
          </p:spPr>
        </p:sp>
        <p:sp>
          <p:nvSpPr>
            <p:cNvPr name="TextBox 18" id="18"/>
            <p:cNvSpPr txBox="true"/>
            <p:nvPr/>
          </p:nvSpPr>
          <p:spPr>
            <a:xfrm>
              <a:off x="0" y="-47625"/>
              <a:ext cx="1611339" cy="256296"/>
            </a:xfrm>
            <a:prstGeom prst="rect">
              <a:avLst/>
            </a:prstGeom>
          </p:spPr>
          <p:txBody>
            <a:bodyPr anchor="ctr" rtlCol="false" tIns="50800" lIns="50800" bIns="50800" rIns="50800"/>
            <a:lstStyle/>
            <a:p>
              <a:pPr algn="ctr">
                <a:lnSpc>
                  <a:spcPts val="3499"/>
                </a:lnSpc>
              </a:pPr>
            </a:p>
          </p:txBody>
        </p:sp>
      </p:grpSp>
      <p:sp>
        <p:nvSpPr>
          <p:cNvPr name="Freeform 19" id="19"/>
          <p:cNvSpPr/>
          <p:nvPr/>
        </p:nvSpPr>
        <p:spPr>
          <a:xfrm flipH="false" flipV="false" rot="0">
            <a:off x="786546" y="7473625"/>
            <a:ext cx="654957" cy="656150"/>
          </a:xfrm>
          <a:custGeom>
            <a:avLst/>
            <a:gdLst/>
            <a:ahLst/>
            <a:cxnLst/>
            <a:rect r="r" b="b" t="t" l="l"/>
            <a:pathLst>
              <a:path h="656150" w="654957">
                <a:moveTo>
                  <a:pt x="0" y="0"/>
                </a:moveTo>
                <a:lnTo>
                  <a:pt x="654957" y="0"/>
                </a:lnTo>
                <a:lnTo>
                  <a:pt x="654957" y="656150"/>
                </a:lnTo>
                <a:lnTo>
                  <a:pt x="0" y="6561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0" id="20"/>
          <p:cNvSpPr txBox="true"/>
          <p:nvPr/>
        </p:nvSpPr>
        <p:spPr>
          <a:xfrm rot="0">
            <a:off x="2000007" y="7520712"/>
            <a:ext cx="5604510" cy="504825"/>
          </a:xfrm>
          <a:prstGeom prst="rect">
            <a:avLst/>
          </a:prstGeom>
        </p:spPr>
        <p:txBody>
          <a:bodyPr anchor="t" rtlCol="false" tIns="0" lIns="0" bIns="0" rIns="0">
            <a:spAutoFit/>
          </a:bodyPr>
          <a:lstStyle/>
          <a:p>
            <a:pPr algn="l">
              <a:lnSpc>
                <a:spcPts val="4199"/>
              </a:lnSpc>
            </a:pPr>
            <a:r>
              <a:rPr lang="en-US" sz="2999" spc="-137" b="true">
                <a:solidFill>
                  <a:srgbClr val="013C52"/>
                </a:solidFill>
                <a:latin typeface="TT Interphases Bold"/>
                <a:ea typeface="TT Interphases Bold"/>
                <a:cs typeface="TT Interphases Bold"/>
                <a:sym typeface="TT Interphases Bold"/>
              </a:rPr>
              <a:t>Web.xml</a:t>
            </a:r>
          </a:p>
        </p:txBody>
      </p:sp>
      <p:sp>
        <p:nvSpPr>
          <p:cNvPr name="TextBox 21" id="21"/>
          <p:cNvSpPr txBox="true"/>
          <p:nvPr/>
        </p:nvSpPr>
        <p:spPr>
          <a:xfrm rot="0">
            <a:off x="1985390" y="8397875"/>
            <a:ext cx="14970750" cy="860425"/>
          </a:xfrm>
          <a:prstGeom prst="rect">
            <a:avLst/>
          </a:prstGeom>
        </p:spPr>
        <p:txBody>
          <a:bodyPr anchor="t" rtlCol="false" tIns="0" lIns="0" bIns="0" rIns="0">
            <a:spAutoFit/>
          </a:bodyPr>
          <a:lstStyle/>
          <a:p>
            <a:pPr algn="l">
              <a:lnSpc>
                <a:spcPts val="3499"/>
              </a:lnSpc>
              <a:spcBef>
                <a:spcPct val="0"/>
              </a:spcBef>
            </a:pPr>
            <a:r>
              <a:rPr lang="en-US" sz="2499">
                <a:solidFill>
                  <a:srgbClr val="013C52"/>
                </a:solidFill>
                <a:latin typeface="TT Interphases"/>
                <a:ea typeface="TT Interphases"/>
                <a:cs typeface="TT Interphases"/>
                <a:sym typeface="TT Interphases"/>
              </a:rPr>
              <a:t>Fungsinya adalah untuk mengatur konfigurasi aplikasi web berbasis Java, seperti servlet, pemetaan URL, dan file awal yang ditampilkan saat aplikasi dijalankan.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1093151" y="707628"/>
            <a:ext cx="11909306" cy="1104567"/>
          </a:xfrm>
          <a:prstGeom prst="rect">
            <a:avLst/>
          </a:prstGeom>
        </p:spPr>
        <p:txBody>
          <a:bodyPr anchor="t" rtlCol="false" tIns="0" lIns="0" bIns="0" rIns="0">
            <a:spAutoFit/>
          </a:bodyPr>
          <a:lstStyle/>
          <a:p>
            <a:pPr algn="l">
              <a:lnSpc>
                <a:spcPts val="8247"/>
              </a:lnSpc>
            </a:pPr>
            <a:r>
              <a:rPr lang="en-US" sz="8247" spc="-379" b="true">
                <a:solidFill>
                  <a:srgbClr val="013C52"/>
                </a:solidFill>
                <a:latin typeface="TT Interphases Bold"/>
                <a:ea typeface="TT Interphases Bold"/>
                <a:cs typeface="TT Interphases Bold"/>
                <a:sym typeface="TT Interphases Bold"/>
              </a:rPr>
              <a:t>DatabaseConnection.java</a:t>
            </a:r>
          </a:p>
        </p:txBody>
      </p:sp>
      <p:sp>
        <p:nvSpPr>
          <p:cNvPr name="TextBox 4" id="4"/>
          <p:cNvSpPr txBox="true"/>
          <p:nvPr/>
        </p:nvSpPr>
        <p:spPr>
          <a:xfrm rot="0">
            <a:off x="1241228" y="2231294"/>
            <a:ext cx="15845363" cy="1198880"/>
          </a:xfrm>
          <a:prstGeom prst="rect">
            <a:avLst/>
          </a:prstGeom>
        </p:spPr>
        <p:txBody>
          <a:bodyPr anchor="t" rtlCol="false" tIns="0" lIns="0" bIns="0" rIns="0">
            <a:spAutoFit/>
          </a:bodyPr>
          <a:lstStyle/>
          <a:p>
            <a:pPr algn="l">
              <a:lnSpc>
                <a:spcPts val="3219"/>
              </a:lnSpc>
            </a:pPr>
            <a:r>
              <a:rPr lang="en-US" sz="2299">
                <a:solidFill>
                  <a:srgbClr val="013C52"/>
                </a:solidFill>
                <a:latin typeface="Poppins"/>
                <a:ea typeface="Poppins"/>
                <a:cs typeface="Poppins"/>
                <a:sym typeface="Poppins"/>
              </a:rPr>
              <a:t>Database connection berfungsi sebagai kelas utilitas koneksi database untuk aplikasi perpustakaan. Kelas ini termasuk dalam package com.library.dao.</a:t>
            </a:r>
          </a:p>
          <a:p>
            <a:pPr algn="l">
              <a:lnSpc>
                <a:spcPts val="3219"/>
              </a:lnSpc>
            </a:pPr>
          </a:p>
        </p:txBody>
      </p:sp>
      <p:sp>
        <p:nvSpPr>
          <p:cNvPr name="Freeform 5" id="5"/>
          <p:cNvSpPr/>
          <p:nvPr/>
        </p:nvSpPr>
        <p:spPr>
          <a:xfrm flipH="false" flipV="false" rot="0">
            <a:off x="741345" y="263066"/>
            <a:ext cx="703611" cy="703611"/>
          </a:xfrm>
          <a:custGeom>
            <a:avLst/>
            <a:gdLst/>
            <a:ahLst/>
            <a:cxnLst/>
            <a:rect r="r" b="b" t="t" l="l"/>
            <a:pathLst>
              <a:path h="703611" w="703611">
                <a:moveTo>
                  <a:pt x="0" y="0"/>
                </a:moveTo>
                <a:lnTo>
                  <a:pt x="703611" y="0"/>
                </a:lnTo>
                <a:lnTo>
                  <a:pt x="703611" y="703610"/>
                </a:lnTo>
                <a:lnTo>
                  <a:pt x="0" y="7036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739725" y="7163879"/>
            <a:ext cx="5604510" cy="389255"/>
          </a:xfrm>
          <a:prstGeom prst="rect">
            <a:avLst/>
          </a:prstGeom>
        </p:spPr>
        <p:txBody>
          <a:bodyPr anchor="t" rtlCol="false" tIns="0" lIns="0" bIns="0" rIns="0">
            <a:spAutoFit/>
          </a:bodyPr>
          <a:lstStyle/>
          <a:p>
            <a:pPr algn="l">
              <a:lnSpc>
                <a:spcPts val="3220"/>
              </a:lnSpc>
            </a:pPr>
            <a:r>
              <a:rPr lang="en-US" sz="2300" spc="-105">
                <a:solidFill>
                  <a:srgbClr val="013C52"/>
                </a:solidFill>
                <a:latin typeface="TT Interphases"/>
                <a:ea typeface="TT Interphases"/>
                <a:cs typeface="TT Interphases"/>
                <a:sym typeface="TT Interphases"/>
              </a:rPr>
              <a:t>Membuat dan Mengembalikan Koneksi</a:t>
            </a:r>
          </a:p>
        </p:txBody>
      </p:sp>
      <p:sp>
        <p:nvSpPr>
          <p:cNvPr name="Freeform 7" id="7"/>
          <p:cNvSpPr/>
          <p:nvPr/>
        </p:nvSpPr>
        <p:spPr>
          <a:xfrm flipH="false" flipV="false" rot="0">
            <a:off x="1028700" y="7193550"/>
            <a:ext cx="425056" cy="425830"/>
          </a:xfrm>
          <a:custGeom>
            <a:avLst/>
            <a:gdLst/>
            <a:ahLst/>
            <a:cxnLst/>
            <a:rect r="r" b="b" t="t" l="l"/>
            <a:pathLst>
              <a:path h="425830" w="425056">
                <a:moveTo>
                  <a:pt x="0" y="0"/>
                </a:moveTo>
                <a:lnTo>
                  <a:pt x="425056" y="0"/>
                </a:lnTo>
                <a:lnTo>
                  <a:pt x="425056" y="425830"/>
                </a:lnTo>
                <a:lnTo>
                  <a:pt x="0" y="4258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562390" y="7139789"/>
            <a:ext cx="5309511" cy="533354"/>
            <a:chOff x="0" y="0"/>
            <a:chExt cx="1398390" cy="140472"/>
          </a:xfrm>
        </p:grpSpPr>
        <p:sp>
          <p:nvSpPr>
            <p:cNvPr name="Freeform 9" id="9"/>
            <p:cNvSpPr/>
            <p:nvPr/>
          </p:nvSpPr>
          <p:spPr>
            <a:xfrm flipH="false" flipV="false" rot="0">
              <a:off x="0" y="0"/>
              <a:ext cx="1398390" cy="140472"/>
            </a:xfrm>
            <a:custGeom>
              <a:avLst/>
              <a:gdLst/>
              <a:ahLst/>
              <a:cxnLst/>
              <a:rect r="r" b="b" t="t" l="l"/>
              <a:pathLst>
                <a:path h="140472" w="1398390">
                  <a:moveTo>
                    <a:pt x="42286" y="0"/>
                  </a:moveTo>
                  <a:lnTo>
                    <a:pt x="1356104" y="0"/>
                  </a:lnTo>
                  <a:cubicBezTo>
                    <a:pt x="1367319" y="0"/>
                    <a:pt x="1378074" y="4455"/>
                    <a:pt x="1386004" y="12385"/>
                  </a:cubicBezTo>
                  <a:cubicBezTo>
                    <a:pt x="1393935" y="20315"/>
                    <a:pt x="1398390" y="31071"/>
                    <a:pt x="1398390" y="42286"/>
                  </a:cubicBezTo>
                  <a:lnTo>
                    <a:pt x="1398390" y="98186"/>
                  </a:lnTo>
                  <a:cubicBezTo>
                    <a:pt x="1398390" y="121540"/>
                    <a:pt x="1379458" y="140472"/>
                    <a:pt x="1356104" y="140472"/>
                  </a:cubicBezTo>
                  <a:lnTo>
                    <a:pt x="42286" y="140472"/>
                  </a:lnTo>
                  <a:cubicBezTo>
                    <a:pt x="31071" y="140472"/>
                    <a:pt x="20315" y="136017"/>
                    <a:pt x="12385" y="128087"/>
                  </a:cubicBezTo>
                  <a:cubicBezTo>
                    <a:pt x="4455" y="120157"/>
                    <a:pt x="0" y="109401"/>
                    <a:pt x="0" y="98186"/>
                  </a:cubicBezTo>
                  <a:lnTo>
                    <a:pt x="0" y="42286"/>
                  </a:lnTo>
                  <a:cubicBezTo>
                    <a:pt x="0" y="18932"/>
                    <a:pt x="18932" y="0"/>
                    <a:pt x="42286" y="0"/>
                  </a:cubicBezTo>
                  <a:close/>
                </a:path>
              </a:pathLst>
            </a:custGeom>
            <a:solidFill>
              <a:srgbClr val="000000">
                <a:alpha val="0"/>
              </a:srgbClr>
            </a:solidFill>
            <a:ln w="19050" cap="rnd">
              <a:solidFill>
                <a:srgbClr val="034660"/>
              </a:solidFill>
              <a:prstDash val="solid"/>
              <a:round/>
            </a:ln>
          </p:spPr>
        </p:sp>
        <p:sp>
          <p:nvSpPr>
            <p:cNvPr name="TextBox 10" id="10"/>
            <p:cNvSpPr txBox="true"/>
            <p:nvPr/>
          </p:nvSpPr>
          <p:spPr>
            <a:xfrm>
              <a:off x="0" y="-47625"/>
              <a:ext cx="1398390" cy="188097"/>
            </a:xfrm>
            <a:prstGeom prst="rect">
              <a:avLst/>
            </a:prstGeom>
          </p:spPr>
          <p:txBody>
            <a:bodyPr anchor="ctr" rtlCol="false" tIns="50800" lIns="50800" bIns="50800" rIns="50800"/>
            <a:lstStyle/>
            <a:p>
              <a:pPr algn="ctr">
                <a:lnSpc>
                  <a:spcPts val="3499"/>
                </a:lnSpc>
              </a:pPr>
            </a:p>
          </p:txBody>
        </p:sp>
      </p:grpSp>
      <p:sp>
        <p:nvSpPr>
          <p:cNvPr name="TextBox 11" id="11"/>
          <p:cNvSpPr txBox="true"/>
          <p:nvPr/>
        </p:nvSpPr>
        <p:spPr>
          <a:xfrm rot="0">
            <a:off x="1739725" y="8757705"/>
            <a:ext cx="4220698" cy="389255"/>
          </a:xfrm>
          <a:prstGeom prst="rect">
            <a:avLst/>
          </a:prstGeom>
        </p:spPr>
        <p:txBody>
          <a:bodyPr anchor="t" rtlCol="false" tIns="0" lIns="0" bIns="0" rIns="0">
            <a:spAutoFit/>
          </a:bodyPr>
          <a:lstStyle/>
          <a:p>
            <a:pPr algn="l">
              <a:lnSpc>
                <a:spcPts val="3220"/>
              </a:lnSpc>
            </a:pPr>
            <a:r>
              <a:rPr lang="en-US" sz="2300" spc="-105">
                <a:solidFill>
                  <a:srgbClr val="013C52"/>
                </a:solidFill>
                <a:latin typeface="TT Interphases"/>
                <a:ea typeface="TT Interphases"/>
                <a:cs typeface="TT Interphases"/>
                <a:sym typeface="TT Interphases"/>
              </a:rPr>
              <a:t>Penanganan Error</a:t>
            </a:r>
          </a:p>
        </p:txBody>
      </p:sp>
      <p:grpSp>
        <p:nvGrpSpPr>
          <p:cNvPr name="Group 12" id="12"/>
          <p:cNvGrpSpPr/>
          <p:nvPr/>
        </p:nvGrpSpPr>
        <p:grpSpPr>
          <a:xfrm rot="0">
            <a:off x="1562390" y="8717723"/>
            <a:ext cx="2654755" cy="533354"/>
            <a:chOff x="0" y="0"/>
            <a:chExt cx="699195" cy="140472"/>
          </a:xfrm>
        </p:grpSpPr>
        <p:sp>
          <p:nvSpPr>
            <p:cNvPr name="Freeform 13" id="13"/>
            <p:cNvSpPr/>
            <p:nvPr/>
          </p:nvSpPr>
          <p:spPr>
            <a:xfrm flipH="false" flipV="false" rot="0">
              <a:off x="0" y="0"/>
              <a:ext cx="699195" cy="140472"/>
            </a:xfrm>
            <a:custGeom>
              <a:avLst/>
              <a:gdLst/>
              <a:ahLst/>
              <a:cxnLst/>
              <a:rect r="r" b="b" t="t" l="l"/>
              <a:pathLst>
                <a:path h="140472" w="699195">
                  <a:moveTo>
                    <a:pt x="70236" y="0"/>
                  </a:moveTo>
                  <a:lnTo>
                    <a:pt x="628959" y="0"/>
                  </a:lnTo>
                  <a:cubicBezTo>
                    <a:pt x="667749" y="0"/>
                    <a:pt x="699195" y="31446"/>
                    <a:pt x="699195" y="70236"/>
                  </a:cubicBezTo>
                  <a:lnTo>
                    <a:pt x="699195" y="70236"/>
                  </a:lnTo>
                  <a:cubicBezTo>
                    <a:pt x="699195" y="109026"/>
                    <a:pt x="667749" y="140472"/>
                    <a:pt x="628959" y="140472"/>
                  </a:cubicBezTo>
                  <a:lnTo>
                    <a:pt x="70236" y="140472"/>
                  </a:lnTo>
                  <a:cubicBezTo>
                    <a:pt x="31446" y="140472"/>
                    <a:pt x="0" y="109026"/>
                    <a:pt x="0" y="70236"/>
                  </a:cubicBezTo>
                  <a:lnTo>
                    <a:pt x="0" y="70236"/>
                  </a:lnTo>
                  <a:cubicBezTo>
                    <a:pt x="0" y="31446"/>
                    <a:pt x="31446" y="0"/>
                    <a:pt x="70236" y="0"/>
                  </a:cubicBezTo>
                  <a:close/>
                </a:path>
              </a:pathLst>
            </a:custGeom>
            <a:solidFill>
              <a:srgbClr val="000000">
                <a:alpha val="0"/>
              </a:srgbClr>
            </a:solidFill>
            <a:ln w="19050" cap="rnd">
              <a:solidFill>
                <a:srgbClr val="034660"/>
              </a:solidFill>
              <a:prstDash val="solid"/>
              <a:round/>
            </a:ln>
          </p:spPr>
        </p:sp>
        <p:sp>
          <p:nvSpPr>
            <p:cNvPr name="TextBox 14" id="14"/>
            <p:cNvSpPr txBox="true"/>
            <p:nvPr/>
          </p:nvSpPr>
          <p:spPr>
            <a:xfrm>
              <a:off x="0" y="-47625"/>
              <a:ext cx="699195" cy="188097"/>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0">
            <a:off x="1028700" y="8771485"/>
            <a:ext cx="425056" cy="425830"/>
          </a:xfrm>
          <a:custGeom>
            <a:avLst/>
            <a:gdLst/>
            <a:ahLst/>
            <a:cxnLst/>
            <a:rect r="r" b="b" t="t" l="l"/>
            <a:pathLst>
              <a:path h="425830" w="425056">
                <a:moveTo>
                  <a:pt x="0" y="0"/>
                </a:moveTo>
                <a:lnTo>
                  <a:pt x="425056" y="0"/>
                </a:lnTo>
                <a:lnTo>
                  <a:pt x="425056" y="425830"/>
                </a:lnTo>
                <a:lnTo>
                  <a:pt x="0" y="4258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028700" y="3317253"/>
            <a:ext cx="425056" cy="425830"/>
          </a:xfrm>
          <a:custGeom>
            <a:avLst/>
            <a:gdLst/>
            <a:ahLst/>
            <a:cxnLst/>
            <a:rect r="r" b="b" t="t" l="l"/>
            <a:pathLst>
              <a:path h="425830" w="425056">
                <a:moveTo>
                  <a:pt x="0" y="0"/>
                </a:moveTo>
                <a:lnTo>
                  <a:pt x="425056" y="0"/>
                </a:lnTo>
                <a:lnTo>
                  <a:pt x="425056" y="425830"/>
                </a:lnTo>
                <a:lnTo>
                  <a:pt x="0" y="4258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31090" y="3263491"/>
            <a:ext cx="3515425" cy="533354"/>
            <a:chOff x="0" y="0"/>
            <a:chExt cx="925873" cy="140472"/>
          </a:xfrm>
        </p:grpSpPr>
        <p:sp>
          <p:nvSpPr>
            <p:cNvPr name="Freeform 18" id="18"/>
            <p:cNvSpPr/>
            <p:nvPr/>
          </p:nvSpPr>
          <p:spPr>
            <a:xfrm flipH="false" flipV="false" rot="0">
              <a:off x="0" y="0"/>
              <a:ext cx="925873" cy="140472"/>
            </a:xfrm>
            <a:custGeom>
              <a:avLst/>
              <a:gdLst/>
              <a:ahLst/>
              <a:cxnLst/>
              <a:rect r="r" b="b" t="t" l="l"/>
              <a:pathLst>
                <a:path h="140472" w="925873">
                  <a:moveTo>
                    <a:pt x="63866" y="0"/>
                  </a:moveTo>
                  <a:lnTo>
                    <a:pt x="862007" y="0"/>
                  </a:lnTo>
                  <a:cubicBezTo>
                    <a:pt x="878946" y="0"/>
                    <a:pt x="895190" y="6729"/>
                    <a:pt x="907167" y="18706"/>
                  </a:cubicBezTo>
                  <a:cubicBezTo>
                    <a:pt x="919145" y="30683"/>
                    <a:pt x="925873" y="46928"/>
                    <a:pt x="925873" y="63866"/>
                  </a:cubicBezTo>
                  <a:lnTo>
                    <a:pt x="925873" y="76606"/>
                  </a:lnTo>
                  <a:cubicBezTo>
                    <a:pt x="925873" y="111878"/>
                    <a:pt x="897280" y="140472"/>
                    <a:pt x="862007" y="140472"/>
                  </a:cubicBezTo>
                  <a:lnTo>
                    <a:pt x="63866" y="140472"/>
                  </a:lnTo>
                  <a:cubicBezTo>
                    <a:pt x="46928" y="140472"/>
                    <a:pt x="30683" y="133743"/>
                    <a:pt x="18706" y="121766"/>
                  </a:cubicBezTo>
                  <a:cubicBezTo>
                    <a:pt x="6729" y="109789"/>
                    <a:pt x="0" y="93544"/>
                    <a:pt x="0" y="76606"/>
                  </a:cubicBezTo>
                  <a:lnTo>
                    <a:pt x="0" y="63866"/>
                  </a:lnTo>
                  <a:cubicBezTo>
                    <a:pt x="0" y="28594"/>
                    <a:pt x="28594" y="0"/>
                    <a:pt x="63866" y="0"/>
                  </a:cubicBezTo>
                  <a:close/>
                </a:path>
              </a:pathLst>
            </a:custGeom>
            <a:solidFill>
              <a:srgbClr val="000000">
                <a:alpha val="0"/>
              </a:srgbClr>
            </a:solidFill>
            <a:ln w="19050" cap="rnd">
              <a:solidFill>
                <a:srgbClr val="034660"/>
              </a:solidFill>
              <a:prstDash val="solid"/>
              <a:round/>
            </a:ln>
          </p:spPr>
        </p:sp>
        <p:sp>
          <p:nvSpPr>
            <p:cNvPr name="TextBox 19" id="19"/>
            <p:cNvSpPr txBox="true"/>
            <p:nvPr/>
          </p:nvSpPr>
          <p:spPr>
            <a:xfrm>
              <a:off x="0" y="-47625"/>
              <a:ext cx="925873" cy="188097"/>
            </a:xfrm>
            <a:prstGeom prst="rect">
              <a:avLst/>
            </a:prstGeom>
          </p:spPr>
          <p:txBody>
            <a:bodyPr anchor="ctr" rtlCol="false" tIns="50800" lIns="50800" bIns="50800" rIns="50800"/>
            <a:lstStyle/>
            <a:p>
              <a:pPr algn="ctr">
                <a:lnSpc>
                  <a:spcPts val="3499"/>
                </a:lnSpc>
              </a:pPr>
            </a:p>
          </p:txBody>
        </p:sp>
      </p:grpSp>
      <p:sp>
        <p:nvSpPr>
          <p:cNvPr name="TextBox 20" id="20"/>
          <p:cNvSpPr txBox="true"/>
          <p:nvPr/>
        </p:nvSpPr>
        <p:spPr>
          <a:xfrm rot="0">
            <a:off x="1848359" y="3298801"/>
            <a:ext cx="3298156" cy="389255"/>
          </a:xfrm>
          <a:prstGeom prst="rect">
            <a:avLst/>
          </a:prstGeom>
        </p:spPr>
        <p:txBody>
          <a:bodyPr anchor="t" rtlCol="false" tIns="0" lIns="0" bIns="0" rIns="0">
            <a:spAutoFit/>
          </a:bodyPr>
          <a:lstStyle/>
          <a:p>
            <a:pPr algn="l">
              <a:lnSpc>
                <a:spcPts val="3220"/>
              </a:lnSpc>
            </a:pPr>
            <a:r>
              <a:rPr lang="en-US" sz="2300" spc="-105">
                <a:solidFill>
                  <a:srgbClr val="013C52"/>
                </a:solidFill>
                <a:latin typeface="TT Interphases"/>
                <a:ea typeface="TT Interphases"/>
                <a:cs typeface="TT Interphases"/>
                <a:sym typeface="TT Interphases"/>
              </a:rPr>
              <a:t>Inisialisasi Driver MySQL</a:t>
            </a:r>
          </a:p>
        </p:txBody>
      </p:sp>
      <p:sp>
        <p:nvSpPr>
          <p:cNvPr name="TextBox 21" id="21"/>
          <p:cNvSpPr txBox="true"/>
          <p:nvPr/>
        </p:nvSpPr>
        <p:spPr>
          <a:xfrm rot="0">
            <a:off x="1740269" y="3849981"/>
            <a:ext cx="15170529" cy="746760"/>
          </a:xfrm>
          <a:prstGeom prst="rect">
            <a:avLst/>
          </a:prstGeom>
        </p:spPr>
        <p:txBody>
          <a:bodyPr anchor="t" rtlCol="false" tIns="0" lIns="0" bIns="0" rIns="0">
            <a:spAutoFit/>
          </a:bodyPr>
          <a:lstStyle/>
          <a:p>
            <a:pPr algn="l">
              <a:lnSpc>
                <a:spcPts val="2940"/>
              </a:lnSpc>
              <a:spcBef>
                <a:spcPct val="0"/>
              </a:spcBef>
            </a:pPr>
            <a:r>
              <a:rPr lang="en-US" sz="2100">
                <a:solidFill>
                  <a:srgbClr val="013C52"/>
                </a:solidFill>
                <a:latin typeface="Poppins"/>
                <a:ea typeface="Poppins"/>
                <a:cs typeface="Poppins"/>
                <a:sym typeface="Poppins"/>
              </a:rPr>
              <a:t>Pada blok statis static, sistem akan otomatis memuat driver JDBC MySQL (com.mysql.cj.jdbc.Driver) saat kelas pertama kali digunakan. Tujuannya agar aplikasi dapat terhubung dengan database MySQL.</a:t>
            </a:r>
          </a:p>
        </p:txBody>
      </p:sp>
      <p:sp>
        <p:nvSpPr>
          <p:cNvPr name="TextBox 22" id="22"/>
          <p:cNvSpPr txBox="true"/>
          <p:nvPr/>
        </p:nvSpPr>
        <p:spPr>
          <a:xfrm rot="0">
            <a:off x="1739725" y="4879103"/>
            <a:ext cx="4463472" cy="389255"/>
          </a:xfrm>
          <a:prstGeom prst="rect">
            <a:avLst/>
          </a:prstGeom>
        </p:spPr>
        <p:txBody>
          <a:bodyPr anchor="t" rtlCol="false" tIns="0" lIns="0" bIns="0" rIns="0">
            <a:spAutoFit/>
          </a:bodyPr>
          <a:lstStyle/>
          <a:p>
            <a:pPr algn="l">
              <a:lnSpc>
                <a:spcPts val="3220"/>
              </a:lnSpc>
            </a:pPr>
            <a:r>
              <a:rPr lang="en-US" sz="2300" spc="-105">
                <a:solidFill>
                  <a:srgbClr val="013C52"/>
                </a:solidFill>
                <a:latin typeface="TT Interphases"/>
                <a:ea typeface="TT Interphases"/>
                <a:cs typeface="TT Interphases"/>
                <a:sym typeface="TT Interphases"/>
              </a:rPr>
              <a:t>Mendefinisikan Konfigurasi Koneksi</a:t>
            </a:r>
          </a:p>
        </p:txBody>
      </p:sp>
      <p:grpSp>
        <p:nvGrpSpPr>
          <p:cNvPr name="Group 23" id="23"/>
          <p:cNvGrpSpPr/>
          <p:nvPr/>
        </p:nvGrpSpPr>
        <p:grpSpPr>
          <a:xfrm rot="0">
            <a:off x="1631090" y="4825341"/>
            <a:ext cx="4816293" cy="533354"/>
            <a:chOff x="0" y="0"/>
            <a:chExt cx="1268489" cy="140472"/>
          </a:xfrm>
        </p:grpSpPr>
        <p:sp>
          <p:nvSpPr>
            <p:cNvPr name="Freeform 24" id="24"/>
            <p:cNvSpPr/>
            <p:nvPr/>
          </p:nvSpPr>
          <p:spPr>
            <a:xfrm flipH="false" flipV="false" rot="0">
              <a:off x="0" y="0"/>
              <a:ext cx="1268489" cy="140472"/>
            </a:xfrm>
            <a:custGeom>
              <a:avLst/>
              <a:gdLst/>
              <a:ahLst/>
              <a:cxnLst/>
              <a:rect r="r" b="b" t="t" l="l"/>
              <a:pathLst>
                <a:path h="140472" w="1268489">
                  <a:moveTo>
                    <a:pt x="46616" y="0"/>
                  </a:moveTo>
                  <a:lnTo>
                    <a:pt x="1221873" y="0"/>
                  </a:lnTo>
                  <a:cubicBezTo>
                    <a:pt x="1234236" y="0"/>
                    <a:pt x="1246093" y="4911"/>
                    <a:pt x="1254835" y="13653"/>
                  </a:cubicBezTo>
                  <a:cubicBezTo>
                    <a:pt x="1263578" y="22396"/>
                    <a:pt x="1268489" y="34253"/>
                    <a:pt x="1268489" y="46616"/>
                  </a:cubicBezTo>
                  <a:lnTo>
                    <a:pt x="1268489" y="93856"/>
                  </a:lnTo>
                  <a:cubicBezTo>
                    <a:pt x="1268489" y="106219"/>
                    <a:pt x="1263578" y="118076"/>
                    <a:pt x="1254835" y="126818"/>
                  </a:cubicBezTo>
                  <a:cubicBezTo>
                    <a:pt x="1246093" y="135560"/>
                    <a:pt x="1234236" y="140472"/>
                    <a:pt x="1221873" y="140472"/>
                  </a:cubicBezTo>
                  <a:lnTo>
                    <a:pt x="46616" y="140472"/>
                  </a:lnTo>
                  <a:cubicBezTo>
                    <a:pt x="34253" y="140472"/>
                    <a:pt x="22396" y="135560"/>
                    <a:pt x="13653" y="126818"/>
                  </a:cubicBezTo>
                  <a:cubicBezTo>
                    <a:pt x="4911" y="118076"/>
                    <a:pt x="0" y="106219"/>
                    <a:pt x="0" y="93856"/>
                  </a:cubicBezTo>
                  <a:lnTo>
                    <a:pt x="0" y="46616"/>
                  </a:lnTo>
                  <a:cubicBezTo>
                    <a:pt x="0" y="34253"/>
                    <a:pt x="4911" y="22396"/>
                    <a:pt x="13653" y="13653"/>
                  </a:cubicBezTo>
                  <a:cubicBezTo>
                    <a:pt x="22396" y="4911"/>
                    <a:pt x="34253" y="0"/>
                    <a:pt x="46616" y="0"/>
                  </a:cubicBezTo>
                  <a:close/>
                </a:path>
              </a:pathLst>
            </a:custGeom>
            <a:solidFill>
              <a:srgbClr val="000000">
                <a:alpha val="0"/>
              </a:srgbClr>
            </a:solidFill>
            <a:ln w="19050" cap="rnd">
              <a:solidFill>
                <a:srgbClr val="034660"/>
              </a:solidFill>
              <a:prstDash val="solid"/>
              <a:round/>
            </a:ln>
          </p:spPr>
        </p:sp>
        <p:sp>
          <p:nvSpPr>
            <p:cNvPr name="TextBox 25" id="25"/>
            <p:cNvSpPr txBox="true"/>
            <p:nvPr/>
          </p:nvSpPr>
          <p:spPr>
            <a:xfrm>
              <a:off x="0" y="-47625"/>
              <a:ext cx="1268489" cy="188097"/>
            </a:xfrm>
            <a:prstGeom prst="rect">
              <a:avLst/>
            </a:prstGeom>
          </p:spPr>
          <p:txBody>
            <a:bodyPr anchor="ctr" rtlCol="false" tIns="50800" lIns="50800" bIns="50800" rIns="50800"/>
            <a:lstStyle/>
            <a:p>
              <a:pPr algn="ctr">
                <a:lnSpc>
                  <a:spcPts val="3220"/>
                </a:lnSpc>
              </a:pPr>
            </a:p>
          </p:txBody>
        </p:sp>
      </p:grpSp>
      <p:sp>
        <p:nvSpPr>
          <p:cNvPr name="Freeform 26" id="26"/>
          <p:cNvSpPr/>
          <p:nvPr/>
        </p:nvSpPr>
        <p:spPr>
          <a:xfrm flipH="false" flipV="false" rot="0">
            <a:off x="1028700" y="4926728"/>
            <a:ext cx="425056" cy="425830"/>
          </a:xfrm>
          <a:custGeom>
            <a:avLst/>
            <a:gdLst/>
            <a:ahLst/>
            <a:cxnLst/>
            <a:rect r="r" b="b" t="t" l="l"/>
            <a:pathLst>
              <a:path h="425830" w="425056">
                <a:moveTo>
                  <a:pt x="0" y="0"/>
                </a:moveTo>
                <a:lnTo>
                  <a:pt x="425056" y="0"/>
                </a:lnTo>
                <a:lnTo>
                  <a:pt x="425056" y="425830"/>
                </a:lnTo>
                <a:lnTo>
                  <a:pt x="0" y="4258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7" id="27"/>
          <p:cNvSpPr txBox="true"/>
          <p:nvPr/>
        </p:nvSpPr>
        <p:spPr>
          <a:xfrm rot="0">
            <a:off x="1808140" y="5514189"/>
            <a:ext cx="11072190" cy="1489710"/>
          </a:xfrm>
          <a:prstGeom prst="rect">
            <a:avLst/>
          </a:prstGeom>
        </p:spPr>
        <p:txBody>
          <a:bodyPr anchor="t" rtlCol="false" tIns="0" lIns="0" bIns="0" rIns="0">
            <a:spAutoFit/>
          </a:bodyPr>
          <a:lstStyle/>
          <a:p>
            <a:pPr algn="l">
              <a:lnSpc>
                <a:spcPts val="2940"/>
              </a:lnSpc>
              <a:spcBef>
                <a:spcPct val="0"/>
              </a:spcBef>
            </a:pPr>
            <a:r>
              <a:rPr lang="en-US" sz="2100">
                <a:solidFill>
                  <a:srgbClr val="013C52"/>
                </a:solidFill>
                <a:latin typeface="Poppins"/>
                <a:ea typeface="Poppins"/>
                <a:cs typeface="Poppins"/>
                <a:sym typeface="Poppins"/>
              </a:rPr>
              <a:t>Variabel URL, USER, dan PASSWORD menyimpan konfigurasi penting:</a:t>
            </a:r>
          </a:p>
          <a:p>
            <a:pPr algn="l" marL="453390" indent="-226695" lvl="1">
              <a:lnSpc>
                <a:spcPts val="2940"/>
              </a:lnSpc>
              <a:buFont typeface="Arial"/>
              <a:buChar char="•"/>
            </a:pPr>
            <a:r>
              <a:rPr lang="en-US" sz="2100">
                <a:solidFill>
                  <a:srgbClr val="013C52"/>
                </a:solidFill>
                <a:latin typeface="Poppins"/>
                <a:ea typeface="Poppins"/>
                <a:cs typeface="Poppins"/>
                <a:sym typeface="Poppins"/>
              </a:rPr>
              <a:t>URL koneksi: jdbc:mysql://localhost:3306/librarydb</a:t>
            </a:r>
          </a:p>
          <a:p>
            <a:pPr algn="l" marL="453390" indent="-226695" lvl="1">
              <a:lnSpc>
                <a:spcPts val="2940"/>
              </a:lnSpc>
              <a:buFont typeface="Arial"/>
              <a:buChar char="•"/>
            </a:pPr>
            <a:r>
              <a:rPr lang="en-US" sz="2100">
                <a:solidFill>
                  <a:srgbClr val="013C52"/>
                </a:solidFill>
                <a:latin typeface="Poppins"/>
                <a:ea typeface="Poppins"/>
                <a:cs typeface="Poppins"/>
                <a:sym typeface="Poppins"/>
              </a:rPr>
              <a:t>Username database: root</a:t>
            </a:r>
          </a:p>
          <a:p>
            <a:pPr algn="l" marL="453390" indent="-226695" lvl="1">
              <a:lnSpc>
                <a:spcPts val="2940"/>
              </a:lnSpc>
              <a:spcBef>
                <a:spcPct val="0"/>
              </a:spcBef>
              <a:buFont typeface="Arial"/>
              <a:buChar char="•"/>
            </a:pPr>
            <a:r>
              <a:rPr lang="en-US" sz="2100">
                <a:solidFill>
                  <a:srgbClr val="013C52"/>
                </a:solidFill>
                <a:latin typeface="Poppins"/>
                <a:ea typeface="Poppins"/>
                <a:cs typeface="Poppins"/>
                <a:sym typeface="Poppins"/>
              </a:rPr>
              <a:t>Password database: kosong ("")</a:t>
            </a:r>
          </a:p>
        </p:txBody>
      </p:sp>
      <p:sp>
        <p:nvSpPr>
          <p:cNvPr name="TextBox 28" id="28"/>
          <p:cNvSpPr txBox="true"/>
          <p:nvPr/>
        </p:nvSpPr>
        <p:spPr>
          <a:xfrm rot="0">
            <a:off x="1740269" y="9365384"/>
            <a:ext cx="15346323" cy="368300"/>
          </a:xfrm>
          <a:prstGeom prst="rect">
            <a:avLst/>
          </a:prstGeom>
        </p:spPr>
        <p:txBody>
          <a:bodyPr anchor="t" rtlCol="false" tIns="0" lIns="0" bIns="0" rIns="0">
            <a:spAutoFit/>
          </a:bodyPr>
          <a:lstStyle/>
          <a:p>
            <a:pPr algn="l">
              <a:lnSpc>
                <a:spcPts val="2800"/>
              </a:lnSpc>
              <a:spcBef>
                <a:spcPct val="0"/>
              </a:spcBef>
            </a:pPr>
            <a:r>
              <a:rPr lang="en-US" sz="2000">
                <a:solidFill>
                  <a:srgbClr val="013C52"/>
                </a:solidFill>
                <a:latin typeface="Poppins"/>
                <a:ea typeface="Poppins"/>
                <a:cs typeface="Poppins"/>
                <a:sym typeface="Poppins"/>
              </a:rPr>
              <a:t> Apabila koneksi gagal atau driver tidak ditemukan, pesan error akan ditampilkan di konsol untuk membantu debugging.</a:t>
            </a:r>
          </a:p>
        </p:txBody>
      </p:sp>
      <p:sp>
        <p:nvSpPr>
          <p:cNvPr name="TextBox 29" id="29"/>
          <p:cNvSpPr txBox="true"/>
          <p:nvPr/>
        </p:nvSpPr>
        <p:spPr>
          <a:xfrm rot="0">
            <a:off x="1739725" y="7761413"/>
            <a:ext cx="15171073" cy="746760"/>
          </a:xfrm>
          <a:prstGeom prst="rect">
            <a:avLst/>
          </a:prstGeom>
        </p:spPr>
        <p:txBody>
          <a:bodyPr anchor="t" rtlCol="false" tIns="0" lIns="0" bIns="0" rIns="0">
            <a:spAutoFit/>
          </a:bodyPr>
          <a:lstStyle/>
          <a:p>
            <a:pPr algn="l">
              <a:lnSpc>
                <a:spcPts val="2940"/>
              </a:lnSpc>
              <a:spcBef>
                <a:spcPct val="0"/>
              </a:spcBef>
            </a:pPr>
            <a:r>
              <a:rPr lang="en-US" sz="2100">
                <a:solidFill>
                  <a:srgbClr val="013C52"/>
                </a:solidFill>
                <a:latin typeface="Poppins"/>
                <a:ea typeface="Poppins"/>
                <a:cs typeface="Poppins"/>
                <a:sym typeface="Poppins"/>
              </a:rPr>
              <a:t>Method getConnection() digunakan untuk membuka koneksi ke database. Jika koneksi berhasil, maka akan dicetak pesan ke konsol: "Koneksi ke database berhasil."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619218" y="880490"/>
            <a:ext cx="818964" cy="818964"/>
          </a:xfrm>
          <a:custGeom>
            <a:avLst/>
            <a:gdLst/>
            <a:ahLst/>
            <a:cxnLst/>
            <a:rect r="r" b="b" t="t" l="l"/>
            <a:pathLst>
              <a:path h="818964" w="818964">
                <a:moveTo>
                  <a:pt x="0" y="0"/>
                </a:moveTo>
                <a:lnTo>
                  <a:pt x="818964" y="0"/>
                </a:lnTo>
                <a:lnTo>
                  <a:pt x="818964" y="818964"/>
                </a:lnTo>
                <a:lnTo>
                  <a:pt x="0" y="8189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179813" y="4465204"/>
            <a:ext cx="654957" cy="656150"/>
          </a:xfrm>
          <a:custGeom>
            <a:avLst/>
            <a:gdLst/>
            <a:ahLst/>
            <a:cxnLst/>
            <a:rect r="r" b="b" t="t" l="l"/>
            <a:pathLst>
              <a:path h="656150" w="654957">
                <a:moveTo>
                  <a:pt x="0" y="0"/>
                </a:moveTo>
                <a:lnTo>
                  <a:pt x="654957" y="0"/>
                </a:lnTo>
                <a:lnTo>
                  <a:pt x="654957" y="656150"/>
                </a:lnTo>
                <a:lnTo>
                  <a:pt x="0" y="656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179813" y="7304166"/>
            <a:ext cx="654957" cy="656150"/>
          </a:xfrm>
          <a:custGeom>
            <a:avLst/>
            <a:gdLst/>
            <a:ahLst/>
            <a:cxnLst/>
            <a:rect r="r" b="b" t="t" l="l"/>
            <a:pathLst>
              <a:path h="656150" w="654957">
                <a:moveTo>
                  <a:pt x="0" y="0"/>
                </a:moveTo>
                <a:lnTo>
                  <a:pt x="654957" y="0"/>
                </a:lnTo>
                <a:lnTo>
                  <a:pt x="654957" y="656149"/>
                </a:lnTo>
                <a:lnTo>
                  <a:pt x="0" y="6561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722067" y="6819210"/>
            <a:ext cx="10843866" cy="1626060"/>
          </a:xfrm>
          <a:custGeom>
            <a:avLst/>
            <a:gdLst/>
            <a:ahLst/>
            <a:cxnLst/>
            <a:rect r="r" b="b" t="t" l="l"/>
            <a:pathLst>
              <a:path h="1626060" w="10843866">
                <a:moveTo>
                  <a:pt x="0" y="0"/>
                </a:moveTo>
                <a:lnTo>
                  <a:pt x="10843866" y="0"/>
                </a:lnTo>
                <a:lnTo>
                  <a:pt x="10843866" y="1626060"/>
                </a:lnTo>
                <a:lnTo>
                  <a:pt x="0" y="1626060"/>
                </a:lnTo>
                <a:lnTo>
                  <a:pt x="0" y="0"/>
                </a:lnTo>
                <a:close/>
              </a:path>
            </a:pathLst>
          </a:custGeom>
          <a:blipFill>
            <a:blip r:embed="rId7"/>
            <a:stretch>
              <a:fillRect l="0" t="-919" r="0" b="-919"/>
            </a:stretch>
          </a:blipFill>
        </p:spPr>
      </p:sp>
      <p:sp>
        <p:nvSpPr>
          <p:cNvPr name="Freeform 7" id="7"/>
          <p:cNvSpPr/>
          <p:nvPr/>
        </p:nvSpPr>
        <p:spPr>
          <a:xfrm flipH="false" flipV="false" rot="0">
            <a:off x="3722067" y="3461289"/>
            <a:ext cx="5755512" cy="2663980"/>
          </a:xfrm>
          <a:custGeom>
            <a:avLst/>
            <a:gdLst/>
            <a:ahLst/>
            <a:cxnLst/>
            <a:rect r="r" b="b" t="t" l="l"/>
            <a:pathLst>
              <a:path h="2663980" w="5755512">
                <a:moveTo>
                  <a:pt x="0" y="0"/>
                </a:moveTo>
                <a:lnTo>
                  <a:pt x="5755512" y="0"/>
                </a:lnTo>
                <a:lnTo>
                  <a:pt x="5755512" y="2663980"/>
                </a:lnTo>
                <a:lnTo>
                  <a:pt x="0" y="2663980"/>
                </a:lnTo>
                <a:lnTo>
                  <a:pt x="0" y="0"/>
                </a:lnTo>
                <a:close/>
              </a:path>
            </a:pathLst>
          </a:custGeom>
          <a:blipFill>
            <a:blip r:embed="rId8"/>
            <a:stretch>
              <a:fillRect l="0" t="0" r="0" b="0"/>
            </a:stretch>
          </a:blipFill>
        </p:spPr>
      </p:sp>
      <p:sp>
        <p:nvSpPr>
          <p:cNvPr name="Freeform 8" id="8"/>
          <p:cNvSpPr/>
          <p:nvPr/>
        </p:nvSpPr>
        <p:spPr>
          <a:xfrm flipH="false" flipV="false" rot="0">
            <a:off x="10131032" y="4159722"/>
            <a:ext cx="4434901" cy="1267114"/>
          </a:xfrm>
          <a:custGeom>
            <a:avLst/>
            <a:gdLst/>
            <a:ahLst/>
            <a:cxnLst/>
            <a:rect r="r" b="b" t="t" l="l"/>
            <a:pathLst>
              <a:path h="1267114" w="4434901">
                <a:moveTo>
                  <a:pt x="0" y="0"/>
                </a:moveTo>
                <a:lnTo>
                  <a:pt x="4434901" y="0"/>
                </a:lnTo>
                <a:lnTo>
                  <a:pt x="4434901" y="1267114"/>
                </a:lnTo>
                <a:lnTo>
                  <a:pt x="0" y="1267114"/>
                </a:lnTo>
                <a:lnTo>
                  <a:pt x="0" y="0"/>
                </a:lnTo>
                <a:close/>
              </a:path>
            </a:pathLst>
          </a:custGeom>
          <a:blipFill>
            <a:blip r:embed="rId9"/>
            <a:stretch>
              <a:fillRect l="0" t="0" r="0" b="0"/>
            </a:stretch>
          </a:blipFill>
        </p:spPr>
      </p:sp>
      <p:sp>
        <p:nvSpPr>
          <p:cNvPr name="TextBox 9" id="9"/>
          <p:cNvSpPr txBox="true"/>
          <p:nvPr/>
        </p:nvSpPr>
        <p:spPr>
          <a:xfrm rot="0">
            <a:off x="1028700" y="1247775"/>
            <a:ext cx="13861776" cy="1519573"/>
          </a:xfrm>
          <a:prstGeom prst="rect">
            <a:avLst/>
          </a:prstGeom>
        </p:spPr>
        <p:txBody>
          <a:bodyPr anchor="t" rtlCol="false" tIns="0" lIns="0" bIns="0" rIns="0">
            <a:spAutoFit/>
          </a:bodyPr>
          <a:lstStyle/>
          <a:p>
            <a:pPr algn="l">
              <a:lnSpc>
                <a:spcPts val="11450"/>
              </a:lnSpc>
            </a:pPr>
            <a:r>
              <a:rPr lang="en-US" sz="11450" spc="-526" b="true">
                <a:solidFill>
                  <a:srgbClr val="013C52"/>
                </a:solidFill>
                <a:latin typeface="TT Interphases Bold"/>
                <a:ea typeface="TT Interphases Bold"/>
                <a:cs typeface="TT Interphases Bold"/>
                <a:sym typeface="TT Interphases Bold"/>
              </a:rPr>
              <a:t>MySQL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TextBox 3" id="3"/>
          <p:cNvSpPr txBox="true"/>
          <p:nvPr/>
        </p:nvSpPr>
        <p:spPr>
          <a:xfrm rot="0">
            <a:off x="1028700" y="1247775"/>
            <a:ext cx="13861776" cy="1519573"/>
          </a:xfrm>
          <a:prstGeom prst="rect">
            <a:avLst/>
          </a:prstGeom>
        </p:spPr>
        <p:txBody>
          <a:bodyPr anchor="t" rtlCol="false" tIns="0" lIns="0" bIns="0" rIns="0">
            <a:spAutoFit/>
          </a:bodyPr>
          <a:lstStyle/>
          <a:p>
            <a:pPr algn="l">
              <a:lnSpc>
                <a:spcPts val="11450"/>
              </a:lnSpc>
            </a:pPr>
            <a:r>
              <a:rPr lang="en-US" sz="11450" spc="-526" b="true">
                <a:solidFill>
                  <a:srgbClr val="013C52"/>
                </a:solidFill>
                <a:latin typeface="TT Interphases Bold"/>
                <a:ea typeface="TT Interphases Bold"/>
                <a:cs typeface="TT Interphases Bold"/>
                <a:sym typeface="TT Interphases Bold"/>
              </a:rPr>
              <a:t>HTML</a:t>
            </a:r>
          </a:p>
        </p:txBody>
      </p:sp>
      <p:sp>
        <p:nvSpPr>
          <p:cNvPr name="Freeform 4" id="4"/>
          <p:cNvSpPr/>
          <p:nvPr/>
        </p:nvSpPr>
        <p:spPr>
          <a:xfrm flipH="false" flipV="false" rot="0">
            <a:off x="619218" y="880490"/>
            <a:ext cx="818964" cy="818964"/>
          </a:xfrm>
          <a:custGeom>
            <a:avLst/>
            <a:gdLst/>
            <a:ahLst/>
            <a:cxnLst/>
            <a:rect r="r" b="b" t="t" l="l"/>
            <a:pathLst>
              <a:path h="818964" w="818964">
                <a:moveTo>
                  <a:pt x="0" y="0"/>
                </a:moveTo>
                <a:lnTo>
                  <a:pt x="818964" y="0"/>
                </a:lnTo>
                <a:lnTo>
                  <a:pt x="818964" y="818964"/>
                </a:lnTo>
                <a:lnTo>
                  <a:pt x="0" y="8189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28700" y="3207407"/>
            <a:ext cx="654957" cy="656150"/>
          </a:xfrm>
          <a:custGeom>
            <a:avLst/>
            <a:gdLst/>
            <a:ahLst/>
            <a:cxnLst/>
            <a:rect r="r" b="b" t="t" l="l"/>
            <a:pathLst>
              <a:path h="656150" w="654957">
                <a:moveTo>
                  <a:pt x="0" y="0"/>
                </a:moveTo>
                <a:lnTo>
                  <a:pt x="654957" y="0"/>
                </a:lnTo>
                <a:lnTo>
                  <a:pt x="654957" y="656150"/>
                </a:lnTo>
                <a:lnTo>
                  <a:pt x="0" y="656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969625" y="3139332"/>
            <a:ext cx="6118052" cy="792300"/>
            <a:chOff x="0" y="0"/>
            <a:chExt cx="1611339" cy="208671"/>
          </a:xfrm>
        </p:grpSpPr>
        <p:sp>
          <p:nvSpPr>
            <p:cNvPr name="Freeform 7" id="7"/>
            <p:cNvSpPr/>
            <p:nvPr/>
          </p:nvSpPr>
          <p:spPr>
            <a:xfrm flipH="false" flipV="false" rot="0">
              <a:off x="0" y="0"/>
              <a:ext cx="1611339" cy="208671"/>
            </a:xfrm>
            <a:custGeom>
              <a:avLst/>
              <a:gdLst/>
              <a:ahLst/>
              <a:cxnLst/>
              <a:rect r="r" b="b" t="t" l="l"/>
              <a:pathLst>
                <a:path h="208671" w="1611339">
                  <a:moveTo>
                    <a:pt x="36697" y="0"/>
                  </a:moveTo>
                  <a:lnTo>
                    <a:pt x="1574642" y="0"/>
                  </a:lnTo>
                  <a:cubicBezTo>
                    <a:pt x="1594909" y="0"/>
                    <a:pt x="1611339" y="16430"/>
                    <a:pt x="1611339" y="36697"/>
                  </a:cubicBezTo>
                  <a:lnTo>
                    <a:pt x="1611339" y="171974"/>
                  </a:lnTo>
                  <a:cubicBezTo>
                    <a:pt x="1611339" y="192242"/>
                    <a:pt x="1594909" y="208671"/>
                    <a:pt x="1574642" y="208671"/>
                  </a:cubicBezTo>
                  <a:lnTo>
                    <a:pt x="36697" y="208671"/>
                  </a:lnTo>
                  <a:cubicBezTo>
                    <a:pt x="16430" y="208671"/>
                    <a:pt x="0" y="192242"/>
                    <a:pt x="0" y="171974"/>
                  </a:cubicBezTo>
                  <a:lnTo>
                    <a:pt x="0" y="36697"/>
                  </a:lnTo>
                  <a:cubicBezTo>
                    <a:pt x="0" y="16430"/>
                    <a:pt x="16430" y="0"/>
                    <a:pt x="36697" y="0"/>
                  </a:cubicBezTo>
                  <a:close/>
                </a:path>
              </a:pathLst>
            </a:custGeom>
            <a:solidFill>
              <a:srgbClr val="000000">
                <a:alpha val="0"/>
              </a:srgbClr>
            </a:solidFill>
            <a:ln w="19050" cap="rnd">
              <a:solidFill>
                <a:srgbClr val="034660"/>
              </a:solidFill>
              <a:prstDash val="solid"/>
              <a:round/>
            </a:ln>
          </p:spPr>
        </p:sp>
        <p:sp>
          <p:nvSpPr>
            <p:cNvPr name="TextBox 8" id="8"/>
            <p:cNvSpPr txBox="true"/>
            <p:nvPr/>
          </p:nvSpPr>
          <p:spPr>
            <a:xfrm>
              <a:off x="0" y="-47625"/>
              <a:ext cx="1611339" cy="256296"/>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9632907" y="3204044"/>
            <a:ext cx="654957" cy="656150"/>
          </a:xfrm>
          <a:custGeom>
            <a:avLst/>
            <a:gdLst/>
            <a:ahLst/>
            <a:cxnLst/>
            <a:rect r="r" b="b" t="t" l="l"/>
            <a:pathLst>
              <a:path h="656150" w="654957">
                <a:moveTo>
                  <a:pt x="0" y="0"/>
                </a:moveTo>
                <a:lnTo>
                  <a:pt x="654956" y="0"/>
                </a:lnTo>
                <a:lnTo>
                  <a:pt x="654956" y="656150"/>
                </a:lnTo>
                <a:lnTo>
                  <a:pt x="0" y="6561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0573613" y="3139332"/>
            <a:ext cx="6117908" cy="792300"/>
            <a:chOff x="0" y="0"/>
            <a:chExt cx="1611301" cy="208671"/>
          </a:xfrm>
        </p:grpSpPr>
        <p:sp>
          <p:nvSpPr>
            <p:cNvPr name="Freeform 11" id="11"/>
            <p:cNvSpPr/>
            <p:nvPr/>
          </p:nvSpPr>
          <p:spPr>
            <a:xfrm flipH="false" flipV="false" rot="0">
              <a:off x="0" y="0"/>
              <a:ext cx="1611301" cy="208671"/>
            </a:xfrm>
            <a:custGeom>
              <a:avLst/>
              <a:gdLst/>
              <a:ahLst/>
              <a:cxnLst/>
              <a:rect r="r" b="b" t="t" l="l"/>
              <a:pathLst>
                <a:path h="208671" w="1611301">
                  <a:moveTo>
                    <a:pt x="36698" y="0"/>
                  </a:moveTo>
                  <a:lnTo>
                    <a:pt x="1574603" y="0"/>
                  </a:lnTo>
                  <a:cubicBezTo>
                    <a:pt x="1584336" y="0"/>
                    <a:pt x="1593670" y="3866"/>
                    <a:pt x="1600552" y="10749"/>
                  </a:cubicBezTo>
                  <a:cubicBezTo>
                    <a:pt x="1607434" y="17631"/>
                    <a:pt x="1611301" y="26965"/>
                    <a:pt x="1611301" y="36698"/>
                  </a:cubicBezTo>
                  <a:lnTo>
                    <a:pt x="1611301" y="171973"/>
                  </a:lnTo>
                  <a:cubicBezTo>
                    <a:pt x="1611301" y="181706"/>
                    <a:pt x="1607434" y="191041"/>
                    <a:pt x="1600552" y="197923"/>
                  </a:cubicBezTo>
                  <a:cubicBezTo>
                    <a:pt x="1593670" y="204805"/>
                    <a:pt x="1584336" y="208671"/>
                    <a:pt x="1574603" y="208671"/>
                  </a:cubicBezTo>
                  <a:lnTo>
                    <a:pt x="36698" y="208671"/>
                  </a:lnTo>
                  <a:cubicBezTo>
                    <a:pt x="26965" y="208671"/>
                    <a:pt x="17631" y="204805"/>
                    <a:pt x="10749" y="197923"/>
                  </a:cubicBezTo>
                  <a:cubicBezTo>
                    <a:pt x="3866" y="191041"/>
                    <a:pt x="0" y="181706"/>
                    <a:pt x="0" y="171973"/>
                  </a:cubicBezTo>
                  <a:lnTo>
                    <a:pt x="0" y="36698"/>
                  </a:lnTo>
                  <a:cubicBezTo>
                    <a:pt x="0" y="26965"/>
                    <a:pt x="3866" y="17631"/>
                    <a:pt x="10749" y="10749"/>
                  </a:cubicBezTo>
                  <a:cubicBezTo>
                    <a:pt x="17631" y="3866"/>
                    <a:pt x="26965" y="0"/>
                    <a:pt x="36698" y="0"/>
                  </a:cubicBezTo>
                  <a:close/>
                </a:path>
              </a:pathLst>
            </a:custGeom>
            <a:solidFill>
              <a:srgbClr val="000000">
                <a:alpha val="0"/>
              </a:srgbClr>
            </a:solidFill>
            <a:ln w="19050" cap="rnd">
              <a:solidFill>
                <a:srgbClr val="034660"/>
              </a:solidFill>
              <a:prstDash val="solid"/>
              <a:round/>
            </a:ln>
          </p:spPr>
        </p:sp>
        <p:sp>
          <p:nvSpPr>
            <p:cNvPr name="TextBox 12" id="12"/>
            <p:cNvSpPr txBox="true"/>
            <p:nvPr/>
          </p:nvSpPr>
          <p:spPr>
            <a:xfrm>
              <a:off x="0" y="-47625"/>
              <a:ext cx="1611301" cy="256296"/>
            </a:xfrm>
            <a:prstGeom prst="rect">
              <a:avLst/>
            </a:prstGeom>
          </p:spPr>
          <p:txBody>
            <a:bodyPr anchor="ctr" rtlCol="false" tIns="50800" lIns="50800" bIns="50800" rIns="50800"/>
            <a:lstStyle/>
            <a:p>
              <a:pPr algn="ctr">
                <a:lnSpc>
                  <a:spcPts val="3499"/>
                </a:lnSpc>
              </a:pPr>
            </a:p>
          </p:txBody>
        </p:sp>
      </p:grpSp>
      <p:sp>
        <p:nvSpPr>
          <p:cNvPr name="TextBox 13" id="13"/>
          <p:cNvSpPr txBox="true"/>
          <p:nvPr/>
        </p:nvSpPr>
        <p:spPr>
          <a:xfrm rot="0">
            <a:off x="2202678" y="3254494"/>
            <a:ext cx="5604510" cy="504825"/>
          </a:xfrm>
          <a:prstGeom prst="rect">
            <a:avLst/>
          </a:prstGeom>
        </p:spPr>
        <p:txBody>
          <a:bodyPr anchor="t" rtlCol="false" tIns="0" lIns="0" bIns="0" rIns="0">
            <a:spAutoFit/>
          </a:bodyPr>
          <a:lstStyle/>
          <a:p>
            <a:pPr algn="l">
              <a:lnSpc>
                <a:spcPts val="4199"/>
              </a:lnSpc>
            </a:pPr>
            <a:r>
              <a:rPr lang="en-US" sz="2999" spc="-137" b="true">
                <a:solidFill>
                  <a:srgbClr val="013C52"/>
                </a:solidFill>
                <a:latin typeface="TT Interphases Bold"/>
                <a:ea typeface="TT Interphases Bold"/>
                <a:cs typeface="TT Interphases Bold"/>
                <a:sym typeface="TT Interphases Bold"/>
              </a:rPr>
              <a:t>dashboard.html</a:t>
            </a:r>
          </a:p>
        </p:txBody>
      </p:sp>
      <p:sp>
        <p:nvSpPr>
          <p:cNvPr name="TextBox 14" id="14"/>
          <p:cNvSpPr txBox="true"/>
          <p:nvPr/>
        </p:nvSpPr>
        <p:spPr>
          <a:xfrm rot="0">
            <a:off x="10834531" y="3254494"/>
            <a:ext cx="5604510" cy="504825"/>
          </a:xfrm>
          <a:prstGeom prst="rect">
            <a:avLst/>
          </a:prstGeom>
        </p:spPr>
        <p:txBody>
          <a:bodyPr anchor="t" rtlCol="false" tIns="0" lIns="0" bIns="0" rIns="0">
            <a:spAutoFit/>
          </a:bodyPr>
          <a:lstStyle/>
          <a:p>
            <a:pPr algn="l">
              <a:lnSpc>
                <a:spcPts val="4199"/>
              </a:lnSpc>
            </a:pPr>
            <a:r>
              <a:rPr lang="en-US" sz="2999" spc="-137" b="true">
                <a:solidFill>
                  <a:srgbClr val="013C52"/>
                </a:solidFill>
                <a:latin typeface="TT Interphases Bold"/>
                <a:ea typeface="TT Interphases Bold"/>
                <a:cs typeface="TT Interphases Bold"/>
                <a:sym typeface="TT Interphases Bold"/>
              </a:rPr>
              <a:t>newBook.html</a:t>
            </a:r>
          </a:p>
        </p:txBody>
      </p:sp>
      <p:sp>
        <p:nvSpPr>
          <p:cNvPr name="TextBox 15" id="15"/>
          <p:cNvSpPr txBox="true"/>
          <p:nvPr/>
        </p:nvSpPr>
        <p:spPr>
          <a:xfrm rot="0">
            <a:off x="2135930" y="4407882"/>
            <a:ext cx="5785444" cy="3947069"/>
          </a:xfrm>
          <a:prstGeom prst="rect">
            <a:avLst/>
          </a:prstGeom>
        </p:spPr>
        <p:txBody>
          <a:bodyPr anchor="t" rtlCol="false" tIns="0" lIns="0" bIns="0" rIns="0">
            <a:spAutoFit/>
          </a:bodyPr>
          <a:lstStyle/>
          <a:p>
            <a:pPr algn="l">
              <a:lnSpc>
                <a:spcPts val="3469"/>
              </a:lnSpc>
            </a:pPr>
            <a:r>
              <a:rPr lang="en-US" sz="2478">
                <a:solidFill>
                  <a:srgbClr val="013C52"/>
                </a:solidFill>
                <a:latin typeface="Poppins"/>
                <a:ea typeface="Poppins"/>
                <a:cs typeface="Poppins"/>
                <a:sym typeface="Poppins"/>
              </a:rPr>
              <a:t>dashboard.html berfungsi sebagai halaman utama (home page) setelah pengguna masuk ke website. ini adalah tampilan antarmuka awal yang memperkenalkan fitur-fitur utama dan menyediakan navigasi ke bagian lain seperti daftar buku, input buku, dan sebagainya.</a:t>
            </a:r>
          </a:p>
        </p:txBody>
      </p:sp>
      <p:sp>
        <p:nvSpPr>
          <p:cNvPr name="TextBox 16" id="16"/>
          <p:cNvSpPr txBox="true"/>
          <p:nvPr/>
        </p:nvSpPr>
        <p:spPr>
          <a:xfrm rot="0">
            <a:off x="10744064" y="4407882"/>
            <a:ext cx="5785444" cy="3947069"/>
          </a:xfrm>
          <a:prstGeom prst="rect">
            <a:avLst/>
          </a:prstGeom>
        </p:spPr>
        <p:txBody>
          <a:bodyPr anchor="t" rtlCol="false" tIns="0" lIns="0" bIns="0" rIns="0">
            <a:spAutoFit/>
          </a:bodyPr>
          <a:lstStyle/>
          <a:p>
            <a:pPr algn="l">
              <a:lnSpc>
                <a:spcPts val="3469"/>
              </a:lnSpc>
            </a:pPr>
            <a:r>
              <a:rPr lang="en-US" sz="2478">
                <a:solidFill>
                  <a:srgbClr val="013C52"/>
                </a:solidFill>
                <a:latin typeface="Poppins"/>
                <a:ea typeface="Poppins"/>
                <a:cs typeface="Poppins"/>
                <a:sym typeface="Poppins"/>
              </a:rPr>
              <a:t>newBook.html berfungsi sebagai halaman input data buku baru ke dalam sistem perpustakaan. halaman ini menyediakan pengguna mengisi informsi buku seperti nomor buku, judul, penulis, dan tahun terbit, lalu mengirimnya ke server denggan metode POST melalui BookServletaction=insert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DAGqJU_yzdU</dc:identifier>
  <dcterms:modified xsi:type="dcterms:W3CDTF">2011-08-01T06:04:30Z</dcterms:modified>
  <cp:revision>1</cp:revision>
  <dc:title>Blue and Black Modern Videography Online Portfolio</dc:title>
</cp:coreProperties>
</file>