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stan Harder" initials="TH" lastIdx="1" clrIdx="0">
    <p:extLst>
      <p:ext uri="{19B8F6BF-5375-455C-9EA6-DF929625EA0E}">
        <p15:presenceInfo xmlns:p15="http://schemas.microsoft.com/office/powerpoint/2012/main" userId="71138b88c4589ee2" providerId="Windows Live"/>
      </p:ext>
    </p:extLst>
  </p:cmAuthor>
  <p:cmAuthor id="2" name="Simon Betzold" initials="SB" lastIdx="1" clrIdx="1">
    <p:extLst>
      <p:ext uri="{19B8F6BF-5375-455C-9EA6-DF929625EA0E}">
        <p15:presenceInfo xmlns:p15="http://schemas.microsoft.com/office/powerpoint/2012/main" userId="90a5e64bcf92c88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8"/>
    <a:srgbClr val="29DFDF"/>
    <a:srgbClr val="EAEAEA"/>
    <a:srgbClr val="00FF00"/>
    <a:srgbClr val="E4E4E4"/>
    <a:srgbClr val="829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6" autoAdjust="0"/>
    <p:restoredTop sz="83059" autoAdjust="0"/>
  </p:normalViewPr>
  <p:slideViewPr>
    <p:cSldViewPr snapToGrid="0">
      <p:cViewPr varScale="1">
        <p:scale>
          <a:sx n="107" d="100"/>
          <a:sy n="107" d="100"/>
        </p:scale>
        <p:origin x="67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7690-0A48-410B-AC1F-0FC717F0CA6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B16E-DFBA-4F81-8C54-BA8599FB10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77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B16E-DFBA-4F81-8C54-BA8599FB10B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1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DB64-C9D5-4715-BAB8-F5659C370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FADBF9A-2754-4B4D-83A0-FBE7CBE1F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55916"/>
            <a:ext cx="9144000" cy="369169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2400" b="1" noProof="0" dirty="0"/>
              <a:t>Name(s)</a:t>
            </a:r>
            <a:endParaRPr lang="en-US" noProof="0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16B7C39-9FF0-4BAB-8BD7-39B43841A8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6172579"/>
            <a:ext cx="9144000" cy="390525"/>
          </a:xfrm>
        </p:spPr>
        <p:txBody>
          <a:bodyPr>
            <a:noAutofit/>
          </a:bodyPr>
          <a:lstStyle>
            <a:lvl1pPr marL="0" indent="0" algn="ctr">
              <a:buNone/>
              <a:defRPr sz="2000" i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noProof="0" dirty="0"/>
              <a:t>Occasion – date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DEC470-54EB-4E7B-959B-B2C90E6C1F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4925085"/>
            <a:ext cx="9144000" cy="810552"/>
          </a:xfrm>
        </p:spPr>
        <p:txBody>
          <a:bodyPr>
            <a:normAutofit/>
          </a:bodyPr>
          <a:lstStyle>
            <a:lvl1pPr marL="0" indent="0" algn="ctr">
              <a:buNone/>
              <a:defRPr sz="2400" u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de-DE" sz="2400" dirty="0"/>
              <a:t>Affiliation(s)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E4A37D-55A2-8BCB-3C5E-8AC9CFBE88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80"/>
            <a:ext cx="2251848" cy="9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8972F5B-93EE-8FF5-2938-901C1C26D1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85" y="-197034"/>
            <a:ext cx="1962000" cy="1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0D7EB2-F586-4BF7-9CFB-15E67DC4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0"/>
            <a:ext cx="8786851" cy="973808"/>
          </a:xfrm>
        </p:spPr>
        <p:txBody>
          <a:bodyPr>
            <a:normAutofit/>
          </a:bodyPr>
          <a:lstStyle>
            <a:lvl1pPr>
              <a:defRPr sz="3700" b="1"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1C8B2D-4D38-4EBA-9D8C-0C731B1D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749"/>
            <a:ext cx="10515600" cy="4351338"/>
          </a:xfrm>
        </p:spPr>
        <p:txBody>
          <a:bodyPr/>
          <a:lstStyle>
            <a:lvl1pPr>
              <a:defRPr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41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8FE0DA-D56A-4169-92F5-EBA538EDD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3548"/>
            <a:ext cx="989215" cy="98613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930B9A2-61DD-4BFF-BE7A-743B1076F8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5104" y="88566"/>
            <a:ext cx="1591724" cy="716593"/>
          </a:xfrm>
          <a:prstGeom prst="rect">
            <a:avLst/>
          </a:prstGeom>
        </p:spPr>
      </p:pic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6591BAE5-64EF-4D6F-BC1A-8512501F3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547171"/>
            <a:ext cx="121693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4188"/>
                </a:solidFill>
              </a:defRPr>
            </a:lvl1pPr>
          </a:lstStyle>
          <a:p>
            <a:fld id="{7752FDCE-A1AA-4E70-9D05-6A447AF7CBF6}" type="datetime1">
              <a:rPr lang="en-US" smtClean="0"/>
              <a:t>9/30/2024</a:t>
            </a:fld>
            <a:endParaRPr lang="de-DE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8F5446EE-B42D-4EA0-B3F3-6801AAD5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547171"/>
            <a:ext cx="394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4188"/>
                </a:solidFill>
              </a:defRPr>
            </a:lvl1pPr>
          </a:lstStyle>
          <a:p>
            <a:fld id="{43A857DB-F03C-4AE8-AB83-133D49826BC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94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E79CE-375A-4726-BA3F-27CFB360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D0BAF-BFDC-4D3B-B89C-0C32E2A0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EC204AF2-8BEE-43A1-8828-F5F7C51A9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827"/>
            <a:ext cx="121693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4188"/>
                </a:solidFill>
              </a:defRPr>
            </a:lvl1pPr>
          </a:lstStyle>
          <a:p>
            <a:fld id="{3D9BB7A1-4F59-4F0E-BBC5-FDCC53DD7A09}" type="datetime1">
              <a:rPr lang="en-US" smtClean="0"/>
              <a:t>9/30/2024</a:t>
            </a:fld>
            <a:endParaRPr lang="de-DE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2F2A674-6F68-4649-9EA8-BF90C79C2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0656" y="6440180"/>
            <a:ext cx="7850687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4188"/>
                </a:solidFill>
              </a:defRPr>
            </a:lvl1pPr>
          </a:lstStyle>
          <a:p>
            <a:pPr algn="ctr"/>
            <a:r>
              <a:rPr lang="en-US" noProof="0" dirty="0"/>
              <a:t>16.03.2022 - </a:t>
            </a:r>
            <a:r>
              <a:rPr lang="en-US" noProof="0" dirty="0" err="1"/>
              <a:t>Promotionskolloquium</a:t>
            </a:r>
            <a:r>
              <a:rPr lang="en-US" noProof="0" dirty="0"/>
              <a:t> - S. </a:t>
            </a:r>
            <a:r>
              <a:rPr lang="en-US" noProof="0" dirty="0" err="1"/>
              <a:t>Betzold</a:t>
            </a:r>
            <a:endParaRPr lang="en-US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E4D917-D200-47B7-9EBE-0E287FE9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432577"/>
            <a:ext cx="394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4188"/>
                </a:solidFill>
              </a:defRPr>
            </a:lvl1pPr>
          </a:lstStyle>
          <a:p>
            <a:fld id="{43A857DB-F03C-4AE8-AB83-133D49826BC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74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9F7F-02E8-407F-BAF1-7D8E14000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KPZ </a:t>
            </a:r>
            <a:r>
              <a:rPr lang="en-US" dirty="0" err="1"/>
              <a:t>EnO</a:t>
            </a:r>
            <a:r>
              <a:rPr lang="en-US" dirty="0"/>
              <a:t> Layout</a:t>
            </a:r>
            <a:br>
              <a:rPr lang="en-US" dirty="0"/>
            </a:br>
            <a:r>
              <a:rPr lang="en-US" dirty="0"/>
              <a:t>Top left corner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4B43B-635A-4AF8-BEF1-F689814E2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CGM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894C-A3BA-494C-8076-95BD12F9BC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KPZ_EnO_wafer_top_left_corner_V3.v30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3106D-BE14-4D87-B885-C2C45B5DED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7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>
            <a:extLst>
              <a:ext uri="{FF2B5EF4-FFF2-40B4-BE49-F238E27FC236}">
                <a16:creationId xmlns:a16="http://schemas.microsoft.com/office/drawing/2014/main" id="{17AF48B6-CB45-0FEE-41D2-83F868CA8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25" y="1405429"/>
            <a:ext cx="8176172" cy="428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8E70B-5A36-4834-8EEF-1E997BCC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77B3-8A68-4CE5-8CBC-38802BF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697" y="1499749"/>
            <a:ext cx="3431357" cy="5047422"/>
          </a:xfrm>
        </p:spPr>
        <p:txBody>
          <a:bodyPr/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Semenoff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Maple Leaf</a:t>
            </a:r>
          </a:p>
          <a:p>
            <a:r>
              <a:rPr lang="en-US" dirty="0">
                <a:solidFill>
                  <a:schemeClr val="tx1"/>
                </a:solidFill>
              </a:rPr>
              <a:t>Adiabatic honeycomb constant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overlap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lattice parameter</a:t>
            </a:r>
          </a:p>
          <a:p>
            <a:r>
              <a:rPr lang="en-US" dirty="0">
                <a:solidFill>
                  <a:srgbClr val="FF0000"/>
                </a:solidFill>
              </a:rPr>
              <a:t>Adiabatic chain constant overlap</a:t>
            </a:r>
          </a:p>
          <a:p>
            <a:r>
              <a:rPr lang="en-US" dirty="0">
                <a:solidFill>
                  <a:srgbClr val="29DFDF"/>
                </a:solidFill>
              </a:rPr>
              <a:t>TCI 30 Pillars</a:t>
            </a:r>
          </a:p>
          <a:p>
            <a:r>
              <a:rPr lang="en-US" dirty="0"/>
              <a:t>Triangle Honeycomb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8287-8128-4699-8576-AD7E32194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FDCDF20-8225-EF1A-2E0D-291D87BAAE28}"/>
              </a:ext>
            </a:extLst>
          </p:cNvPr>
          <p:cNvSpPr/>
          <p:nvPr/>
        </p:nvSpPr>
        <p:spPr>
          <a:xfrm>
            <a:off x="203749" y="1443705"/>
            <a:ext cx="2752921" cy="3731609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2FA980F-2E9B-8909-71B4-E7EA45DA72C3}"/>
              </a:ext>
            </a:extLst>
          </p:cNvPr>
          <p:cNvSpPr/>
          <p:nvPr/>
        </p:nvSpPr>
        <p:spPr>
          <a:xfrm>
            <a:off x="2992536" y="1443705"/>
            <a:ext cx="980388" cy="3731608"/>
          </a:xfrm>
          <a:prstGeom prst="rect">
            <a:avLst/>
          </a:prstGeom>
          <a:solidFill>
            <a:srgbClr val="7030A0">
              <a:alpha val="5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390DB10-3E65-FD61-AAE1-B7F9BB04225F}"/>
              </a:ext>
            </a:extLst>
          </p:cNvPr>
          <p:cNvSpPr/>
          <p:nvPr/>
        </p:nvSpPr>
        <p:spPr>
          <a:xfrm>
            <a:off x="4008790" y="1443705"/>
            <a:ext cx="2294805" cy="4245724"/>
          </a:xfrm>
          <a:prstGeom prst="rect">
            <a:avLst/>
          </a:prstGeom>
          <a:solidFill>
            <a:srgbClr val="FFC000">
              <a:alpha val="5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7477D8-036C-B1B1-C216-2E9088710742}"/>
              </a:ext>
            </a:extLst>
          </p:cNvPr>
          <p:cNvSpPr/>
          <p:nvPr/>
        </p:nvSpPr>
        <p:spPr>
          <a:xfrm>
            <a:off x="7481816" y="1443705"/>
            <a:ext cx="920750" cy="1925081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095458BF-643C-7D33-44D6-BCC053CF0D64}"/>
              </a:ext>
            </a:extLst>
          </p:cNvPr>
          <p:cNvSpPr/>
          <p:nvPr/>
        </p:nvSpPr>
        <p:spPr>
          <a:xfrm>
            <a:off x="6326761" y="1443705"/>
            <a:ext cx="1119188" cy="4245724"/>
          </a:xfrm>
          <a:custGeom>
            <a:avLst/>
            <a:gdLst>
              <a:gd name="connsiteX0" fmla="*/ 4763 w 1119188"/>
              <a:gd name="connsiteY0" fmla="*/ 4176712 h 4176712"/>
              <a:gd name="connsiteX1" fmla="*/ 762000 w 1119188"/>
              <a:gd name="connsiteY1" fmla="*/ 4176712 h 4176712"/>
              <a:gd name="connsiteX2" fmla="*/ 1119188 w 1119188"/>
              <a:gd name="connsiteY2" fmla="*/ 0 h 4176712"/>
              <a:gd name="connsiteX3" fmla="*/ 0 w 1119188"/>
              <a:gd name="connsiteY3" fmla="*/ 0 h 4176712"/>
              <a:gd name="connsiteX4" fmla="*/ 4763 w 1119188"/>
              <a:gd name="connsiteY4" fmla="*/ 4176712 h 417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88" h="4176712">
                <a:moveTo>
                  <a:pt x="4763" y="4176712"/>
                </a:moveTo>
                <a:lnTo>
                  <a:pt x="762000" y="4176712"/>
                </a:lnTo>
                <a:lnTo>
                  <a:pt x="1119188" y="0"/>
                </a:lnTo>
                <a:lnTo>
                  <a:pt x="0" y="0"/>
                </a:lnTo>
                <a:cubicBezTo>
                  <a:pt x="1588" y="1392237"/>
                  <a:pt x="3175" y="2784475"/>
                  <a:pt x="4763" y="417671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D13F04A-44E2-ED30-028E-9A1B95D8E033}"/>
              </a:ext>
            </a:extLst>
          </p:cNvPr>
          <p:cNvSpPr/>
          <p:nvPr/>
        </p:nvSpPr>
        <p:spPr>
          <a:xfrm>
            <a:off x="7297897" y="3368786"/>
            <a:ext cx="1119187" cy="1039312"/>
          </a:xfrm>
          <a:prstGeom prst="rect">
            <a:avLst/>
          </a:prstGeom>
          <a:solidFill>
            <a:srgbClr val="29DFDF">
              <a:alpha val="49804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F57BCBD-F814-8573-FF0F-E0E137E02DBE}"/>
              </a:ext>
            </a:extLst>
          </p:cNvPr>
          <p:cNvSpPr/>
          <p:nvPr/>
        </p:nvSpPr>
        <p:spPr>
          <a:xfrm>
            <a:off x="7220794" y="4496895"/>
            <a:ext cx="1196290" cy="1116375"/>
          </a:xfrm>
          <a:prstGeom prst="rect">
            <a:avLst/>
          </a:prstGeom>
          <a:solidFill>
            <a:schemeClr val="accent1">
              <a:alpha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29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45249-C899-2A66-702A-9117BEC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06" y="0"/>
            <a:ext cx="5133670" cy="973808"/>
          </a:xfrm>
        </p:spPr>
        <p:txBody>
          <a:bodyPr/>
          <a:lstStyle/>
          <a:p>
            <a:r>
              <a:rPr lang="de-DE" dirty="0" err="1">
                <a:solidFill>
                  <a:schemeClr val="accent6">
                    <a:lumMod val="50000"/>
                  </a:schemeClr>
                </a:solidFill>
              </a:rPr>
              <a:t>Semenoff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34EED2DE-5C73-51B7-2A72-8881C38C0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251043"/>
              </p:ext>
            </p:extLst>
          </p:nvPr>
        </p:nvGraphicFramePr>
        <p:xfrm>
          <a:off x="4996206" y="1302226"/>
          <a:ext cx="6447933" cy="404586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9311">
                  <a:extLst>
                    <a:ext uri="{9D8B030D-6E8A-4147-A177-3AD203B41FA5}">
                      <a16:colId xmlns:a16="http://schemas.microsoft.com/office/drawing/2014/main" val="1786735531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2094963367"/>
                    </a:ext>
                  </a:extLst>
                </a:gridCol>
                <a:gridCol w="2149311">
                  <a:extLst>
                    <a:ext uri="{9D8B030D-6E8A-4147-A177-3AD203B41FA5}">
                      <a16:colId xmlns:a16="http://schemas.microsoft.com/office/drawing/2014/main" val="3836383567"/>
                    </a:ext>
                  </a:extLst>
                </a:gridCol>
              </a:tblGrid>
              <a:tr h="714286">
                <a:tc gridSpan="3">
                  <a:txBody>
                    <a:bodyPr/>
                    <a:lstStyle/>
                    <a:p>
                      <a:r>
                        <a:rPr lang="en-GB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Variations:</a:t>
                      </a:r>
                    </a:p>
                    <a:p>
                      <a:r>
                        <a:rPr lang="en-GB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Pillar size d (Larger): 2.0µm and 2.4 µm</a:t>
                      </a:r>
                    </a:p>
                    <a:p>
                      <a:r>
                        <a:rPr lang="en-GB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Pillar overlap v: 0.9, 1.0, 1.1</a:t>
                      </a:r>
                    </a:p>
                    <a:p>
                      <a:r>
                        <a:rPr lang="en-GB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Onsite difference: 0.7 and 0.8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85576"/>
                  </a:ext>
                </a:extLst>
              </a:tr>
              <a:tr h="714286"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v0.9_d2000_diff0.7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v1.0_d2000_diff0.7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v0.9_d2000_diff0.8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62636"/>
                  </a:ext>
                </a:extLst>
              </a:tr>
              <a:tr h="714286"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v1.1_d2000_diff0.7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v1.1_d2400_diff0.7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v1.1_d2000_diff0.8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697571"/>
                  </a:ext>
                </a:extLst>
              </a:tr>
              <a:tr h="714286"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v1.0_d2000_diff0.7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v1.0_d2400_diff0.7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v1.0_d2000_diff0.8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522782"/>
                  </a:ext>
                </a:extLst>
              </a:tr>
              <a:tr h="714286"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v0.9_d2000_diff0.7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v0.9_d2400_diff0.7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r>
                        <a:rPr lang="en-GB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v0.9_d2000_diff0.8</a:t>
                      </a:r>
                    </a:p>
                  </a:txBody>
                  <a:tcPr>
                    <a:solidFill>
                      <a:schemeClr val="accent6">
                        <a:lumMod val="50000"/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83913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6A3BE0-0D22-185E-AC54-32ECAE62B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D105E1-DD68-F1B7-BFE0-3B69C8CC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6815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06FB850-3917-9D27-648F-AF9E75329D7C}"/>
              </a:ext>
            </a:extLst>
          </p:cNvPr>
          <p:cNvSpPr/>
          <p:nvPr/>
        </p:nvSpPr>
        <p:spPr>
          <a:xfrm>
            <a:off x="21431" y="25457"/>
            <a:ext cx="4760286" cy="1387145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A7D9F6F-46A1-9A21-20D2-406F7EE54739}"/>
              </a:ext>
            </a:extLst>
          </p:cNvPr>
          <p:cNvSpPr/>
          <p:nvPr/>
        </p:nvSpPr>
        <p:spPr>
          <a:xfrm>
            <a:off x="21431" y="1528547"/>
            <a:ext cx="4915383" cy="525875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610FFB-1B8E-9C66-4E00-D2D6CC21A7A2}"/>
              </a:ext>
            </a:extLst>
          </p:cNvPr>
          <p:cNvSpPr txBox="1">
            <a:spLocks/>
          </p:cNvSpPr>
          <p:nvPr/>
        </p:nvSpPr>
        <p:spPr>
          <a:xfrm>
            <a:off x="5734887" y="5414078"/>
            <a:ext cx="3889879" cy="1199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</a:t>
            </a:r>
            <a:r>
              <a:rPr lang="en-US" sz="2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Semenoff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lattice</a:t>
            </a:r>
          </a:p>
          <a:p>
            <a:pPr marL="0" indent="0">
              <a:buNone/>
            </a:pPr>
            <a:endParaRPr lang="en-US" sz="22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Short-short interface with marker</a:t>
            </a:r>
          </a:p>
        </p:txBody>
      </p:sp>
    </p:spTree>
    <p:extLst>
      <p:ext uri="{BB962C8B-B14F-4D97-AF65-F5344CB8AC3E}">
        <p14:creationId xmlns:p14="http://schemas.microsoft.com/office/powerpoint/2010/main" val="353522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11E09-A15A-A363-64CE-C96BC4E94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149" y="0"/>
            <a:ext cx="6349728" cy="973808"/>
          </a:xfrm>
        </p:spPr>
        <p:txBody>
          <a:bodyPr/>
          <a:lstStyle/>
          <a:p>
            <a:r>
              <a:rPr lang="de-DE" dirty="0" err="1">
                <a:solidFill>
                  <a:srgbClr val="7030A0"/>
                </a:solidFill>
              </a:rPr>
              <a:t>Maple</a:t>
            </a:r>
            <a:r>
              <a:rPr lang="de-DE" dirty="0">
                <a:solidFill>
                  <a:srgbClr val="7030A0"/>
                </a:solidFill>
              </a:rPr>
              <a:t> Leaf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9E116-7FE4-223B-E8C4-A1C3E914E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2125" y="973808"/>
            <a:ext cx="4883084" cy="5573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200" dirty="0">
                <a:solidFill>
                  <a:schemeClr val="tx1"/>
                </a:solidFill>
              </a:rPr>
              <a:t>2.0µm Pillar </a:t>
            </a:r>
            <a:r>
              <a:rPr lang="de-DE" sz="2200" dirty="0" err="1">
                <a:solidFill>
                  <a:schemeClr val="tx1"/>
                </a:solidFill>
              </a:rPr>
              <a:t>size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with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varying</a:t>
            </a:r>
            <a:r>
              <a:rPr lang="de-DE" sz="2200" dirty="0">
                <a:solidFill>
                  <a:schemeClr val="tx1"/>
                </a:solidFill>
              </a:rPr>
              <a:t> </a:t>
            </a:r>
            <a:r>
              <a:rPr lang="de-DE" sz="2200" dirty="0" err="1">
                <a:solidFill>
                  <a:schemeClr val="tx1"/>
                </a:solidFill>
              </a:rPr>
              <a:t>overlaps</a:t>
            </a:r>
            <a:endParaRPr lang="de-DE" sz="2200" dirty="0">
              <a:solidFill>
                <a:schemeClr val="tx1"/>
              </a:solidFill>
            </a:endParaRPr>
          </a:p>
          <a:p>
            <a:endParaRPr lang="de-DE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16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/>
                </a:solidFill>
              </a:rPr>
              <a:t>V=1.1</a:t>
            </a:r>
          </a:p>
          <a:p>
            <a:pPr marL="0" indent="0">
              <a:buNone/>
            </a:pPr>
            <a:endParaRPr lang="de-DE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12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/>
                </a:solidFill>
              </a:rPr>
              <a:t>V=1.0</a:t>
            </a:r>
          </a:p>
          <a:p>
            <a:pPr marL="0" indent="0">
              <a:buNone/>
            </a:pPr>
            <a:endParaRPr lang="de-DE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8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/>
                </a:solidFill>
              </a:rPr>
              <a:t>V=0.9</a:t>
            </a:r>
          </a:p>
          <a:p>
            <a:pPr marL="0" indent="0">
              <a:buNone/>
            </a:pPr>
            <a:endParaRPr lang="de-DE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e-DE" sz="2200" b="1" dirty="0">
                <a:solidFill>
                  <a:schemeClr val="tx1"/>
                </a:solidFill>
              </a:rPr>
              <a:t>4</a:t>
            </a:r>
          </a:p>
          <a:p>
            <a:pPr marL="0" indent="0">
              <a:buNone/>
            </a:pPr>
            <a:r>
              <a:rPr lang="de-DE" sz="2200" dirty="0">
                <a:solidFill>
                  <a:schemeClr val="tx1"/>
                </a:solidFill>
              </a:rPr>
              <a:t>V=0.8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276A3-1711-1250-6E2E-2E253A179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814E541-AD31-FA51-EDB9-25D91338B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9" y="65087"/>
            <a:ext cx="1669889" cy="66646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FE6443-356E-9546-C9FE-85AD8EBF919D}"/>
              </a:ext>
            </a:extLst>
          </p:cNvPr>
          <p:cNvSpPr txBox="1"/>
          <p:nvPr/>
        </p:nvSpPr>
        <p:spPr>
          <a:xfrm>
            <a:off x="6415329" y="6450631"/>
            <a:ext cx="4883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/>
              </a:rPr>
              <a:t>https://doi.org/10.1103/PhysRevB.109.075118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463EC6E-7037-F426-27B6-52C1BCD5C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415" y="3719378"/>
            <a:ext cx="3407224" cy="236612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7D72903-9920-3D1A-A80F-1F81D1360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13" y="2011069"/>
            <a:ext cx="3328182" cy="236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2B1B437-2978-D75F-79FA-5DC4E84F4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42396"/>
              </p:ext>
            </p:extLst>
          </p:nvPr>
        </p:nvGraphicFramePr>
        <p:xfrm>
          <a:off x="3855562" y="1500187"/>
          <a:ext cx="7498238" cy="4852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49119">
                  <a:extLst>
                    <a:ext uri="{9D8B030D-6E8A-4147-A177-3AD203B41FA5}">
                      <a16:colId xmlns:a16="http://schemas.microsoft.com/office/drawing/2014/main" val="3061871188"/>
                    </a:ext>
                  </a:extLst>
                </a:gridCol>
                <a:gridCol w="3749119">
                  <a:extLst>
                    <a:ext uri="{9D8B030D-6E8A-4147-A177-3AD203B41FA5}">
                      <a16:colId xmlns:a16="http://schemas.microsoft.com/office/drawing/2014/main" val="915896405"/>
                    </a:ext>
                  </a:extLst>
                </a:gridCol>
              </a:tblGrid>
              <a:tr h="916020">
                <a:tc gridSpan="2">
                  <a:txBody>
                    <a:bodyPr/>
                    <a:lstStyle/>
                    <a:p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Adiabatic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onsite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pillar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1.8 µm </a:t>
                      </a: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variations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2.6 and 3.0 µm</a:t>
                      </a: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variations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0.9, 1.0, 1.1, 1.2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7105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v0.9_ds1800_dl2600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v0.9_ds1800_dl3000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5392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v1.0_ds1800_dl2600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v1.0_ds1800_dl3000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0447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69352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v1.2_ds1800_dl2600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v1.2_ds1800_dl3000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379427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488DF-4D1C-582C-1203-1416D3BC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F90DDD-A4CF-D398-3E73-FD8B83811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9335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D229F8C-275B-D61D-79C9-9DDDE4B0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5" y="0"/>
            <a:ext cx="6748501" cy="9738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FFC000"/>
                </a:solidFill>
              </a:rPr>
              <a:t>Adiabatic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honeycomb</a:t>
            </a:r>
            <a:r>
              <a:rPr lang="de-DE" dirty="0">
                <a:solidFill>
                  <a:srgbClr val="FFC000"/>
                </a:solidFill>
              </a:rPr>
              <a:t> – </a:t>
            </a:r>
            <a:br>
              <a:rPr lang="de-DE" dirty="0">
                <a:solidFill>
                  <a:srgbClr val="FFC000"/>
                </a:solidFill>
              </a:rPr>
            </a:br>
            <a:r>
              <a:rPr lang="de-DE" dirty="0" err="1">
                <a:solidFill>
                  <a:srgbClr val="FFC000"/>
                </a:solidFill>
              </a:rPr>
              <a:t>constant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overlap</a:t>
            </a:r>
            <a:endParaRPr lang="de-D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08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2B1B437-2978-D75F-79FA-5DC4E84F4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73196"/>
              </p:ext>
            </p:extLst>
          </p:nvPr>
        </p:nvGraphicFramePr>
        <p:xfrm>
          <a:off x="3855562" y="1500187"/>
          <a:ext cx="7498238" cy="39367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49119">
                  <a:extLst>
                    <a:ext uri="{9D8B030D-6E8A-4147-A177-3AD203B41FA5}">
                      <a16:colId xmlns:a16="http://schemas.microsoft.com/office/drawing/2014/main" val="3061871188"/>
                    </a:ext>
                  </a:extLst>
                </a:gridCol>
                <a:gridCol w="3749119">
                  <a:extLst>
                    <a:ext uri="{9D8B030D-6E8A-4147-A177-3AD203B41FA5}">
                      <a16:colId xmlns:a16="http://schemas.microsoft.com/office/drawing/2014/main" val="915896405"/>
                    </a:ext>
                  </a:extLst>
                </a:gridCol>
              </a:tblGrid>
              <a:tr h="916020">
                <a:tc gridSpan="2">
                  <a:txBody>
                    <a:bodyPr/>
                    <a:lstStyle/>
                    <a:p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Adiabatic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onsite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pillar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at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center</a:t>
                      </a:r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1.8 µm </a:t>
                      </a: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variations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2.6 and 3.0 µm</a:t>
                      </a:r>
                    </a:p>
                    <a:p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1.1, 1.3, and 1.5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7105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v1.5_ds1800_dl2600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v1.5_ds1800_dl3000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5392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v1.3_ds1800_dl2600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v1.3_ds1800_dl3000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0447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v1.1_ds1800_dl2600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v1.1_ds1800_dl3000</a:t>
                      </a:r>
                    </a:p>
                    <a:p>
                      <a:endParaRPr lang="de-D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69352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488DF-4D1C-582C-1203-1416D3BC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229F8C-275B-D61D-79C9-9DDDE4B0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5" y="0"/>
            <a:ext cx="6748501" cy="9738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Adiabatic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honeycomb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–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constant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lattice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parameter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804502F-A6FD-21D7-08E1-A42E607A837D}"/>
              </a:ext>
            </a:extLst>
          </p:cNvPr>
          <p:cNvGrpSpPr/>
          <p:nvPr/>
        </p:nvGrpSpPr>
        <p:grpSpPr>
          <a:xfrm>
            <a:off x="1163949" y="0"/>
            <a:ext cx="1996444" cy="6858000"/>
            <a:chOff x="5097774" y="0"/>
            <a:chExt cx="1996444" cy="6858000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0269A738-252F-6F6A-CDB9-B9352EC5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7778" y="0"/>
              <a:ext cx="1996440" cy="6858000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FCEC060-5B16-4B29-30BB-DBD3103D8D6D}"/>
                </a:ext>
              </a:extLst>
            </p:cNvPr>
            <p:cNvSpPr/>
            <p:nvPr/>
          </p:nvSpPr>
          <p:spPr>
            <a:xfrm>
              <a:off x="5097774" y="2143126"/>
              <a:ext cx="320046" cy="4714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A3002EF-3D09-7A0D-6BBA-34154BA0518F}"/>
                </a:ext>
              </a:extLst>
            </p:cNvPr>
            <p:cNvSpPr/>
            <p:nvPr/>
          </p:nvSpPr>
          <p:spPr>
            <a:xfrm>
              <a:off x="6867527" y="3057525"/>
              <a:ext cx="226691" cy="367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7584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2B1B437-2978-D75F-79FA-5DC4E84F4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834813"/>
              </p:ext>
            </p:extLst>
          </p:nvPr>
        </p:nvGraphicFramePr>
        <p:xfrm>
          <a:off x="4274662" y="973808"/>
          <a:ext cx="5869463" cy="5943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69463">
                  <a:extLst>
                    <a:ext uri="{9D8B030D-6E8A-4147-A177-3AD203B41FA5}">
                      <a16:colId xmlns:a16="http://schemas.microsoft.com/office/drawing/2014/main" val="3061871188"/>
                    </a:ext>
                  </a:extLst>
                </a:gridCol>
              </a:tblGrid>
              <a:tr h="91602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Adiabatic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chain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changing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onsite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pillar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1.8 µm </a:t>
                      </a:r>
                    </a:p>
                    <a:p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variations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2.6 and 3.0 µm</a:t>
                      </a:r>
                    </a:p>
                    <a:p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Overlap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starting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de-DE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diameter</a:t>
                      </a:r>
                      <a:r>
                        <a:rPr lang="de-DE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0.9, 1.0, 1.1,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7105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v1.0_ds2000_dl3000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v1.0_ds2000_dl2600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v0.9_ds2000_dl3000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v0.9_ds2000_dl2600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05392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v1.1_ds2000_dl3000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v1.1_ds2000_dl2600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v1.2_ds2000_dl3000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v1.2_ds2000_dl2600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410447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v1.0_ds1800_dl3000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v1.0_ds1800_dl2600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v0.9_ds1800_dl3000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v0.9_ds1800_dl2600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69352"/>
                  </a:ext>
                </a:extLst>
              </a:tr>
              <a:tr h="916020">
                <a:tc>
                  <a:txBody>
                    <a:bodyPr/>
                    <a:lstStyle/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v1.1_ds1800_dl2600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v1.2_ds1800_dl3000</a:t>
                      </a:r>
                    </a:p>
                    <a:p>
                      <a:r>
                        <a:rPr lang="de-D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v1.2_ds1800_dl2600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560238"/>
                  </a:ext>
                </a:extLst>
              </a:tr>
            </a:tbl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5488DF-4D1C-582C-1203-1416D3BC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229F8C-275B-D61D-79C9-9DDDE4B0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5" y="0"/>
            <a:ext cx="6748501" cy="97380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Adiabatic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chain</a:t>
            </a:r>
            <a:r>
              <a:rPr lang="de-DE" dirty="0">
                <a:solidFill>
                  <a:srgbClr val="FF0000"/>
                </a:solidFill>
              </a:rPr>
              <a:t> – 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constant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overlap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E4BCBA-1D14-9131-B97E-522B8FDB9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1" r="6005"/>
          <a:stretch/>
        </p:blipFill>
        <p:spPr>
          <a:xfrm>
            <a:off x="1048870" y="0"/>
            <a:ext cx="236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7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28D11-07EE-F5BF-A459-300907EA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lattices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8BE3D5-3278-EC6D-F7AD-9798A6DA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A857DB-F03C-4AE8-AB83-133D49826BC6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E31370-5ABA-3B1F-FC10-8E53EF6F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006913"/>
            <a:ext cx="3965061" cy="36866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055C7FA-7395-CF0D-D537-C786701D0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10" y="636359"/>
            <a:ext cx="4175994" cy="41710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E49DE8-E16F-2CBB-2AC6-C7711D9BFAD6}"/>
              </a:ext>
            </a:extLst>
          </p:cNvPr>
          <p:cNvSpPr txBox="1">
            <a:spLocks/>
          </p:cNvSpPr>
          <p:nvPr/>
        </p:nvSpPr>
        <p:spPr>
          <a:xfrm>
            <a:off x="838200" y="4807434"/>
            <a:ext cx="5372100" cy="1569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29DFDF"/>
                </a:solidFill>
              </a:rPr>
              <a:t>TCI Honeycomb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9DFDF"/>
                </a:solidFill>
              </a:rPr>
              <a:t>“Paper layout”: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9DFDF"/>
                </a:solidFill>
              </a:rPr>
              <a:t>2.5µm - </a:t>
            </a:r>
            <a:r>
              <a:rPr lang="en-US" sz="2200" dirty="0" err="1">
                <a:solidFill>
                  <a:srgbClr val="29DFDF"/>
                </a:solidFill>
              </a:rPr>
              <a:t>v</a:t>
            </a:r>
            <a:r>
              <a:rPr lang="en-US" sz="2200" baseline="30000" dirty="0" err="1">
                <a:solidFill>
                  <a:srgbClr val="29DFDF"/>
                </a:solidFill>
              </a:rPr>
              <a:t>c</a:t>
            </a:r>
            <a:r>
              <a:rPr lang="en-US" sz="2200" baseline="-25000" dirty="0" err="1">
                <a:solidFill>
                  <a:srgbClr val="29DFDF"/>
                </a:solidFill>
              </a:rPr>
              <a:t>i</a:t>
            </a:r>
            <a:r>
              <a:rPr lang="en-US" sz="2200" dirty="0">
                <a:solidFill>
                  <a:srgbClr val="29DFDF"/>
                </a:solidFill>
              </a:rPr>
              <a:t> = 0.80, </a:t>
            </a:r>
            <a:r>
              <a:rPr lang="en-US" sz="2200" dirty="0" err="1">
                <a:solidFill>
                  <a:srgbClr val="29DFDF"/>
                </a:solidFill>
              </a:rPr>
              <a:t>v</a:t>
            </a:r>
            <a:r>
              <a:rPr lang="en-US" sz="2200" baseline="30000" dirty="0" err="1">
                <a:solidFill>
                  <a:srgbClr val="29DFDF"/>
                </a:solidFill>
              </a:rPr>
              <a:t>c</a:t>
            </a:r>
            <a:r>
              <a:rPr lang="en-US" sz="2200" baseline="-25000" dirty="0" err="1">
                <a:solidFill>
                  <a:srgbClr val="29DFDF"/>
                </a:solidFill>
              </a:rPr>
              <a:t>e</a:t>
            </a:r>
            <a:r>
              <a:rPr lang="en-US" sz="2200" dirty="0">
                <a:solidFill>
                  <a:srgbClr val="29DFDF"/>
                </a:solidFill>
              </a:rPr>
              <a:t> = 0.98 ; </a:t>
            </a:r>
            <a:r>
              <a:rPr lang="en-US" sz="2200" dirty="0" err="1">
                <a:solidFill>
                  <a:srgbClr val="29DFDF"/>
                </a:solidFill>
              </a:rPr>
              <a:t>v</a:t>
            </a:r>
            <a:r>
              <a:rPr lang="en-US" sz="2200" baseline="30000" dirty="0" err="1">
                <a:solidFill>
                  <a:srgbClr val="29DFDF"/>
                </a:solidFill>
              </a:rPr>
              <a:t>s</a:t>
            </a:r>
            <a:r>
              <a:rPr lang="en-US" sz="2200" baseline="-25000" dirty="0" err="1">
                <a:solidFill>
                  <a:srgbClr val="29DFDF"/>
                </a:solidFill>
              </a:rPr>
              <a:t>i</a:t>
            </a:r>
            <a:r>
              <a:rPr lang="en-US" sz="2200" dirty="0">
                <a:solidFill>
                  <a:srgbClr val="29DFDF"/>
                </a:solidFill>
              </a:rPr>
              <a:t>=0.91 </a:t>
            </a:r>
            <a:r>
              <a:rPr lang="en-US" sz="2200" dirty="0" err="1">
                <a:solidFill>
                  <a:srgbClr val="29DFDF"/>
                </a:solidFill>
              </a:rPr>
              <a:t>v</a:t>
            </a:r>
            <a:r>
              <a:rPr lang="en-US" sz="2200" baseline="30000" dirty="0" err="1">
                <a:solidFill>
                  <a:srgbClr val="29DFDF"/>
                </a:solidFill>
              </a:rPr>
              <a:t>s</a:t>
            </a:r>
            <a:r>
              <a:rPr lang="en-US" sz="2200" baseline="-25000" dirty="0" err="1">
                <a:solidFill>
                  <a:srgbClr val="29DFDF"/>
                </a:solidFill>
              </a:rPr>
              <a:t>e</a:t>
            </a:r>
            <a:r>
              <a:rPr lang="en-US" sz="2200" dirty="0">
                <a:solidFill>
                  <a:srgbClr val="29DFDF"/>
                </a:solidFill>
              </a:rPr>
              <a:t>=0.74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29DFDF"/>
                </a:solidFill>
              </a:rPr>
              <a:t>30 Pillar interface</a:t>
            </a:r>
          </a:p>
        </p:txBody>
      </p:sp>
      <p:sp>
        <p:nvSpPr>
          <p:cNvPr id="12" name="Sechseck 11">
            <a:extLst>
              <a:ext uri="{FF2B5EF4-FFF2-40B4-BE49-F238E27FC236}">
                <a16:creationId xmlns:a16="http://schemas.microsoft.com/office/drawing/2014/main" id="{B940E348-DC5F-A708-5563-D23A1ADB239E}"/>
              </a:ext>
            </a:extLst>
          </p:cNvPr>
          <p:cNvSpPr/>
          <p:nvPr/>
        </p:nvSpPr>
        <p:spPr>
          <a:xfrm>
            <a:off x="2101953" y="3131783"/>
            <a:ext cx="1107972" cy="960242"/>
          </a:xfrm>
          <a:prstGeom prst="hexagon">
            <a:avLst>
              <a:gd name="adj" fmla="val 27869"/>
              <a:gd name="vf" fmla="val 1154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850177-F838-0191-6676-CDFF73064525}"/>
              </a:ext>
            </a:extLst>
          </p:cNvPr>
          <p:cNvSpPr txBox="1">
            <a:spLocks/>
          </p:cNvSpPr>
          <p:nvPr/>
        </p:nvSpPr>
        <p:spPr>
          <a:xfrm>
            <a:off x="6375900" y="4807434"/>
            <a:ext cx="5372100" cy="156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418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Triangle Honeycomb </a:t>
            </a:r>
          </a:p>
          <a:p>
            <a:pPr marL="0" indent="0">
              <a:buNone/>
            </a:pPr>
            <a:r>
              <a:rPr lang="en-US" sz="2200" dirty="0"/>
              <a:t>2 µm triangle length </a:t>
            </a:r>
          </a:p>
          <a:p>
            <a:pPr marL="0" indent="0">
              <a:buNone/>
            </a:pPr>
            <a:r>
              <a:rPr lang="en-US" sz="2200" dirty="0"/>
              <a:t>0.7 overlap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1CB3392-F4F7-EBCA-8136-CA1B885B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360039" y="4838776"/>
            <a:ext cx="1749227" cy="150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P_ppt_white_plain.potx" id="{20B54963-73D2-484A-9FA2-C663C1AF84BA}" vid="{41B94664-0333-40A8-AE7E-DFEA687D5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TEP_ppt_2022_white_widescreen</Template>
  <TotalTime>0</TotalTime>
  <Words>513</Words>
  <Application>Microsoft Office PowerPoint</Application>
  <PresentationFormat>Breitbild</PresentationFormat>
  <Paragraphs>134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Times New Roman</vt:lpstr>
      <vt:lpstr>Office</vt:lpstr>
      <vt:lpstr>KPZ EnO Layout Top left corner</vt:lpstr>
      <vt:lpstr>Overview</vt:lpstr>
      <vt:lpstr>Semenoff</vt:lpstr>
      <vt:lpstr>Maple Leaf</vt:lpstr>
      <vt:lpstr>Adiabatic honeycomb –  constant overlap</vt:lpstr>
      <vt:lpstr>Adiabatic honeycomb – constant lattice parameter</vt:lpstr>
      <vt:lpstr>Adiabatic chain –  constant overlap</vt:lpstr>
      <vt:lpstr>Other lattices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Mayer</dc:creator>
  <cp:lastModifiedBy>Christian Mayer</cp:lastModifiedBy>
  <cp:revision>20</cp:revision>
  <dcterms:created xsi:type="dcterms:W3CDTF">2022-12-05T08:12:15Z</dcterms:created>
  <dcterms:modified xsi:type="dcterms:W3CDTF">2024-09-30T14:23:15Z</dcterms:modified>
</cp:coreProperties>
</file>