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7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3DAF6-270C-4F07-8624-6BAD378A800F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B70629-A5A6-4C79-BBD2-AC209535D3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989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Shape -&gt; </a:t>
            </a:r>
            <a:r>
              <a:rPr lang="de-DE" dirty="0" err="1"/>
              <a:t>rectangles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70629-A5A6-4C79-BBD2-AC209535D34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248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70629-A5A6-4C79-BBD2-AC209535D34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959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70629-A5A6-4C79-BBD2-AC209535D34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38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B70629-A5A6-4C79-BBD2-AC209535D34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46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B744E5-0C03-44D0-A4AA-9D9F23EE5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BDD079-0EE3-49C5-B244-560BC4663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B7EF26-5248-4E0C-96EA-E4987FCC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707-AC91-4EAC-9F26-46DC6406667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705A2-E320-492F-90E0-40FA88B7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8DE64-5223-4F89-ACD3-94F923C2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67E-2BBA-4166-B1EA-E06E7F201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124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DF4D9-309B-45A6-BFA2-D6D7294C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489B10F-9C12-435C-9A16-53502BF3E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46F4CF-2466-49A9-A9CC-3696DCF8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707-AC91-4EAC-9F26-46DC6406667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277F89-5DA8-4852-909E-414C51B1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6E2FFE-8F53-43C7-9077-03CCDE83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67E-2BBA-4166-B1EA-E06E7F201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235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6627A0-B2D9-4832-A922-E07177B7A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E07B8-4E4D-436B-8641-52C0DE0B9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F2EF9-E52E-4E1C-881C-898986488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707-AC91-4EAC-9F26-46DC6406667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3BC58E-885B-49EA-B6FC-8F441412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CCF62B-502F-41FA-8DD5-FA974E30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67E-2BBA-4166-B1EA-E06E7F201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6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739B4-9B03-4887-A392-8BCF89D9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31ED53-873C-4852-A35D-2C46EBD80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D213F3-6002-4C7B-90A2-1C56C4DAF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707-AC91-4EAC-9F26-46DC6406667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9ADE8-CD94-4BEA-A70B-516032A3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D7E8C7-4EA3-4588-9D42-2F0D9D65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67E-2BBA-4166-B1EA-E06E7F201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06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CDF6D-5049-499D-9FD2-27962641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B11326-6D45-4D2E-8D36-A47E5A7ED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723E5F-F935-4D1E-A0F3-09D33A49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707-AC91-4EAC-9F26-46DC6406667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F55711-EDB8-43B5-B190-251DAC525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1607BE-AAD3-48E8-837D-0A183096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67E-2BBA-4166-B1EA-E06E7F201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02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C13E23-A800-482C-98E6-6A48D254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182D3-A597-488F-B03F-6047F49AA5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E2A8EC-154E-4116-93A1-7347446CC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9B8A65-A441-4EC3-A2A8-937257D1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707-AC91-4EAC-9F26-46DC6406667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82F547-5D94-43B9-9592-A5CB3431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6FE82F4-2E49-4226-870A-7A711FC3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67E-2BBA-4166-B1EA-E06E7F201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76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4CBFC-8209-4918-B293-2E0BDDDB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5FBED-833F-4568-80A8-09762FD5C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0497D4-C6E3-4FF7-9323-2760809BE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911DD1E-6AD3-4F23-848F-DD50945E2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8DF005-D99A-4CE1-B4F7-BCD67114C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A9451A2-5377-4031-8D16-5F4173C6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707-AC91-4EAC-9F26-46DC6406667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131BDF2-CBDD-445D-865F-ED6729AEF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1579CD-D6E7-4951-B1F6-1929E92D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67E-2BBA-4166-B1EA-E06E7F201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31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EFB50-2CF2-4C92-A1C6-6E432889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D83320-2089-4AD2-BA8E-59B1A6E5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707-AC91-4EAC-9F26-46DC6406667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2D2F1FF-9946-4473-ABEE-4AFBF17D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82E5EC-A037-49DB-A494-A02854BBD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67E-2BBA-4166-B1EA-E06E7F201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7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F472EE-B38D-406E-830D-A66DD625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707-AC91-4EAC-9F26-46DC6406667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B1DEFB-6993-42A9-8C16-1894980F3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2C418A-00FD-4EAF-9170-ACA929A0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67E-2BBA-4166-B1EA-E06E7F201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40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ABCA4-58EB-4E05-BA9B-B300FC60F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7B35C2-4435-4BA9-8093-4F348C21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370A91-17B1-45D3-9093-72AA08392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8DDE52-6ED3-4881-BED8-220614F51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707-AC91-4EAC-9F26-46DC6406667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4CF3E68-0ECA-4BCF-97A5-B0F7FEA0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ADE4E4-F557-43E0-96D2-5AC3124C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67E-2BBA-4166-B1EA-E06E7F201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79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86310-8451-4A5B-9450-D14D2F7B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4DD88E2-86DB-4AF1-B749-CA0643C67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67C780-40DC-4035-8CAE-8E36CC3A8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777E80-46BE-4C25-B6AB-4FC01CF4A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2707-AC91-4EAC-9F26-46DC6406667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65CBA4-15A6-4047-B859-D862FB1CD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0C113-6F78-49D3-B65E-8DB5A0AAD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DD67E-2BBA-4166-B1EA-E06E7F201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46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02BFC1B-131A-4E40-98F8-EDC6C7570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6D84C9-92F2-4266-856A-F38DB63FD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9D66EB-BFBE-4D9F-B6B6-E37B09553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2707-AC91-4EAC-9F26-46DC64066674}" type="datetimeFigureOut">
              <a:rPr lang="de-DE" smtClean="0"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6923C1-92D7-4BCC-B6FA-686F21D78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4D636-E43E-4F7E-BCD3-C16BF010F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DD67E-2BBA-4166-B1EA-E06E7F2017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2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90D79-269B-4F9A-85AC-37321F578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1024"/>
            <a:ext cx="8999220" cy="3293816"/>
          </a:xfrm>
        </p:spPr>
        <p:txBody>
          <a:bodyPr>
            <a:normAutofit/>
          </a:bodyPr>
          <a:lstStyle/>
          <a:p>
            <a:r>
              <a:rPr lang="de-DE" dirty="0"/>
              <a:t>Pattern Creator</a:t>
            </a:r>
            <a:br>
              <a:rPr lang="de-DE" dirty="0"/>
            </a:br>
            <a:br>
              <a:rPr lang="de-DE" dirty="0"/>
            </a:br>
            <a:r>
              <a:rPr lang="de-DE" sz="3600" dirty="0"/>
              <a:t>Simon Widmann</a:t>
            </a:r>
          </a:p>
        </p:txBody>
      </p:sp>
    </p:spTree>
    <p:extLst>
      <p:ext uri="{BB962C8B-B14F-4D97-AF65-F5344CB8AC3E}">
        <p14:creationId xmlns:p14="http://schemas.microsoft.com/office/powerpoint/2010/main" val="213833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26DAD-1E9A-489D-A8EC-305378C5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935" y="811542"/>
            <a:ext cx="10261185" cy="4712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ECP limited </a:t>
            </a:r>
            <a:r>
              <a:rPr lang="de-DE" dirty="0" err="1"/>
              <a:t>to</a:t>
            </a:r>
            <a:r>
              <a:rPr lang="de-DE" dirty="0"/>
              <a:t> simple </a:t>
            </a:r>
            <a:r>
              <a:rPr lang="de-DE" dirty="0" err="1"/>
              <a:t>shapes</a:t>
            </a:r>
            <a:r>
              <a:rPr lang="de-DE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Small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 </a:t>
            </a:r>
            <a:r>
              <a:rPr lang="de-DE" dirty="0" err="1"/>
              <a:t>required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Idea</a:t>
            </a:r>
            <a:endParaRPr lang="de-DE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Draw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geometrical</a:t>
            </a:r>
            <a:r>
              <a:rPr lang="de-DE" dirty="0"/>
              <a:t> </a:t>
            </a:r>
            <a:r>
              <a:rPr lang="de-DE" dirty="0" err="1"/>
              <a:t>shapes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Shapes </a:t>
            </a:r>
            <a:r>
              <a:rPr lang="de-DE" dirty="0" err="1"/>
              <a:t>represented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parametrizations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curves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Use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rectangles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fill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shapes</a:t>
            </a: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Implement </a:t>
            </a:r>
            <a:r>
              <a:rPr lang="de-DE" dirty="0" err="1"/>
              <a:t>as</a:t>
            </a:r>
            <a:r>
              <a:rPr lang="de-DE" dirty="0"/>
              <a:t> an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Python </a:t>
            </a:r>
            <a:r>
              <a:rPr lang="de-DE" dirty="0" err="1"/>
              <a:t>package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9783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C726DAD-1E9A-489D-A8EC-305378C5E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0980" y="2583801"/>
                <a:ext cx="6403133" cy="3112757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sz="2400" dirty="0"/>
                  <a:t>Example:</a:t>
                </a:r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Circle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de-DE" sz="2400" dirty="0"/>
                  <a:t>with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∈[0, 1)</m:t>
                    </m:r>
                  </m:oMath>
                </a14:m>
                <a:r>
                  <a:rPr lang="de-DE" sz="2400" dirty="0"/>
                  <a:t>.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C726DAD-1E9A-489D-A8EC-305378C5E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0980" y="2583801"/>
                <a:ext cx="6403133" cy="3112757"/>
              </a:xfrm>
              <a:blipFill>
                <a:blip r:embed="rId2"/>
                <a:stretch>
                  <a:fillRect l="-142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C1E8EE23-85B4-493F-93A3-CFB660C45977}"/>
              </a:ext>
            </a:extLst>
          </p:cNvPr>
          <p:cNvSpPr txBox="1"/>
          <p:nvPr/>
        </p:nvSpPr>
        <p:spPr>
          <a:xfrm>
            <a:off x="220980" y="91440"/>
            <a:ext cx="947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Definition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shapes</a:t>
            </a:r>
            <a:endParaRPr lang="de-D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8645D7-A138-400C-8601-474BA103F49C}"/>
                  </a:ext>
                </a:extLst>
              </p:cNvPr>
              <p:cNvSpPr txBox="1"/>
              <p:nvPr/>
            </p:nvSpPr>
            <p:spPr>
              <a:xfrm>
                <a:off x="3512820" y="1362340"/>
                <a:ext cx="5166360" cy="46166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de-DE" sz="2400" dirty="0"/>
                  <a:t>Parametrization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a </a:t>
                </a:r>
                <a:r>
                  <a:rPr lang="de-DE" sz="2400" b="1" dirty="0" err="1"/>
                  <a:t>closed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curve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678645D7-A138-400C-8601-474BA103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20" y="1362340"/>
                <a:ext cx="5166360" cy="461665"/>
              </a:xfrm>
              <a:prstGeom prst="rect">
                <a:avLst/>
              </a:prstGeom>
              <a:blipFill>
                <a:blip r:embed="rId3"/>
                <a:stretch>
                  <a:fillRect t="-17949" b="-2692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F46440E7-4586-4E1A-93D0-99B17AD42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29717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1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Diagramm, Kreis enthält.&#10;&#10;Automatisch generierte Beschreibung">
            <a:extLst>
              <a:ext uri="{FF2B5EF4-FFF2-40B4-BE49-F238E27FC236}">
                <a16:creationId xmlns:a16="http://schemas.microsoft.com/office/drawing/2014/main" id="{93BD3B6B-9C63-4C87-A653-FE3C5495E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2971796"/>
            <a:ext cx="5486411" cy="3657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C726DAD-1E9A-489D-A8EC-305378C5E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655" y="676215"/>
                <a:ext cx="10205513" cy="243457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de-DE" sz="2400" dirty="0"/>
                  <a:t>Black / White </a:t>
                </a:r>
                <a:r>
                  <a:rPr lang="de-DE" sz="2400" dirty="0" err="1"/>
                  <a:t>image</a:t>
                </a:r>
                <a:endParaRPr lang="de-DE" sz="24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de-DE" sz="2400" dirty="0"/>
                  <a:t>Pixel </a:t>
                </a:r>
                <a:r>
                  <a:rPr lang="de-DE" sz="2400" dirty="0" err="1"/>
                  <a:t>as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smallest</a:t>
                </a:r>
                <a:r>
                  <a:rPr lang="de-DE" sz="2400" dirty="0"/>
                  <a:t> possible </a:t>
                </a:r>
                <a:r>
                  <a:rPr lang="de-DE" sz="2400" dirty="0" err="1"/>
                  <a:t>rectangle</a:t>
                </a:r>
                <a:endParaRPr lang="de-DE" sz="2400" dirty="0"/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de-DE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de-DE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pixel</a:t>
                </a:r>
                <a:r>
                  <a:rPr lang="de-DE" sz="2400" dirty="0"/>
                  <a:t> </a:t>
                </a:r>
                <a:r>
                  <a:rPr lang="de-DE" sz="2400" b="1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part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shape</a:t>
                </a:r>
                <a:r>
                  <a:rPr lang="de-DE" sz="2400" dirty="0"/>
                  <a:t>,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0→</m:t>
                    </m:r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pixel</a:t>
                </a:r>
                <a:r>
                  <a:rPr lang="de-DE" sz="2400" dirty="0"/>
                  <a:t> </a:t>
                </a:r>
                <a:r>
                  <a:rPr lang="de-DE" sz="2400" b="1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b="1" dirty="0"/>
                  <a:t>not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part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a </a:t>
                </a:r>
                <a:r>
                  <a:rPr lang="de-DE" sz="2400" dirty="0" err="1"/>
                  <a:t>shape</a:t>
                </a:r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C726DAD-1E9A-489D-A8EC-305378C5E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655" y="676215"/>
                <a:ext cx="10205513" cy="2434577"/>
              </a:xfrm>
              <a:blipFill>
                <a:blip r:embed="rId4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C1E8EE23-85B4-493F-93A3-CFB660C45977}"/>
              </a:ext>
            </a:extLst>
          </p:cNvPr>
          <p:cNvSpPr txBox="1"/>
          <p:nvPr/>
        </p:nvSpPr>
        <p:spPr>
          <a:xfrm>
            <a:off x="220980" y="91440"/>
            <a:ext cx="947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Translation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shape</a:t>
            </a:r>
            <a:r>
              <a:rPr lang="de-DE" sz="3200" dirty="0"/>
              <a:t> </a:t>
            </a:r>
            <a:r>
              <a:rPr lang="de-DE" sz="3200" dirty="0" err="1"/>
              <a:t>into</a:t>
            </a:r>
            <a:r>
              <a:rPr lang="de-DE" sz="3200" dirty="0"/>
              <a:t> </a:t>
            </a:r>
            <a:r>
              <a:rPr lang="de-DE" sz="3200" dirty="0" err="1"/>
              <a:t>pixels</a:t>
            </a:r>
            <a:endParaRPr lang="de-DE" sz="3200" dirty="0"/>
          </a:p>
        </p:txBody>
      </p:sp>
      <p:pic>
        <p:nvPicPr>
          <p:cNvPr id="5" name="Grafik 4" descr="Ein Bild, das Text, Screenshot, Kreis, Diagramm enthält.&#10;&#10;Automatisch generierte Beschreibung">
            <a:extLst>
              <a:ext uri="{FF2B5EF4-FFF2-40B4-BE49-F238E27FC236}">
                <a16:creationId xmlns:a16="http://schemas.microsoft.com/office/drawing/2014/main" id="{F3960CDE-F710-4AC9-8191-AB4F3431A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2971795"/>
            <a:ext cx="5486411" cy="36576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C9B880D-2DC0-4C6C-8F56-9C352F3BCB54}"/>
                  </a:ext>
                </a:extLst>
              </p:cNvPr>
              <p:cNvSpPr txBox="1"/>
              <p:nvPr/>
            </p:nvSpPr>
            <p:spPr>
              <a:xfrm>
                <a:off x="7178040" y="706379"/>
                <a:ext cx="4785360" cy="82708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de-DE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de-DE" sz="2400" b="0" i="0" smtClean="0">
                              <a:latin typeface="Cambria Math" panose="02040503050406030204" pitchFamily="18" charset="0"/>
                            </a:rPr>
                            <m:t>Circle</m:t>
                          </m:r>
                        </m:sub>
                      </m:sSub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de-DE" sz="24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de-DE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de-DE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C9B880D-2DC0-4C6C-8F56-9C352F3BC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040" y="706379"/>
                <a:ext cx="4785360" cy="8270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BC4BB63-7CA2-41F3-97C5-2BD20176EEED}"/>
              </a:ext>
            </a:extLst>
          </p:cNvPr>
          <p:cNvGrpSpPr/>
          <p:nvPr/>
        </p:nvGrpSpPr>
        <p:grpSpPr>
          <a:xfrm>
            <a:off x="383655" y="2977537"/>
            <a:ext cx="10201709" cy="3728063"/>
            <a:chOff x="383655" y="2977537"/>
            <a:chExt cx="10201709" cy="3728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Inhaltsplatzhalter 2">
                  <a:extLst>
                    <a:ext uri="{FF2B5EF4-FFF2-40B4-BE49-F238E27FC236}">
                      <a16:creationId xmlns:a16="http://schemas.microsoft.com/office/drawing/2014/main" id="{DF04AAB8-C9AD-4797-860F-8842F637B4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3655" y="2977537"/>
                  <a:ext cx="6207645" cy="3728063"/>
                </a:xfrm>
                <a:prstGeom prst="rect">
                  <a:avLst/>
                </a:prstGeom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50000"/>
                    </a:lnSpc>
                    <a:buNone/>
                  </a:pPr>
                  <a:r>
                    <a:rPr lang="de-DE" sz="2400" b="1" dirty="0"/>
                    <a:t>Raycasting </a:t>
                  </a:r>
                  <a:r>
                    <a:rPr lang="de-DE" sz="2400" b="1" dirty="0" err="1"/>
                    <a:t>method</a:t>
                  </a:r>
                  <a:endParaRPr lang="de-DE" sz="2400" b="1" dirty="0"/>
                </a:p>
                <a:p>
                  <a:pPr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de-DE" sz="2400" dirty="0"/>
                    <a:t>Check </a:t>
                  </a:r>
                  <a:r>
                    <a:rPr lang="de-DE" sz="2400" dirty="0" err="1"/>
                    <a:t>for</a:t>
                  </a:r>
                  <a:r>
                    <a:rPr lang="de-DE" sz="2400" dirty="0"/>
                    <a:t> </a:t>
                  </a:r>
                  <a:r>
                    <a:rPr lang="de-DE" sz="2400" dirty="0" err="1"/>
                    <a:t>each</a:t>
                  </a:r>
                  <a:r>
                    <a:rPr lang="de-DE" sz="2400" dirty="0"/>
                    <a:t> </a:t>
                  </a:r>
                  <a:r>
                    <a:rPr lang="de-DE" sz="2400" dirty="0" err="1"/>
                    <a:t>pixel</a:t>
                  </a:r>
                  <a:r>
                    <a:rPr lang="de-DE" sz="2400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de-DE" sz="2400" dirty="0"/>
                    <a:t>, </a:t>
                  </a:r>
                  <a:r>
                    <a:rPr lang="de-DE" sz="2400" dirty="0" err="1"/>
                    <a:t>if</a:t>
                  </a:r>
                  <a:r>
                    <a:rPr lang="de-DE" sz="2400" dirty="0"/>
                    <a:t> a </a:t>
                  </a:r>
                  <a:r>
                    <a:rPr lang="de-DE" sz="2400" dirty="0" err="1"/>
                    <a:t>ray</a:t>
                  </a:r>
                  <a:r>
                    <a:rPr lang="de-DE" sz="2400" dirty="0"/>
                    <a:t> </a:t>
                  </a:r>
                  <a:r>
                    <a:rPr lang="de-DE" sz="2400" dirty="0" err="1"/>
                    <a:t>going</a:t>
                  </a:r>
                  <a:r>
                    <a:rPr lang="de-DE" sz="2400" dirty="0"/>
                    <a:t> </a:t>
                  </a:r>
                  <a:r>
                    <a:rPr lang="de-DE" sz="2400" dirty="0" err="1"/>
                    <a:t>from</a:t>
                  </a:r>
                  <a:r>
                    <a:rPr lang="de-DE" sz="24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r>
                    <a:rPr lang="de-DE" sz="2400" dirty="0"/>
                    <a:t> </a:t>
                  </a:r>
                  <a:r>
                    <a:rPr lang="de-DE" sz="2400" dirty="0" err="1"/>
                    <a:t>to</a:t>
                  </a:r>
                  <a:r>
                    <a:rPr lang="de-DE" sz="24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∞, 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a14:m>
                  <a:r>
                    <a:rPr lang="de-DE" sz="2400" dirty="0"/>
                    <a:t> </a:t>
                  </a:r>
                  <a:r>
                    <a:rPr lang="de-DE" sz="2400" dirty="0" err="1"/>
                    <a:t>intersects</a:t>
                  </a:r>
                  <a:r>
                    <a:rPr lang="de-DE" sz="2400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de-DE" sz="2400" dirty="0"/>
                    <a:t> and </a:t>
                  </a:r>
                  <a:r>
                    <a:rPr lang="de-DE" sz="2400" dirty="0" err="1"/>
                    <a:t>odd</a:t>
                  </a:r>
                  <a:r>
                    <a:rPr lang="de-DE" sz="2400" dirty="0"/>
                    <a:t> (</a:t>
                  </a:r>
                  <a:r>
                    <a:rPr lang="de-DE" sz="2400" dirty="0" err="1"/>
                    <a:t>even</a:t>
                  </a:r>
                  <a:r>
                    <a:rPr lang="de-DE" sz="2400" dirty="0"/>
                    <a:t>) </a:t>
                  </a:r>
                  <a:r>
                    <a:rPr lang="de-DE" sz="2400" dirty="0" err="1"/>
                    <a:t>amount</a:t>
                  </a:r>
                  <a:r>
                    <a:rPr lang="de-DE" sz="2400" dirty="0"/>
                    <a:t> </a:t>
                  </a:r>
                  <a:r>
                    <a:rPr lang="de-DE" sz="2400" dirty="0" err="1"/>
                    <a:t>of</a:t>
                  </a:r>
                  <a:r>
                    <a:rPr lang="de-DE" sz="2400" dirty="0"/>
                    <a:t> </a:t>
                  </a:r>
                  <a:r>
                    <a:rPr lang="de-DE" sz="2400" dirty="0" err="1"/>
                    <a:t>times</a:t>
                  </a:r>
                  <a:endParaRPr lang="de-DE" sz="2400" dirty="0"/>
                </a:p>
                <a:p>
                  <a:pPr>
                    <a:lnSpc>
                      <a:spcPct val="150000"/>
                    </a:lnSpc>
                    <a:buFont typeface="Wingdings" panose="05000000000000000000" pitchFamily="2" charset="2"/>
                    <a:buChar char="Ø"/>
                  </a:pPr>
                  <a:r>
                    <a:rPr lang="de-DE" sz="2400" dirty="0"/>
                    <a:t>Odd (</a:t>
                  </a:r>
                  <a:r>
                    <a:rPr lang="de-DE" sz="2400" dirty="0" err="1"/>
                    <a:t>even</a:t>
                  </a:r>
                  <a:r>
                    <a:rPr lang="de-DE" sz="2400" dirty="0"/>
                    <a:t>) </a:t>
                  </a:r>
                  <a:r>
                    <a:rPr lang="de-DE" sz="2400" dirty="0">
                      <a:sym typeface="Wingdings" panose="05000000000000000000" pitchFamily="2" charset="2"/>
                    </a:rPr>
                    <a:t> Pixel </a:t>
                  </a:r>
                  <a:r>
                    <a:rPr lang="de-DE" sz="2400" dirty="0" err="1">
                      <a:sym typeface="Wingdings" panose="05000000000000000000" pitchFamily="2" charset="2"/>
                    </a:rPr>
                    <a:t>is</a:t>
                  </a:r>
                  <a:r>
                    <a:rPr lang="de-DE" sz="2400" dirty="0">
                      <a:sym typeface="Wingdings" panose="05000000000000000000" pitchFamily="2" charset="2"/>
                    </a:rPr>
                    <a:t> (not) </a:t>
                  </a:r>
                  <a:r>
                    <a:rPr lang="de-DE" sz="2400" dirty="0" err="1">
                      <a:sym typeface="Wingdings" panose="05000000000000000000" pitchFamily="2" charset="2"/>
                    </a:rPr>
                    <a:t>inside</a:t>
                  </a:r>
                  <a:r>
                    <a:rPr lang="de-DE" sz="2400" dirty="0">
                      <a:sym typeface="Wingdings" panose="05000000000000000000" pitchFamily="2" charset="2"/>
                    </a:rPr>
                    <a:t> </a:t>
                  </a:r>
                  <a:r>
                    <a:rPr lang="de-DE" sz="2400" dirty="0" err="1">
                      <a:sym typeface="Wingdings" panose="05000000000000000000" pitchFamily="2" charset="2"/>
                    </a:rPr>
                    <a:t>of</a:t>
                  </a:r>
                  <a:r>
                    <a:rPr lang="de-DE" sz="2400" dirty="0">
                      <a:sym typeface="Wingdings" panose="05000000000000000000" pitchFamily="2" charset="2"/>
                    </a:rPr>
                    <a:t> </a:t>
                  </a:r>
                  <a:r>
                    <a:rPr lang="de-DE" sz="2400" dirty="0" err="1">
                      <a:sym typeface="Wingdings" panose="05000000000000000000" pitchFamily="2" charset="2"/>
                    </a:rPr>
                    <a:t>the</a:t>
                  </a:r>
                  <a:r>
                    <a:rPr lang="de-DE" sz="2400" dirty="0">
                      <a:sym typeface="Wingdings" panose="05000000000000000000" pitchFamily="2" charset="2"/>
                    </a:rPr>
                    <a:t> </a:t>
                  </a:r>
                  <a:r>
                    <a:rPr lang="de-DE" sz="2400" dirty="0" err="1">
                      <a:sym typeface="Wingdings" panose="05000000000000000000" pitchFamily="2" charset="2"/>
                    </a:rPr>
                    <a:t>shape</a:t>
                  </a:r>
                  <a:endParaRPr lang="de-DE" sz="2400" dirty="0"/>
                </a:p>
              </p:txBody>
            </p:sp>
          </mc:Choice>
          <mc:Fallback xmlns="">
            <p:sp>
              <p:nvSpPr>
                <p:cNvPr id="8" name="Inhaltsplatzhalter 2">
                  <a:extLst>
                    <a:ext uri="{FF2B5EF4-FFF2-40B4-BE49-F238E27FC236}">
                      <a16:creationId xmlns:a16="http://schemas.microsoft.com/office/drawing/2014/main" id="{DF04AAB8-C9AD-4797-860F-8842F637B4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55" y="2977537"/>
                  <a:ext cx="6207645" cy="3728063"/>
                </a:xfrm>
                <a:prstGeom prst="rect">
                  <a:avLst/>
                </a:prstGeom>
                <a:blipFill>
                  <a:blip r:embed="rId7"/>
                  <a:stretch>
                    <a:fillRect l="-1572" r="-589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9E609C9E-CC49-450A-AEE8-7CF96C2359AB}"/>
                </a:ext>
              </a:extLst>
            </p:cNvPr>
            <p:cNvGrpSpPr/>
            <p:nvPr/>
          </p:nvGrpSpPr>
          <p:grpSpPr>
            <a:xfrm>
              <a:off x="7574280" y="4251960"/>
              <a:ext cx="3011084" cy="381000"/>
              <a:chOff x="7574280" y="4251960"/>
              <a:chExt cx="3011084" cy="381000"/>
            </a:xfrm>
          </p:grpSpPr>
          <p:grpSp>
            <p:nvGrpSpPr>
              <p:cNvPr id="16" name="Gruppieren 15">
                <a:extLst>
                  <a:ext uri="{FF2B5EF4-FFF2-40B4-BE49-F238E27FC236}">
                    <a16:creationId xmlns:a16="http://schemas.microsoft.com/office/drawing/2014/main" id="{E46C560A-12BE-4BE0-8929-2DE22C80B6BC}"/>
                  </a:ext>
                </a:extLst>
              </p:cNvPr>
              <p:cNvGrpSpPr/>
              <p:nvPr/>
            </p:nvGrpSpPr>
            <p:grpSpPr>
              <a:xfrm>
                <a:off x="7574280" y="4251960"/>
                <a:ext cx="3011084" cy="381000"/>
                <a:chOff x="7574280" y="4152900"/>
                <a:chExt cx="3011084" cy="381000"/>
              </a:xfrm>
            </p:grpSpPr>
            <p:sp>
              <p:nvSpPr>
                <p:cNvPr id="13" name="Multiplikationszeichen 12">
                  <a:extLst>
                    <a:ext uri="{FF2B5EF4-FFF2-40B4-BE49-F238E27FC236}">
                      <a16:creationId xmlns:a16="http://schemas.microsoft.com/office/drawing/2014/main" id="{642E0948-4EF6-4FAA-A1C9-2590D87D0AB7}"/>
                    </a:ext>
                  </a:extLst>
                </p:cNvPr>
                <p:cNvSpPr/>
                <p:nvPr/>
              </p:nvSpPr>
              <p:spPr>
                <a:xfrm>
                  <a:off x="10234844" y="4152900"/>
                  <a:ext cx="350520" cy="381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4" name="Gerade Verbindung mit Pfeil 13">
                  <a:extLst>
                    <a:ext uri="{FF2B5EF4-FFF2-40B4-BE49-F238E27FC236}">
                      <a16:creationId xmlns:a16="http://schemas.microsoft.com/office/drawing/2014/main" id="{5840A272-997F-407F-9DF0-D519F45CD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74280" y="4335780"/>
                  <a:ext cx="2835824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Multiplikationszeichen 17">
                <a:extLst>
                  <a:ext uri="{FF2B5EF4-FFF2-40B4-BE49-F238E27FC236}">
                    <a16:creationId xmlns:a16="http://schemas.microsoft.com/office/drawing/2014/main" id="{4769C308-2620-40B3-A2A1-4BE3EB0BD116}"/>
                  </a:ext>
                </a:extLst>
              </p:cNvPr>
              <p:cNvSpPr/>
              <p:nvPr/>
            </p:nvSpPr>
            <p:spPr>
              <a:xfrm>
                <a:off x="9860750" y="4358640"/>
                <a:ext cx="144780" cy="152400"/>
              </a:xfrm>
              <a:prstGeom prst="mathMultipl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Multiplikationszeichen 18">
                <a:extLst>
                  <a:ext uri="{FF2B5EF4-FFF2-40B4-BE49-F238E27FC236}">
                    <a16:creationId xmlns:a16="http://schemas.microsoft.com/office/drawing/2014/main" id="{8773B153-8300-4705-ABE2-07183E27464E}"/>
                  </a:ext>
                </a:extLst>
              </p:cNvPr>
              <p:cNvSpPr/>
              <p:nvPr/>
            </p:nvSpPr>
            <p:spPr>
              <a:xfrm>
                <a:off x="8786806" y="4358640"/>
                <a:ext cx="144780" cy="152400"/>
              </a:xfrm>
              <a:prstGeom prst="mathMultipl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60D57DF-EDD3-44BF-8178-E0587C112ABD}"/>
                </a:ext>
              </a:extLst>
            </p:cNvPr>
            <p:cNvGrpSpPr/>
            <p:nvPr/>
          </p:nvGrpSpPr>
          <p:grpSpPr>
            <a:xfrm>
              <a:off x="7574280" y="4732020"/>
              <a:ext cx="1996440" cy="381000"/>
              <a:chOff x="7574280" y="4732020"/>
              <a:chExt cx="1996440" cy="381000"/>
            </a:xfrm>
          </p:grpSpPr>
          <p:grpSp>
            <p:nvGrpSpPr>
              <p:cNvPr id="17" name="Gruppieren 16">
                <a:extLst>
                  <a:ext uri="{FF2B5EF4-FFF2-40B4-BE49-F238E27FC236}">
                    <a16:creationId xmlns:a16="http://schemas.microsoft.com/office/drawing/2014/main" id="{03D4CC9A-B109-4D74-A138-CB199E3A69C6}"/>
                  </a:ext>
                </a:extLst>
              </p:cNvPr>
              <p:cNvGrpSpPr/>
              <p:nvPr/>
            </p:nvGrpSpPr>
            <p:grpSpPr>
              <a:xfrm>
                <a:off x="7574280" y="4732020"/>
                <a:ext cx="1996440" cy="381000"/>
                <a:chOff x="7574280" y="4732020"/>
                <a:chExt cx="1996440" cy="381000"/>
              </a:xfrm>
            </p:grpSpPr>
            <p:sp>
              <p:nvSpPr>
                <p:cNvPr id="12" name="Multiplikationszeichen 11">
                  <a:extLst>
                    <a:ext uri="{FF2B5EF4-FFF2-40B4-BE49-F238E27FC236}">
                      <a16:creationId xmlns:a16="http://schemas.microsoft.com/office/drawing/2014/main" id="{63EB4D6D-18B9-4E55-8BE0-538E521BC76A}"/>
                    </a:ext>
                  </a:extLst>
                </p:cNvPr>
                <p:cNvSpPr/>
                <p:nvPr/>
              </p:nvSpPr>
              <p:spPr>
                <a:xfrm>
                  <a:off x="9220200" y="4732020"/>
                  <a:ext cx="350520" cy="381000"/>
                </a:xfrm>
                <a:prstGeom prst="mathMultiply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11" name="Gerade Verbindung mit Pfeil 10">
                  <a:extLst>
                    <a:ext uri="{FF2B5EF4-FFF2-40B4-BE49-F238E27FC236}">
                      <a16:creationId xmlns:a16="http://schemas.microsoft.com/office/drawing/2014/main" id="{832AF7BD-F46A-4CCC-8081-F3795E7A4398}"/>
                    </a:ext>
                  </a:extLst>
                </p:cNvPr>
                <p:cNvCxnSpPr/>
                <p:nvPr/>
              </p:nvCxnSpPr>
              <p:spPr>
                <a:xfrm flipH="1">
                  <a:off x="7574280" y="4914900"/>
                  <a:ext cx="182118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Multiplikationszeichen 19">
                <a:extLst>
                  <a:ext uri="{FF2B5EF4-FFF2-40B4-BE49-F238E27FC236}">
                    <a16:creationId xmlns:a16="http://schemas.microsoft.com/office/drawing/2014/main" id="{6626B16B-67AB-4F46-B3AF-E104C3B99875}"/>
                  </a:ext>
                </a:extLst>
              </p:cNvPr>
              <p:cNvSpPr/>
              <p:nvPr/>
            </p:nvSpPr>
            <p:spPr>
              <a:xfrm>
                <a:off x="8524869" y="4841997"/>
                <a:ext cx="144780" cy="152400"/>
              </a:xfrm>
              <a:prstGeom prst="mathMultipl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141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C726DAD-1E9A-489D-A8EC-305378C5E6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655" y="714315"/>
                <a:ext cx="10205513" cy="26842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de-DE" sz="2400" dirty="0"/>
                  <a:t>Find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largest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rectangle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that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fits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into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shape</a:t>
                </a:r>
                <a:r>
                  <a:rPr lang="de-DE" sz="2400" dirty="0"/>
                  <a:t> in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image</a:t>
                </a:r>
                <a:endParaRPr lang="de-DE" sz="2400" dirty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de-DE" sz="2400" dirty="0"/>
                  <a:t>Save </a:t>
                </a:r>
                <a:r>
                  <a:rPr lang="de-DE" sz="2400" dirty="0" err="1"/>
                  <a:t>coordinates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two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opposite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corners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de-DE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de-DE" sz="2400" dirty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de-DE" sz="2400" dirty="0"/>
                  <a:t>Remove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found</a:t>
                </a:r>
                <a:r>
                  <a:rPr lang="de-DE" sz="2400" dirty="0"/>
                  <a:t> </a:t>
                </a:r>
                <a:r>
                  <a:rPr lang="de-DE" sz="2400" dirty="0" err="1"/>
                  <a:t>rectangle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from</a:t>
                </a:r>
                <a:r>
                  <a:rPr lang="de-DE" sz="2400" dirty="0"/>
                  <a:t> </a:t>
                </a:r>
                <a:r>
                  <a:rPr lang="de-DE" sz="2400" dirty="0" err="1"/>
                  <a:t>the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image</a:t>
                </a:r>
                <a:endParaRPr lang="de-DE" sz="2400" dirty="0"/>
              </a:p>
              <a:p>
                <a:pPr>
                  <a:lnSpc>
                    <a:spcPct val="130000"/>
                  </a:lnSpc>
                  <a:buFont typeface="Wingdings" panose="05000000000000000000" pitchFamily="2" charset="2"/>
                  <a:buChar char="Ø"/>
                </a:pPr>
                <a:r>
                  <a:rPr lang="de-DE" sz="2400" dirty="0"/>
                  <a:t>Repeat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AC726DAD-1E9A-489D-A8EC-305378C5E6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655" y="714315"/>
                <a:ext cx="10205513" cy="2684205"/>
              </a:xfrm>
              <a:blipFill>
                <a:blip r:embed="rId3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C1E8EE23-85B4-493F-93A3-CFB660C45977}"/>
              </a:ext>
            </a:extLst>
          </p:cNvPr>
          <p:cNvSpPr txBox="1"/>
          <p:nvPr/>
        </p:nvSpPr>
        <p:spPr>
          <a:xfrm>
            <a:off x="220980" y="91440"/>
            <a:ext cx="947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Grouping</a:t>
            </a:r>
            <a:r>
              <a:rPr lang="de-DE" sz="3200" dirty="0"/>
              <a:t> </a:t>
            </a:r>
            <a:r>
              <a:rPr lang="de-DE" sz="3200" dirty="0" err="1"/>
              <a:t>pixels</a:t>
            </a:r>
            <a:r>
              <a:rPr lang="de-DE" sz="3200" dirty="0"/>
              <a:t> </a:t>
            </a:r>
            <a:r>
              <a:rPr lang="de-DE" sz="3200" dirty="0" err="1"/>
              <a:t>into</a:t>
            </a:r>
            <a:r>
              <a:rPr lang="de-DE" sz="3200" dirty="0"/>
              <a:t> larger </a:t>
            </a:r>
            <a:r>
              <a:rPr lang="de-DE" sz="3200" dirty="0" err="1"/>
              <a:t>rectangles</a:t>
            </a:r>
            <a:endParaRPr lang="de-DE" sz="3200" dirty="0"/>
          </a:p>
        </p:txBody>
      </p:sp>
      <p:pic>
        <p:nvPicPr>
          <p:cNvPr id="25" name="Grafik 24" descr="Ein Bild, das Text, Screenshot, Diagramm enthält.&#10;&#10;Automatisch generierte Beschreibung">
            <a:extLst>
              <a:ext uri="{FF2B5EF4-FFF2-40B4-BE49-F238E27FC236}">
                <a16:creationId xmlns:a16="http://schemas.microsoft.com/office/drawing/2014/main" id="{DB67E2E6-2878-4FDE-8F15-A410E0122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" y="3228991"/>
            <a:ext cx="5486411" cy="3657607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CEF695CB-700E-4A8F-B25B-9481357F427F}"/>
              </a:ext>
            </a:extLst>
          </p:cNvPr>
          <p:cNvSpPr/>
          <p:nvPr/>
        </p:nvSpPr>
        <p:spPr>
          <a:xfrm>
            <a:off x="2202180" y="4701540"/>
            <a:ext cx="1203960" cy="12116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54F6846-00D5-457E-BB35-93E6F7A81FDC}"/>
              </a:ext>
            </a:extLst>
          </p:cNvPr>
          <p:cNvGrpSpPr/>
          <p:nvPr/>
        </p:nvGrpSpPr>
        <p:grpSpPr>
          <a:xfrm>
            <a:off x="6591288" y="3233744"/>
            <a:ext cx="5486411" cy="3657607"/>
            <a:chOff x="6591288" y="3233744"/>
            <a:chExt cx="5486411" cy="3657607"/>
          </a:xfrm>
        </p:grpSpPr>
        <p:pic>
          <p:nvPicPr>
            <p:cNvPr id="24" name="Grafik 23" descr="Ein Bild, das Text, Screenshot, Diagramm enthält.&#10;&#10;Automatisch generierte Beschreibung">
              <a:extLst>
                <a:ext uri="{FF2B5EF4-FFF2-40B4-BE49-F238E27FC236}">
                  <a16:creationId xmlns:a16="http://schemas.microsoft.com/office/drawing/2014/main" id="{C3B0F07A-DBB0-4446-BD55-6FCBBEFEA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1288" y="3233744"/>
              <a:ext cx="5486411" cy="3657607"/>
            </a:xfrm>
            <a:prstGeom prst="rect">
              <a:avLst/>
            </a:prstGeom>
          </p:spPr>
        </p:pic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F93F2FB7-9B76-4D2A-920A-0AC3BA234CC8}"/>
                </a:ext>
              </a:extLst>
            </p:cNvPr>
            <p:cNvSpPr/>
            <p:nvPr/>
          </p:nvSpPr>
          <p:spPr>
            <a:xfrm>
              <a:off x="8677744" y="4697329"/>
              <a:ext cx="1221112" cy="1229603"/>
            </a:xfrm>
            <a:prstGeom prst="rect">
              <a:avLst/>
            </a:prstGeom>
            <a:solidFill>
              <a:srgbClr val="E9E9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AFE7CB0-04E1-4007-BF52-5E10C5F50673}"/>
                  </a:ext>
                </a:extLst>
              </p:cNvPr>
              <p:cNvSpPr txBox="1"/>
              <p:nvPr/>
            </p:nvSpPr>
            <p:spPr>
              <a:xfrm>
                <a:off x="1223010" y="5997119"/>
                <a:ext cx="857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AFE7CB0-04E1-4007-BF52-5E10C5F50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5997119"/>
                <a:ext cx="85725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7641F9E-3726-4A3D-8023-1FA060F36435}"/>
                  </a:ext>
                </a:extLst>
              </p:cNvPr>
              <p:cNvSpPr txBox="1"/>
              <p:nvPr/>
            </p:nvSpPr>
            <p:spPr>
              <a:xfrm>
                <a:off x="3406140" y="4112600"/>
                <a:ext cx="9563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7641F9E-3726-4A3D-8023-1FA060F36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140" y="4112600"/>
                <a:ext cx="9563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0694B8B-C409-43A2-BB26-7C5CE31AEFB7}"/>
              </a:ext>
            </a:extLst>
          </p:cNvPr>
          <p:cNvCxnSpPr>
            <a:cxnSpLocks/>
          </p:cNvCxnSpPr>
          <p:nvPr/>
        </p:nvCxnSpPr>
        <p:spPr>
          <a:xfrm flipV="1">
            <a:off x="1783080" y="5904026"/>
            <a:ext cx="419100" cy="1548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56E90BCE-F757-47D8-9082-914C2542BA1D}"/>
              </a:ext>
            </a:extLst>
          </p:cNvPr>
          <p:cNvCxnSpPr>
            <a:cxnSpLocks/>
          </p:cNvCxnSpPr>
          <p:nvPr/>
        </p:nvCxnSpPr>
        <p:spPr>
          <a:xfrm flipH="1">
            <a:off x="3406140" y="4485326"/>
            <a:ext cx="350520" cy="2120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33E48885-C378-4E75-BB9B-3ED4F85FD8EE}"/>
              </a:ext>
            </a:extLst>
          </p:cNvPr>
          <p:cNvSpPr/>
          <p:nvPr/>
        </p:nvSpPr>
        <p:spPr>
          <a:xfrm>
            <a:off x="5732638" y="4522508"/>
            <a:ext cx="573886" cy="784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63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26DAD-1E9A-489D-A8EC-305378C5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55" y="714315"/>
            <a:ext cx="5651385" cy="268420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Repeat </a:t>
            </a:r>
            <a:r>
              <a:rPr lang="de-DE" sz="2400" dirty="0" err="1"/>
              <a:t>until</a:t>
            </a:r>
            <a:r>
              <a:rPr lang="de-DE" sz="2400" dirty="0"/>
              <a:t> </a:t>
            </a:r>
            <a:r>
              <a:rPr lang="de-DE" sz="2400" dirty="0" err="1"/>
              <a:t>no</a:t>
            </a:r>
            <a:r>
              <a:rPr lang="de-DE" sz="2400" dirty="0"/>
              <a:t> </a:t>
            </a:r>
            <a:r>
              <a:rPr lang="de-DE" sz="2400" dirty="0" err="1"/>
              <a:t>pixel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left</a:t>
            </a:r>
            <a:endParaRPr lang="de-DE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de-DE" sz="2400" dirty="0" err="1"/>
              <a:t>Convert</a:t>
            </a:r>
            <a:r>
              <a:rPr lang="de-DE" sz="2400" dirty="0"/>
              <a:t> </a:t>
            </a:r>
            <a:r>
              <a:rPr lang="de-DE" sz="2400" dirty="0" err="1"/>
              <a:t>rectangle</a:t>
            </a:r>
            <a:r>
              <a:rPr lang="de-DE" sz="2400" dirty="0"/>
              <a:t> </a:t>
            </a:r>
            <a:r>
              <a:rPr lang="de-DE" sz="2400" dirty="0" err="1"/>
              <a:t>corner</a:t>
            </a:r>
            <a:r>
              <a:rPr lang="de-DE" sz="2400" dirty="0"/>
              <a:t> </a:t>
            </a:r>
            <a:r>
              <a:rPr lang="de-DE" sz="2400" dirty="0" err="1"/>
              <a:t>coordinates</a:t>
            </a:r>
            <a:r>
              <a:rPr lang="de-DE" sz="2400" dirty="0"/>
              <a:t> </a:t>
            </a:r>
            <a:r>
              <a:rPr lang="de-DE" sz="2400" dirty="0" err="1"/>
              <a:t>into</a:t>
            </a:r>
            <a:r>
              <a:rPr lang="de-DE" sz="2400" dirty="0"/>
              <a:t> ECP code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E8EE23-85B4-493F-93A3-CFB660C45977}"/>
              </a:ext>
            </a:extLst>
          </p:cNvPr>
          <p:cNvSpPr txBox="1"/>
          <p:nvPr/>
        </p:nvSpPr>
        <p:spPr>
          <a:xfrm>
            <a:off x="220980" y="91440"/>
            <a:ext cx="947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 err="1"/>
              <a:t>Grouping</a:t>
            </a:r>
            <a:r>
              <a:rPr lang="de-DE" sz="3200" dirty="0"/>
              <a:t> </a:t>
            </a:r>
            <a:r>
              <a:rPr lang="de-DE" sz="3200" dirty="0" err="1"/>
              <a:t>pixels</a:t>
            </a:r>
            <a:r>
              <a:rPr lang="de-DE" sz="3200" dirty="0"/>
              <a:t> </a:t>
            </a:r>
            <a:r>
              <a:rPr lang="de-DE" sz="3200" dirty="0" err="1"/>
              <a:t>into</a:t>
            </a:r>
            <a:r>
              <a:rPr lang="de-DE" sz="3200" dirty="0"/>
              <a:t> larger </a:t>
            </a:r>
            <a:r>
              <a:rPr lang="de-DE" sz="3200" dirty="0" err="1"/>
              <a:t>rectangles</a:t>
            </a:r>
            <a:endParaRPr lang="de-DE" sz="32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21673BC-F086-450E-89E6-B46D1C5C2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9" y="2575556"/>
            <a:ext cx="5486411" cy="365760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91DDD52-2D22-4C6F-BF3C-80264CF73261}"/>
              </a:ext>
            </a:extLst>
          </p:cNvPr>
          <p:cNvSpPr txBox="1"/>
          <p:nvPr/>
        </p:nvSpPr>
        <p:spPr>
          <a:xfrm>
            <a:off x="8267711" y="2484120"/>
            <a:ext cx="343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</a:rPr>
              <a:t>RECT</a:t>
            </a:r>
            <a:r>
              <a:rPr lang="de-DE" dirty="0"/>
              <a:t> 6250, 2250, 13750, 9750</a:t>
            </a:r>
          </a:p>
          <a:p>
            <a:r>
              <a:rPr lang="de-DE" dirty="0">
                <a:solidFill>
                  <a:schemeClr val="accent6"/>
                </a:solidFill>
              </a:rPr>
              <a:t>RECT</a:t>
            </a:r>
            <a:r>
              <a:rPr lang="de-DE" dirty="0"/>
              <a:t> 5250, 3750, 6250, 8250</a:t>
            </a:r>
          </a:p>
          <a:p>
            <a:r>
              <a:rPr lang="de-DE" dirty="0">
                <a:solidFill>
                  <a:schemeClr val="accent6"/>
                </a:solidFill>
              </a:rPr>
              <a:t>RECT</a:t>
            </a:r>
            <a:r>
              <a:rPr lang="de-DE" dirty="0"/>
              <a:t> 7750, 1250, 12250, 2250</a:t>
            </a:r>
          </a:p>
          <a:p>
            <a:r>
              <a:rPr lang="de-DE" dirty="0">
                <a:solidFill>
                  <a:schemeClr val="accent6"/>
                </a:solidFill>
              </a:rPr>
              <a:t>RECT</a:t>
            </a:r>
            <a:r>
              <a:rPr lang="de-DE" dirty="0"/>
              <a:t> 7750, 9750, 12250, 10750</a:t>
            </a:r>
          </a:p>
          <a:p>
            <a:r>
              <a:rPr lang="de-DE" dirty="0">
                <a:solidFill>
                  <a:schemeClr val="accent6"/>
                </a:solidFill>
              </a:rPr>
              <a:t>RECT</a:t>
            </a:r>
            <a:r>
              <a:rPr lang="de-DE" dirty="0"/>
              <a:t> 13750, 3750, 14750, 8250</a:t>
            </a:r>
          </a:p>
          <a:p>
            <a:r>
              <a:rPr lang="de-DE" dirty="0">
                <a:solidFill>
                  <a:schemeClr val="accent6"/>
                </a:solidFill>
              </a:rPr>
              <a:t>RECT</a:t>
            </a:r>
            <a:r>
              <a:rPr lang="de-DE" dirty="0"/>
              <a:t> 5750, 3250, 6250, 3750</a:t>
            </a:r>
          </a:p>
          <a:p>
            <a:r>
              <a:rPr lang="de-DE" dirty="0">
                <a:solidFill>
                  <a:schemeClr val="accent6"/>
                </a:solidFill>
              </a:rPr>
              <a:t>RECT</a:t>
            </a:r>
            <a:r>
              <a:rPr lang="de-DE" dirty="0"/>
              <a:t> 5750, 8250, 6250, 8750</a:t>
            </a:r>
          </a:p>
          <a:p>
            <a:r>
              <a:rPr lang="de-DE" dirty="0">
                <a:solidFill>
                  <a:schemeClr val="accent6"/>
                </a:solidFill>
              </a:rPr>
              <a:t>RECT</a:t>
            </a:r>
            <a:r>
              <a:rPr lang="de-DE" dirty="0"/>
              <a:t> 7250, 1750, 7750, 2250</a:t>
            </a:r>
          </a:p>
          <a:p>
            <a:r>
              <a:rPr lang="de-DE" dirty="0">
                <a:solidFill>
                  <a:schemeClr val="accent6"/>
                </a:solidFill>
              </a:rPr>
              <a:t>RECT</a:t>
            </a:r>
            <a:r>
              <a:rPr lang="de-DE" dirty="0"/>
              <a:t> 7250, 9750, 7750, 10250</a:t>
            </a:r>
          </a:p>
          <a:p>
            <a:r>
              <a:rPr lang="de-DE" dirty="0">
                <a:solidFill>
                  <a:schemeClr val="accent6"/>
                </a:solidFill>
              </a:rPr>
              <a:t>RECT</a:t>
            </a:r>
            <a:r>
              <a:rPr lang="de-DE" dirty="0"/>
              <a:t> 12250, 1750, 12750, 2250</a:t>
            </a:r>
          </a:p>
          <a:p>
            <a:r>
              <a:rPr lang="de-DE" dirty="0">
                <a:solidFill>
                  <a:schemeClr val="accent6"/>
                </a:solidFill>
              </a:rPr>
              <a:t>RECT</a:t>
            </a:r>
            <a:r>
              <a:rPr lang="de-DE" dirty="0"/>
              <a:t> 12250, 9750, 12750, 10250</a:t>
            </a:r>
          </a:p>
          <a:p>
            <a:r>
              <a:rPr lang="de-DE" dirty="0">
                <a:solidFill>
                  <a:schemeClr val="accent6"/>
                </a:solidFill>
              </a:rPr>
              <a:t>RECT</a:t>
            </a:r>
            <a:r>
              <a:rPr lang="de-DE" dirty="0"/>
              <a:t> 13750, 3250, 14250, 3750</a:t>
            </a:r>
          </a:p>
          <a:p>
            <a:r>
              <a:rPr lang="de-DE" dirty="0">
                <a:solidFill>
                  <a:schemeClr val="accent6"/>
                </a:solidFill>
              </a:rPr>
              <a:t>RECT</a:t>
            </a:r>
            <a:r>
              <a:rPr lang="de-DE" dirty="0"/>
              <a:t> 13750, 8250, 14250, 8750</a:t>
            </a: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E46841BD-B08B-46E4-AA78-0EDBBF51ED10}"/>
              </a:ext>
            </a:extLst>
          </p:cNvPr>
          <p:cNvSpPr/>
          <p:nvPr/>
        </p:nvSpPr>
        <p:spPr>
          <a:xfrm>
            <a:off x="6864432" y="3836708"/>
            <a:ext cx="573886" cy="7848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043AA9-574F-4063-9439-7D13076A3FDD}"/>
              </a:ext>
            </a:extLst>
          </p:cNvPr>
          <p:cNvSpPr txBox="1"/>
          <p:nvPr/>
        </p:nvSpPr>
        <p:spPr>
          <a:xfrm>
            <a:off x="8854451" y="2022455"/>
            <a:ext cx="266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ECP .</a:t>
            </a:r>
            <a:r>
              <a:rPr lang="de-DE" sz="2400" dirty="0" err="1"/>
              <a:t>pat</a:t>
            </a:r>
            <a:r>
              <a:rPr lang="de-DE" sz="2400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50949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726DAD-1E9A-489D-A8EC-305378C5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55" y="714315"/>
            <a:ext cx="5361825" cy="2215497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de-DE" sz="2400" dirty="0" err="1"/>
              <a:t>Combination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multiple </a:t>
            </a:r>
            <a:r>
              <a:rPr lang="de-DE" sz="2400" dirty="0" err="1"/>
              <a:t>curves</a:t>
            </a:r>
            <a:r>
              <a:rPr lang="de-DE" sz="2400" dirty="0"/>
              <a:t> 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de-DE" sz="2400" dirty="0" err="1"/>
              <a:t>Overlap</a:t>
            </a:r>
            <a:r>
              <a:rPr lang="de-DE" sz="2400" dirty="0"/>
              <a:t> </a:t>
            </a:r>
            <a:r>
              <a:rPr lang="de-DE" sz="2400" dirty="0" err="1"/>
              <a:t>is</a:t>
            </a:r>
            <a:r>
              <a:rPr lang="de-DE" sz="2400" dirty="0"/>
              <a:t> </a:t>
            </a:r>
            <a:r>
              <a:rPr lang="de-DE" sz="2400" dirty="0" err="1"/>
              <a:t>automatically</a:t>
            </a:r>
            <a:r>
              <a:rPr lang="de-DE" sz="2400" dirty="0"/>
              <a:t> </a:t>
            </a:r>
            <a:r>
              <a:rPr lang="de-DE" sz="2400" dirty="0" err="1"/>
              <a:t>supported</a:t>
            </a:r>
            <a:endParaRPr lang="de-DE" sz="2400" dirty="0"/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Higher </a:t>
            </a:r>
            <a:r>
              <a:rPr lang="de-DE" sz="2400" dirty="0" err="1"/>
              <a:t>resolution</a:t>
            </a:r>
            <a:r>
              <a:rPr lang="de-DE" sz="2400" dirty="0"/>
              <a:t> </a:t>
            </a:r>
            <a:r>
              <a:rPr lang="de-DE" sz="2400" dirty="0" err="1"/>
              <a:t>with</a:t>
            </a:r>
            <a:r>
              <a:rPr lang="de-DE" sz="2400" dirty="0"/>
              <a:t> fast </a:t>
            </a:r>
            <a:r>
              <a:rPr lang="de-DE" sz="2400" dirty="0" err="1"/>
              <a:t>computation</a:t>
            </a:r>
            <a:r>
              <a:rPr lang="de-DE" sz="2400" dirty="0"/>
              <a:t> time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1E8EE23-85B4-493F-93A3-CFB660C45977}"/>
              </a:ext>
            </a:extLst>
          </p:cNvPr>
          <p:cNvSpPr txBox="1"/>
          <p:nvPr/>
        </p:nvSpPr>
        <p:spPr>
          <a:xfrm>
            <a:off x="220980" y="91440"/>
            <a:ext cx="947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More </a:t>
            </a:r>
            <a:r>
              <a:rPr lang="de-DE" sz="3200" dirty="0" err="1"/>
              <a:t>complicated</a:t>
            </a:r>
            <a:r>
              <a:rPr lang="de-DE" sz="3200" dirty="0"/>
              <a:t> </a:t>
            </a:r>
            <a:r>
              <a:rPr lang="de-DE" sz="3200" dirty="0" err="1"/>
              <a:t>shapes</a:t>
            </a:r>
            <a:endParaRPr lang="de-DE" sz="3200" dirty="0"/>
          </a:p>
        </p:txBody>
      </p:sp>
      <p:pic>
        <p:nvPicPr>
          <p:cNvPr id="5" name="Grafik 4" descr="Ein Bild, das Text, Zeichnung, Clipart, Diagramm enthält.&#10;&#10;Automatisch generierte Beschreibung">
            <a:extLst>
              <a:ext uri="{FF2B5EF4-FFF2-40B4-BE49-F238E27FC236}">
                <a16:creationId xmlns:a16="http://schemas.microsoft.com/office/drawing/2014/main" id="{2C558FBB-00F4-4594-A33B-72ADD1B57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728" y="49452"/>
            <a:ext cx="5486411" cy="36576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3863C3F-362A-413A-849A-2B42516BC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5196" y="4005943"/>
            <a:ext cx="3723149" cy="2919027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53EB7D0-B3A7-4E83-AD7C-193E8D87CBF6}"/>
              </a:ext>
            </a:extLst>
          </p:cNvPr>
          <p:cNvSpPr txBox="1"/>
          <p:nvPr/>
        </p:nvSpPr>
        <p:spPr>
          <a:xfrm>
            <a:off x="9946770" y="6496295"/>
            <a:ext cx="265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duck.pat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26B0D6B-7C28-471E-9020-AC978FB59A14}"/>
              </a:ext>
            </a:extLst>
          </p:cNvPr>
          <p:cNvSpPr txBox="1"/>
          <p:nvPr/>
        </p:nvSpPr>
        <p:spPr>
          <a:xfrm>
            <a:off x="6957436" y="4973627"/>
            <a:ext cx="777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ECP: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54DCC91-810B-4140-BC8F-87ECE8E56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" y="4005943"/>
            <a:ext cx="6385936" cy="24163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EDE297DF-A3DD-43B1-973A-C0CBDFBA22B3}"/>
              </a:ext>
            </a:extLst>
          </p:cNvPr>
          <p:cNvSpPr txBox="1"/>
          <p:nvPr/>
        </p:nvSpPr>
        <p:spPr>
          <a:xfrm>
            <a:off x="389035" y="3348439"/>
            <a:ext cx="6096000" cy="533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de-DE" sz="2400" dirty="0"/>
              <a:t>Short code:</a:t>
            </a:r>
          </a:p>
        </p:txBody>
      </p:sp>
    </p:spTree>
    <p:extLst>
      <p:ext uri="{BB962C8B-B14F-4D97-AF65-F5344CB8AC3E}">
        <p14:creationId xmlns:p14="http://schemas.microsoft.com/office/powerpoint/2010/main" val="213314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Breitbild</PresentationFormat>
  <Paragraphs>59</Paragraphs>
  <Slides>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Wingdings</vt:lpstr>
      <vt:lpstr>Office</vt:lpstr>
      <vt:lpstr>Pattern Creator  Simon Widmann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Creator  Simon Widmann</dc:title>
  <dc:creator>Simon Widmann</dc:creator>
  <cp:lastModifiedBy>Simon Widmann</cp:lastModifiedBy>
  <cp:revision>98</cp:revision>
  <dcterms:created xsi:type="dcterms:W3CDTF">2023-10-02T11:50:56Z</dcterms:created>
  <dcterms:modified xsi:type="dcterms:W3CDTF">2023-10-02T13:37:37Z</dcterms:modified>
</cp:coreProperties>
</file>