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9" r:id="rId6"/>
    <p:sldId id="270" r:id="rId7"/>
    <p:sldId id="275" r:id="rId8"/>
    <p:sldId id="271" r:id="rId9"/>
    <p:sldId id="272" r:id="rId10"/>
    <p:sldId id="273" r:id="rId11"/>
    <p:sldId id="274" r:id="rId12"/>
    <p:sldId id="276" r:id="rId13"/>
    <p:sldId id="263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2"/>
    <p:restoredTop sz="94719"/>
  </p:normalViewPr>
  <p:slideViewPr>
    <p:cSldViewPr snapToGrid="0" snapToObjects="1">
      <p:cViewPr varScale="1">
        <p:scale>
          <a:sx n="46" d="100"/>
          <a:sy n="46" d="100"/>
        </p:scale>
        <p:origin x="72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lick to edit master title style"/>
          <p:cNvSpPr txBox="1">
            <a:spLocks noGrp="1"/>
          </p:cNvSpPr>
          <p:nvPr>
            <p:ph type="title" hasCustomPrompt="1"/>
          </p:nvPr>
        </p:nvSpPr>
        <p:spPr>
          <a:xfrm>
            <a:off x="584200" y="365552"/>
            <a:ext cx="3632200" cy="923330"/>
          </a:xfrm>
          <a:prstGeom prst="rect">
            <a:avLst/>
          </a:prstGeom>
        </p:spPr>
        <p:txBody>
          <a:bodyPr/>
          <a:lstStyle>
            <a:lvl1pPr>
              <a:defRPr sz="3000" b="1">
                <a:latin typeface="+mj-lt"/>
                <a:ea typeface="+mj-ea"/>
                <a:cs typeface="+mj-cs"/>
                <a:sym typeface="等线"/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93" name="Straight Connector 9"/>
          <p:cNvSpPr/>
          <p:nvPr/>
        </p:nvSpPr>
        <p:spPr>
          <a:xfrm flipH="1">
            <a:off x="469900" y="457200"/>
            <a:ext cx="1" cy="685800"/>
          </a:xfrm>
          <a:prstGeom prst="line">
            <a:avLst/>
          </a:prstGeom>
          <a:ln w="635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74887" y="6181072"/>
            <a:ext cx="358413" cy="370841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2"/>
          <p:cNvSpPr txBox="1"/>
          <p:nvPr/>
        </p:nvSpPr>
        <p:spPr>
          <a:xfrm>
            <a:off x="4621348" y="3059668"/>
            <a:ext cx="294930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 b="1">
                <a:solidFill>
                  <a:schemeClr val="accent1"/>
                </a:solidFill>
              </a:defRPr>
            </a:pPr>
            <a:r>
              <a:t>Group </a:t>
            </a:r>
            <a:r>
              <a:rPr>
                <a:solidFill>
                  <a:schemeClr val="accent5"/>
                </a:solidFill>
              </a:rPr>
              <a:t>3.</a:t>
            </a:r>
          </a:p>
        </p:txBody>
      </p:sp>
      <p:grpSp>
        <p:nvGrpSpPr>
          <p:cNvPr id="113" name="Group 3"/>
          <p:cNvGrpSpPr/>
          <p:nvPr/>
        </p:nvGrpSpPr>
        <p:grpSpPr>
          <a:xfrm>
            <a:off x="4474633" y="2971800"/>
            <a:ext cx="457201" cy="457200"/>
            <a:chOff x="0" y="0"/>
            <a:chExt cx="457200" cy="457200"/>
          </a:xfrm>
        </p:grpSpPr>
        <p:sp>
          <p:nvSpPr>
            <p:cNvPr id="111" name="Straight Connector 5"/>
            <p:cNvSpPr/>
            <p:nvPr/>
          </p:nvSpPr>
          <p:spPr>
            <a:xfrm flipV="1">
              <a:off x="-1" y="0"/>
              <a:ext cx="2" cy="45720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Straight Connector 6"/>
            <p:cNvSpPr/>
            <p:nvPr/>
          </p:nvSpPr>
          <p:spPr>
            <a:xfrm>
              <a:off x="0" y="0"/>
              <a:ext cx="457200" cy="1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16" name="Group 7"/>
          <p:cNvGrpSpPr/>
          <p:nvPr/>
        </p:nvGrpSpPr>
        <p:grpSpPr>
          <a:xfrm>
            <a:off x="7260166" y="3429000"/>
            <a:ext cx="458471" cy="458470"/>
            <a:chOff x="0" y="0"/>
            <a:chExt cx="458470" cy="458469"/>
          </a:xfrm>
        </p:grpSpPr>
        <p:sp>
          <p:nvSpPr>
            <p:cNvPr id="114" name="Straight Connector 8"/>
            <p:cNvSpPr/>
            <p:nvPr/>
          </p:nvSpPr>
          <p:spPr>
            <a:xfrm flipH="1">
              <a:off x="458470" y="0"/>
              <a:ext cx="1" cy="45720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traight Connector 9"/>
            <p:cNvSpPr/>
            <p:nvPr/>
          </p:nvSpPr>
          <p:spPr>
            <a:xfrm flipH="1" flipV="1">
              <a:off x="0" y="458469"/>
              <a:ext cx="457200" cy="1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96E3235-3466-0C42-A0AB-7F260DB2AFBB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Important factors: 1. Education </a:t>
            </a:r>
            <a:r>
              <a:rPr lang="en-US" altLang="zh-CN" dirty="0">
                <a:solidFill>
                  <a:srgbClr val="EE7D31"/>
                </a:solidFill>
              </a:rPr>
              <a:t>2. Age</a:t>
            </a:r>
            <a:endParaRPr lang="en-US" altLang="zh-CN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D2C5C4-C55C-7648-8BD0-89916B8495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4077" y="2212212"/>
            <a:ext cx="5284800" cy="3218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B76257-C534-3842-80BA-264C6059459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1" y="2212212"/>
            <a:ext cx="5284800" cy="3218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5A99002-4716-1540-BF3B-69D99125C4EF}"/>
              </a:ext>
            </a:extLst>
          </p:cNvPr>
          <p:cNvSpPr/>
          <p:nvPr/>
        </p:nvSpPr>
        <p:spPr>
          <a:xfrm>
            <a:off x="683123" y="5534741"/>
            <a:ext cx="4719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China, some young</a:t>
            </a:r>
            <a:r>
              <a:rPr lang="zh-CN" altLang="en-US" dirty="0"/>
              <a:t> </a:t>
            </a:r>
            <a:r>
              <a:rPr lang="en-US" altLang="zh-CN" dirty="0"/>
              <a:t>people maybe very rich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5328A12-F224-EA4C-84F2-E5624FC814CA}"/>
              </a:ext>
            </a:extLst>
          </p:cNvPr>
          <p:cNvCxnSpPr>
            <a:cxnSpLocks/>
          </p:cNvCxnSpPr>
          <p:nvPr/>
        </p:nvCxnSpPr>
        <p:spPr>
          <a:xfrm>
            <a:off x="7751618" y="5257800"/>
            <a:ext cx="92469" cy="74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04E0689-12F7-3643-87F3-FC643D35D507}"/>
              </a:ext>
            </a:extLst>
          </p:cNvPr>
          <p:cNvSpPr txBox="1"/>
          <p:nvPr/>
        </p:nvSpPr>
        <p:spPr>
          <a:xfrm>
            <a:off x="7959793" y="5892277"/>
            <a:ext cx="273481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 US, you get rich when you become ‘older’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A9F1E24-AAE7-0749-86A0-336B0FD79671}"/>
              </a:ext>
            </a:extLst>
          </p:cNvPr>
          <p:cNvCxnSpPr>
            <a:cxnSpLocks/>
          </p:cNvCxnSpPr>
          <p:nvPr/>
        </p:nvCxnSpPr>
        <p:spPr>
          <a:xfrm>
            <a:off x="7970541" y="3979718"/>
            <a:ext cx="0" cy="2022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229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96E3235-3466-0C42-A0AB-7F260DB2AFBB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factor: </a:t>
            </a:r>
            <a:r>
              <a:rPr lang="en-US" altLang="zh-CN" dirty="0">
                <a:solidFill>
                  <a:srgbClr val="EE7D31"/>
                </a:solidFill>
              </a:rPr>
              <a:t>1. Occupation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FCF9F7-17E3-EB4E-BEA9-8E02FD4119B8}"/>
              </a:ext>
            </a:extLst>
          </p:cNvPr>
          <p:cNvPicPr/>
          <p:nvPr/>
        </p:nvPicPr>
        <p:blipFill rotWithShape="1">
          <a:blip r:embed="rId2"/>
          <a:srcRect r="17960"/>
          <a:stretch/>
        </p:blipFill>
        <p:spPr>
          <a:xfrm>
            <a:off x="3821270" y="2091037"/>
            <a:ext cx="4327002" cy="4275455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AE93A2A-0079-5A48-AC3C-77E4A4011FA0}"/>
              </a:ext>
            </a:extLst>
          </p:cNvPr>
          <p:cNvSpPr/>
          <p:nvPr/>
        </p:nvSpPr>
        <p:spPr>
          <a:xfrm rot="5400000">
            <a:off x="5318654" y="595500"/>
            <a:ext cx="1339237" cy="4320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2678359-93B4-3845-9491-5E24E8ACB85F}"/>
              </a:ext>
            </a:extLst>
          </p:cNvPr>
          <p:cNvSpPr/>
          <p:nvPr/>
        </p:nvSpPr>
        <p:spPr>
          <a:xfrm rot="5400000">
            <a:off x="5441269" y="2905118"/>
            <a:ext cx="1044000" cy="4284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4A09A8B-C40E-6747-8440-A8A9111B73DD}"/>
              </a:ext>
            </a:extLst>
          </p:cNvPr>
          <p:cNvCxnSpPr>
            <a:cxnSpLocks/>
          </p:cNvCxnSpPr>
          <p:nvPr/>
        </p:nvCxnSpPr>
        <p:spPr>
          <a:xfrm flipH="1">
            <a:off x="2735968" y="5124896"/>
            <a:ext cx="1130300" cy="288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35A0E47-C231-E34F-9466-455E2DCC9C0E}"/>
              </a:ext>
            </a:extLst>
          </p:cNvPr>
          <p:cNvSpPr txBox="1"/>
          <p:nvPr/>
        </p:nvSpPr>
        <p:spPr>
          <a:xfrm>
            <a:off x="2048894" y="5413293"/>
            <a:ext cx="27348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Ideal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DCA65CF-4366-2146-BC92-1A9C0860E37C}"/>
              </a:ext>
            </a:extLst>
          </p:cNvPr>
          <p:cNvCxnSpPr>
            <a:cxnSpLocks/>
          </p:cNvCxnSpPr>
          <p:nvPr/>
        </p:nvCxnSpPr>
        <p:spPr>
          <a:xfrm flipH="1">
            <a:off x="2735968" y="2701106"/>
            <a:ext cx="1130300" cy="288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FEF9CA9-6E07-404D-ABBC-7DD7F782837B}"/>
              </a:ext>
            </a:extLst>
          </p:cNvPr>
          <p:cNvSpPr txBox="1"/>
          <p:nvPr/>
        </p:nvSpPr>
        <p:spPr>
          <a:xfrm>
            <a:off x="2048894" y="2989503"/>
            <a:ext cx="27348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rPr>
              <a:t>Not bad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448997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Secret to become rich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50BE3DA-F5FF-8448-AC1E-D26F6769A330}"/>
              </a:ext>
            </a:extLst>
          </p:cNvPr>
          <p:cNvSpPr txBox="1"/>
          <p:nvPr/>
        </p:nvSpPr>
        <p:spPr>
          <a:xfrm>
            <a:off x="3322319" y="1897277"/>
            <a:ext cx="89408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China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216583A-F4BC-2941-98FD-A8ED0BD02CAA}"/>
              </a:ext>
            </a:extLst>
          </p:cNvPr>
          <p:cNvSpPr txBox="1"/>
          <p:nvPr/>
        </p:nvSpPr>
        <p:spPr>
          <a:xfrm>
            <a:off x="3322318" y="3429000"/>
            <a:ext cx="533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US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B9C8528-4E06-1942-B170-4EDF8770DC03}"/>
              </a:ext>
            </a:extLst>
          </p:cNvPr>
          <p:cNvSpPr txBox="1"/>
          <p:nvPr/>
        </p:nvSpPr>
        <p:spPr>
          <a:xfrm>
            <a:off x="294636" y="2598005"/>
            <a:ext cx="15468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If you want to be rich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DB4562-5623-A047-B113-CD1B360D304E}"/>
              </a:ext>
            </a:extLst>
          </p:cNvPr>
          <p:cNvSpPr/>
          <p:nvPr/>
        </p:nvSpPr>
        <p:spPr>
          <a:xfrm>
            <a:off x="294636" y="5301734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OK, enjoy your life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27C043B-C1E2-EB4C-A90C-AD2B21764E6F}"/>
              </a:ext>
            </a:extLst>
          </p:cNvPr>
          <p:cNvSpPr txBox="1"/>
          <p:nvPr/>
        </p:nvSpPr>
        <p:spPr>
          <a:xfrm>
            <a:off x="1308100" y="4134535"/>
            <a:ext cx="533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>
                <a:solidFill>
                  <a:srgbClr val="EE7D31"/>
                </a:solidFill>
              </a:rPr>
              <a:t>No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5ED7AE4-ACF0-214A-9606-9B47F1E555DC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1068068" y="3429000"/>
            <a:ext cx="225400" cy="187273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671641E-C637-5D40-9253-63F25C5AA0D1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841500" y="2128109"/>
            <a:ext cx="1480819" cy="88539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752B87C9-FDDE-274B-AB3D-6319FC0FE7A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841500" y="3013503"/>
            <a:ext cx="1480818" cy="64632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AE8A42D8-18C7-B344-BD61-4ABED3B8E9E5}"/>
              </a:ext>
            </a:extLst>
          </p:cNvPr>
          <p:cNvSpPr txBox="1"/>
          <p:nvPr/>
        </p:nvSpPr>
        <p:spPr>
          <a:xfrm>
            <a:off x="2161537" y="1961721"/>
            <a:ext cx="53340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>
                <a:solidFill>
                  <a:srgbClr val="EE7D31"/>
                </a:solidFill>
              </a:rPr>
              <a:t>Yes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795A2F16-E0CA-D042-A6E0-4A630B93A64E}"/>
              </a:ext>
            </a:extLst>
          </p:cNvPr>
          <p:cNvSpPr txBox="1"/>
          <p:nvPr/>
        </p:nvSpPr>
        <p:spPr>
          <a:xfrm>
            <a:off x="4490719" y="1777054"/>
            <a:ext cx="117348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married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4E7A5C5-ED51-D04F-BA0F-A1812DE80C5C}"/>
              </a:ext>
            </a:extLst>
          </p:cNvPr>
          <p:cNvSpPr txBox="1"/>
          <p:nvPr/>
        </p:nvSpPr>
        <p:spPr>
          <a:xfrm>
            <a:off x="4490719" y="3244333"/>
            <a:ext cx="117348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married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1865DA7-E698-7B4A-9F5C-D12A5E290259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4216401" y="2128109"/>
            <a:ext cx="274318" cy="6444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6140DE6-BA0E-6C41-8A81-65F9E3C4CC2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55718" y="3659832"/>
            <a:ext cx="497842" cy="6444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645A7BE8-E812-3640-B8BB-BC10B86C38FF}"/>
              </a:ext>
            </a:extLst>
          </p:cNvPr>
          <p:cNvSpPr txBox="1"/>
          <p:nvPr/>
        </p:nvSpPr>
        <p:spPr>
          <a:xfrm>
            <a:off x="6527803" y="1777054"/>
            <a:ext cx="62229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 err="1"/>
              <a:t>Phd</a:t>
            </a:r>
            <a:endParaRPr lang="en-US" altLang="zh-CN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ED45191-D6BD-1D49-A03B-4530C9246AE7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 flipV="1">
            <a:off x="5664200" y="2007886"/>
            <a:ext cx="863603" cy="184666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4548C7A4-9FA9-A14F-AEDF-CCD518D95718}"/>
              </a:ext>
            </a:extLst>
          </p:cNvPr>
          <p:cNvSpPr txBox="1"/>
          <p:nvPr/>
        </p:nvSpPr>
        <p:spPr>
          <a:xfrm>
            <a:off x="6132220" y="3890663"/>
            <a:ext cx="184149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 err="1"/>
              <a:t>Phd</a:t>
            </a:r>
            <a:r>
              <a:rPr lang="en-US" altLang="zh-CN" dirty="0"/>
              <a:t> or</a:t>
            </a:r>
          </a:p>
          <a:p>
            <a:r>
              <a:rPr lang="en-US" altLang="zh-CN" dirty="0"/>
              <a:t>Professional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B69B18A-968E-564F-8DD0-2A256FE87FD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664201" y="3659831"/>
            <a:ext cx="234010" cy="5901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DE5B696-4F73-A24B-A67A-B80C30DD484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7150101" y="1081135"/>
            <a:ext cx="512467" cy="92675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18E60F43-A81C-134A-B12A-CFA119ABF28A}"/>
              </a:ext>
            </a:extLst>
          </p:cNvPr>
          <p:cNvSpPr txBox="1"/>
          <p:nvPr/>
        </p:nvSpPr>
        <p:spPr>
          <a:xfrm>
            <a:off x="7662568" y="850303"/>
            <a:ext cx="15449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Rich family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B602F43D-613D-F046-90E8-EE9AFB2FE93A}"/>
              </a:ext>
            </a:extLst>
          </p:cNvPr>
          <p:cNvSpPr txBox="1"/>
          <p:nvPr/>
        </p:nvSpPr>
        <p:spPr>
          <a:xfrm>
            <a:off x="7030720" y="1199975"/>
            <a:ext cx="3606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>
                <a:solidFill>
                  <a:srgbClr val="EE7D31"/>
                </a:solidFill>
              </a:rPr>
              <a:t>If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A4B2FFB-4F49-EF4E-A132-C41E61826209}"/>
              </a:ext>
            </a:extLst>
          </p:cNvPr>
          <p:cNvSpPr/>
          <p:nvPr/>
        </p:nvSpPr>
        <p:spPr>
          <a:xfrm>
            <a:off x="9719967" y="896468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OK, enjoy your life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4DB56D3-3660-0B44-985C-43ACDC7AE540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9207500" y="1081134"/>
            <a:ext cx="512467" cy="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AA894BA-0968-D24B-992A-0EB6599BE17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150101" y="2007886"/>
            <a:ext cx="889001" cy="600163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Rectangle 3">
            <a:extLst>
              <a:ext uri="{FF2B5EF4-FFF2-40B4-BE49-F238E27FC236}">
                <a16:creationId xmlns:a16="http://schemas.microsoft.com/office/drawing/2014/main" id="{D5FF0F08-5728-7B42-9D20-B9555268F5B3}"/>
              </a:ext>
            </a:extLst>
          </p:cNvPr>
          <p:cNvSpPr txBox="1"/>
          <p:nvPr/>
        </p:nvSpPr>
        <p:spPr>
          <a:xfrm>
            <a:off x="7030720" y="2334351"/>
            <a:ext cx="4794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 err="1">
                <a:solidFill>
                  <a:srgbClr val="EE7D31"/>
                </a:solidFill>
              </a:rPr>
              <a:t>eIif</a:t>
            </a:r>
            <a:endParaRPr lang="en-US" altLang="zh-CN" dirty="0">
              <a:solidFill>
                <a:srgbClr val="EE7D31"/>
              </a:solidFill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7946BCDC-4D74-AC42-B4C7-B5701BD3B32F}"/>
              </a:ext>
            </a:extLst>
          </p:cNvPr>
          <p:cNvSpPr txBox="1"/>
          <p:nvPr/>
        </p:nvSpPr>
        <p:spPr>
          <a:xfrm>
            <a:off x="8087211" y="2423384"/>
            <a:ext cx="287558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Set up your company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5ADCFA81-4937-9145-91AD-B59AC6A4C29E}"/>
              </a:ext>
            </a:extLst>
          </p:cNvPr>
          <p:cNvSpPr txBox="1"/>
          <p:nvPr/>
        </p:nvSpPr>
        <p:spPr>
          <a:xfrm>
            <a:off x="8226451" y="3875949"/>
            <a:ext cx="184149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You’d better work</a:t>
            </a: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10E7A2DC-EFD6-7348-B95B-90A423ED8468}"/>
              </a:ext>
            </a:extLst>
          </p:cNvPr>
          <p:cNvCxnSpPr>
            <a:cxnSpLocks/>
            <a:stCxn id="41" idx="3"/>
            <a:endCxn id="59" idx="1"/>
          </p:cNvCxnSpPr>
          <p:nvPr/>
        </p:nvCxnSpPr>
        <p:spPr>
          <a:xfrm flipV="1">
            <a:off x="7973717" y="4291447"/>
            <a:ext cx="252734" cy="1471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B0612E8C-145E-564C-8BF3-5D078E13F922}"/>
              </a:ext>
            </a:extLst>
          </p:cNvPr>
          <p:cNvCxnSpPr>
            <a:cxnSpLocks/>
            <a:stCxn id="59" idx="3"/>
            <a:endCxn id="58" idx="2"/>
          </p:cNvCxnSpPr>
          <p:nvPr/>
        </p:nvCxnSpPr>
        <p:spPr>
          <a:xfrm flipH="1" flipV="1">
            <a:off x="9525003" y="2885047"/>
            <a:ext cx="542945" cy="14064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Rectangle 3">
            <a:extLst>
              <a:ext uri="{FF2B5EF4-FFF2-40B4-BE49-F238E27FC236}">
                <a16:creationId xmlns:a16="http://schemas.microsoft.com/office/drawing/2014/main" id="{10C0FC60-F5EB-A843-AD4E-B52D2071A11E}"/>
              </a:ext>
            </a:extLst>
          </p:cNvPr>
          <p:cNvSpPr txBox="1"/>
          <p:nvPr/>
        </p:nvSpPr>
        <p:spPr>
          <a:xfrm>
            <a:off x="9828298" y="3264624"/>
            <a:ext cx="86510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>
                <a:solidFill>
                  <a:srgbClr val="EE7D31"/>
                </a:solidFill>
              </a:rPr>
              <a:t>either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19F224C-AB56-9D44-87C9-F9C62343DBED}"/>
              </a:ext>
            </a:extLst>
          </p:cNvPr>
          <p:cNvCxnSpPr>
            <a:cxnSpLocks/>
            <a:stCxn id="59" idx="3"/>
            <a:endCxn id="74" idx="0"/>
          </p:cNvCxnSpPr>
          <p:nvPr/>
        </p:nvCxnSpPr>
        <p:spPr>
          <a:xfrm flipH="1">
            <a:off x="9719967" y="4291447"/>
            <a:ext cx="347981" cy="1175567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ectangle 3">
            <a:extLst>
              <a:ext uri="{FF2B5EF4-FFF2-40B4-BE49-F238E27FC236}">
                <a16:creationId xmlns:a16="http://schemas.microsoft.com/office/drawing/2014/main" id="{E6466276-B9B2-6449-9479-6BCCF692F54C}"/>
              </a:ext>
            </a:extLst>
          </p:cNvPr>
          <p:cNvSpPr txBox="1"/>
          <p:nvPr/>
        </p:nvSpPr>
        <p:spPr>
          <a:xfrm>
            <a:off x="9893957" y="4820686"/>
            <a:ext cx="86510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>
                <a:solidFill>
                  <a:srgbClr val="EE7D31"/>
                </a:solidFill>
              </a:rPr>
              <a:t>or</a:t>
            </a:r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A9ACD92F-B232-1F4E-A98B-4F525936E9A2}"/>
              </a:ext>
            </a:extLst>
          </p:cNvPr>
          <p:cNvSpPr txBox="1"/>
          <p:nvPr/>
        </p:nvSpPr>
        <p:spPr>
          <a:xfrm>
            <a:off x="8269333" y="5467014"/>
            <a:ext cx="29012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Work for government</a:t>
            </a:r>
          </a:p>
        </p:txBody>
      </p:sp>
    </p:spTree>
    <p:extLst>
      <p:ext uri="{BB962C8B-B14F-4D97-AF65-F5344CB8AC3E}">
        <p14:creationId xmlns:p14="http://schemas.microsoft.com/office/powerpoint/2010/main" val="5969681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2"/>
          <p:cNvSpPr txBox="1"/>
          <p:nvPr/>
        </p:nvSpPr>
        <p:spPr>
          <a:xfrm>
            <a:off x="4621348" y="3059668"/>
            <a:ext cx="294930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400" b="1">
                <a:solidFill>
                  <a:schemeClr val="accent1"/>
                </a:solidFill>
              </a:defRPr>
            </a:pPr>
            <a:r>
              <a:t>Thank </a:t>
            </a:r>
            <a:r>
              <a:rPr>
                <a:solidFill>
                  <a:schemeClr val="accent5"/>
                </a:solidFill>
              </a:rPr>
              <a:t>you.</a:t>
            </a:r>
          </a:p>
        </p:txBody>
      </p:sp>
      <p:grpSp>
        <p:nvGrpSpPr>
          <p:cNvPr id="199" name="Group 3"/>
          <p:cNvGrpSpPr/>
          <p:nvPr/>
        </p:nvGrpSpPr>
        <p:grpSpPr>
          <a:xfrm>
            <a:off x="4474633" y="2971800"/>
            <a:ext cx="457201" cy="457200"/>
            <a:chOff x="0" y="0"/>
            <a:chExt cx="457200" cy="457200"/>
          </a:xfrm>
        </p:grpSpPr>
        <p:sp>
          <p:nvSpPr>
            <p:cNvPr id="197" name="Straight Connector 5"/>
            <p:cNvSpPr/>
            <p:nvPr/>
          </p:nvSpPr>
          <p:spPr>
            <a:xfrm flipV="1">
              <a:off x="-1" y="0"/>
              <a:ext cx="2" cy="45720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traight Connector 6"/>
            <p:cNvSpPr/>
            <p:nvPr/>
          </p:nvSpPr>
          <p:spPr>
            <a:xfrm>
              <a:off x="0" y="0"/>
              <a:ext cx="457200" cy="1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2" name="Group 7"/>
          <p:cNvGrpSpPr/>
          <p:nvPr/>
        </p:nvGrpSpPr>
        <p:grpSpPr>
          <a:xfrm>
            <a:off x="7260166" y="3429000"/>
            <a:ext cx="458471" cy="458470"/>
            <a:chOff x="0" y="0"/>
            <a:chExt cx="458470" cy="458469"/>
          </a:xfrm>
        </p:grpSpPr>
        <p:sp>
          <p:nvSpPr>
            <p:cNvPr id="200" name="Straight Connector 8"/>
            <p:cNvSpPr/>
            <p:nvPr/>
          </p:nvSpPr>
          <p:spPr>
            <a:xfrm flipH="1">
              <a:off x="458470" y="0"/>
              <a:ext cx="1" cy="457200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Straight Connector 9"/>
            <p:cNvSpPr/>
            <p:nvPr/>
          </p:nvSpPr>
          <p:spPr>
            <a:xfrm flipH="1" flipV="1">
              <a:off x="0" y="458469"/>
              <a:ext cx="457200" cy="1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Content</a:t>
            </a:r>
          </a:p>
        </p:txBody>
      </p:sp>
      <p:sp>
        <p:nvSpPr>
          <p:cNvPr id="119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277600" y="6181072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20" name="1. DATASET…"/>
          <p:cNvSpPr txBox="1"/>
          <p:nvPr/>
        </p:nvSpPr>
        <p:spPr>
          <a:xfrm>
            <a:off x="3469090" y="2047761"/>
            <a:ext cx="5253820" cy="1467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2900"/>
            </a:pPr>
            <a:r>
              <a:rPr sz="2400" dirty="0">
                <a:latin typeface="等线 Light"/>
                <a:ea typeface="等线 Light"/>
              </a:rPr>
              <a:t>1. </a:t>
            </a:r>
            <a:r>
              <a:rPr lang="en-US" sz="2400" dirty="0">
                <a:latin typeface="等线 Light"/>
                <a:ea typeface="等线 Light"/>
                <a:sym typeface="等线 Light"/>
              </a:rPr>
              <a:t>Dataset</a:t>
            </a:r>
            <a:r>
              <a:rPr lang="zh-CN" altLang="en-US" sz="2400" dirty="0">
                <a:latin typeface="等线 Light"/>
                <a:ea typeface="等线 Light"/>
                <a:sym typeface="等线 Light"/>
              </a:rPr>
              <a:t> </a:t>
            </a:r>
            <a:r>
              <a:rPr lang="en-US" altLang="zh-CN" sz="2400" dirty="0">
                <a:latin typeface="等线 Light"/>
                <a:ea typeface="等线 Light"/>
                <a:sym typeface="等线 Light"/>
              </a:rPr>
              <a:t>&amp;</a:t>
            </a:r>
            <a:r>
              <a:rPr lang="zh-CN" altLang="en-US" sz="2400" dirty="0">
                <a:latin typeface="等线 Light"/>
                <a:ea typeface="等线 Light"/>
                <a:sym typeface="等线 Light"/>
              </a:rPr>
              <a:t> </a:t>
            </a:r>
            <a:r>
              <a:rPr lang="en-US" sz="2400" dirty="0">
                <a:latin typeface="等线 Light"/>
                <a:ea typeface="等线 Light"/>
              </a:rPr>
              <a:t>Preprocessing</a:t>
            </a:r>
          </a:p>
          <a:p>
            <a:pPr>
              <a:lnSpc>
                <a:spcPct val="200000"/>
              </a:lnSpc>
              <a:defRPr sz="2900"/>
            </a:pPr>
            <a:r>
              <a:rPr lang="en-US" altLang="zh-CN" sz="2400" dirty="0">
                <a:latin typeface="等线 Light"/>
                <a:ea typeface="等线 Light"/>
              </a:rPr>
              <a:t>2</a:t>
            </a:r>
            <a:r>
              <a:rPr lang="en-US" sz="2400" dirty="0">
                <a:latin typeface="等线 Light"/>
                <a:ea typeface="等线 Light"/>
              </a:rPr>
              <a:t>. Statistical analysis</a:t>
            </a:r>
            <a:r>
              <a:rPr lang="zh-CN" altLang="en-US" sz="2400" dirty="0">
                <a:latin typeface="等线 Light"/>
                <a:ea typeface="等线 Light"/>
              </a:rPr>
              <a:t> </a:t>
            </a:r>
            <a:r>
              <a:rPr lang="en-US" sz="2400" dirty="0">
                <a:latin typeface="等线 Light"/>
                <a:ea typeface="等线 Light"/>
              </a:rPr>
              <a:t>&amp; Conclusion</a:t>
            </a:r>
            <a:endParaRPr sz="2400" dirty="0">
              <a:latin typeface="等线 Light"/>
              <a:ea typeface="等线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859536">
              <a:defRPr sz="2820">
                <a:solidFill>
                  <a:schemeClr val="accent1"/>
                </a:solidFill>
              </a:defRPr>
            </a:pPr>
            <a:r>
              <a:rPr lang="en-US" dirty="0"/>
              <a:t>Dataset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Preprocessing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3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277600" y="6181072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25" name="Rectangle 14"/>
          <p:cNvSpPr txBox="1"/>
          <p:nvPr/>
        </p:nvSpPr>
        <p:spPr>
          <a:xfrm>
            <a:off x="1569719" y="1474469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zh-CN" altLang="en-US" dirty="0"/>
              <a:t>Adult Census Income from kaggle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966F85-9808-204D-87CF-5794B61D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19" y="2078011"/>
            <a:ext cx="8740897" cy="15165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62D7E77-E1EC-9649-9A79-B90E0E880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87"/>
          <a:stretch/>
        </p:blipFill>
        <p:spPr>
          <a:xfrm>
            <a:off x="3988349" y="4021733"/>
            <a:ext cx="1466850" cy="24579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4F8CEA-2A95-3542-A172-01961C7AA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215"/>
          <a:stretch/>
        </p:blipFill>
        <p:spPr>
          <a:xfrm>
            <a:off x="6553199" y="3914310"/>
            <a:ext cx="1466850" cy="2848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59536">
              <a:defRPr sz="2820">
                <a:solidFill>
                  <a:schemeClr val="accent1"/>
                </a:solidFill>
              </a:defRPr>
            </a:pPr>
            <a:r>
              <a:rPr lang="en-US" altLang="zh-CN" sz="3100" dirty="0">
                <a:solidFill>
                  <a:schemeClr val="tx1"/>
                </a:solidFill>
              </a:rPr>
              <a:t>Dataset</a:t>
            </a:r>
            <a:br>
              <a:rPr lang="en-US" altLang="zh-CN" sz="3200" dirty="0"/>
            </a:br>
            <a:r>
              <a:rPr lang="en-US" altLang="zh-CN" sz="3200" dirty="0"/>
              <a:t>Preprocessing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3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277600" y="6181072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F8C2B5-036A-1644-BC03-3165980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37" y="1918601"/>
            <a:ext cx="6485182" cy="952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E3C2078-8F76-6946-8061-FB92436C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454" y="3251171"/>
            <a:ext cx="5154947" cy="4097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5854D7-C0C8-094B-8FA7-F2AA7C719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001" y="5136898"/>
            <a:ext cx="6165852" cy="409752"/>
          </a:xfrm>
          <a:prstGeom prst="rect">
            <a:avLst/>
          </a:prstGeom>
        </p:spPr>
      </p:pic>
      <p:sp>
        <p:nvSpPr>
          <p:cNvPr id="12" name="Rectangle 14">
            <a:extLst>
              <a:ext uri="{FF2B5EF4-FFF2-40B4-BE49-F238E27FC236}">
                <a16:creationId xmlns:a16="http://schemas.microsoft.com/office/drawing/2014/main" id="{CD17E3B1-C096-A84A-8F45-B2F91B740578}"/>
              </a:ext>
            </a:extLst>
          </p:cNvPr>
          <p:cNvSpPr txBox="1"/>
          <p:nvPr/>
        </p:nvSpPr>
        <p:spPr>
          <a:xfrm>
            <a:off x="3756000" y="1311350"/>
            <a:ext cx="4680000" cy="461665"/>
          </a:xfrm>
          <a:prstGeom prst="rect">
            <a:avLst/>
          </a:prstGeom>
          <a:ln w="19050">
            <a:solidFill>
              <a:srgbClr val="4472C4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 algn="ctr"/>
            <a:r>
              <a:rPr lang="en-US" altLang="zh-CN" dirty="0">
                <a:solidFill>
                  <a:srgbClr val="4472C4"/>
                </a:solidFill>
              </a:rPr>
              <a:t>Missing data </a:t>
            </a: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F525D09A-C773-0F48-8459-833563A0A903}"/>
              </a:ext>
            </a:extLst>
          </p:cNvPr>
          <p:cNvSpPr txBox="1"/>
          <p:nvPr/>
        </p:nvSpPr>
        <p:spPr>
          <a:xfrm>
            <a:off x="3756000" y="4480912"/>
            <a:ext cx="4680000" cy="461665"/>
          </a:xfrm>
          <a:prstGeom prst="rect">
            <a:avLst/>
          </a:prstGeom>
          <a:ln w="19050">
            <a:solidFill>
              <a:srgbClr val="EE7D3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 algn="ctr"/>
            <a:r>
              <a:rPr lang="en-US" altLang="zh-CN" dirty="0">
                <a:solidFill>
                  <a:srgbClr val="EE7D31"/>
                </a:solidFill>
              </a:rPr>
              <a:t>Label our features</a:t>
            </a:r>
            <a:endParaRPr lang="zh-CN" altLang="en-US" dirty="0">
              <a:solidFill>
                <a:srgbClr val="EE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59536">
              <a:defRPr sz="2820">
                <a:solidFill>
                  <a:schemeClr val="accent1"/>
                </a:solidFill>
              </a:defRPr>
            </a:pPr>
            <a:r>
              <a:rPr lang="en-US" altLang="zh-CN" sz="3200" dirty="0">
                <a:latin typeface="等线 Light"/>
                <a:ea typeface="等线 Light"/>
              </a:rPr>
              <a:t>Statistical analysis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3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1277600" y="6181072"/>
            <a:ext cx="231277" cy="370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l">
              <a:defRPr sz="1800" b="1">
                <a:solidFill>
                  <a:schemeClr val="accent2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767865-6042-E248-92FA-4BE70E6B7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46"/>
          <a:stretch/>
        </p:blipFill>
        <p:spPr>
          <a:xfrm>
            <a:off x="2340528" y="2007715"/>
            <a:ext cx="3215109" cy="39081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4D4B7E-A1EA-2E45-A107-1BCB9084C429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Holistic understanding of the data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D4849F4B-675C-9C4D-ADD6-2EC73A261971}"/>
              </a:ext>
            </a:extLst>
          </p:cNvPr>
          <p:cNvSpPr/>
          <p:nvPr/>
        </p:nvSpPr>
        <p:spPr>
          <a:xfrm>
            <a:off x="2340528" y="2181932"/>
            <a:ext cx="1339237" cy="900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70B0749-7367-6D41-967D-B06F03D2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57"/>
          <a:stretch/>
        </p:blipFill>
        <p:spPr>
          <a:xfrm>
            <a:off x="7204425" y="2009822"/>
            <a:ext cx="1805352" cy="3906001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20E859D4-F8E2-5D4B-83D3-AB099591501D}"/>
              </a:ext>
            </a:extLst>
          </p:cNvPr>
          <p:cNvSpPr/>
          <p:nvPr/>
        </p:nvSpPr>
        <p:spPr>
          <a:xfrm>
            <a:off x="7154090" y="3745769"/>
            <a:ext cx="1805352" cy="288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597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FDE4D3-637A-A94E-A5C8-509D688FE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63846" y="2130804"/>
            <a:ext cx="6864307" cy="3959187"/>
          </a:xfrm>
          <a:prstGeom prst="rect">
            <a:avLst/>
          </a:prstGeom>
          <a:ln w="12700">
            <a:noFill/>
          </a:ln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485FA373-52D2-984C-91F5-808188FD6243}"/>
              </a:ext>
            </a:extLst>
          </p:cNvPr>
          <p:cNvSpPr/>
          <p:nvPr/>
        </p:nvSpPr>
        <p:spPr>
          <a:xfrm>
            <a:off x="2663846" y="1950397"/>
            <a:ext cx="1339237" cy="4320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96E3235-3466-0C42-A0AB-7F260DB2AFBB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Husband’ s income varies a lot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2614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B4D9-38EB-524A-8608-E80CFCF4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kumimoji="1" lang="zh-CN" altLang="en-US" dirty="0"/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F9439046-DD9C-AF46-B9F0-F90C9AD3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39" y="1288882"/>
            <a:ext cx="7608122" cy="5398481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72EFA08-BFE9-3340-ADB5-6D1C54DDEE73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C4F9DA7-A3D7-5E49-A98F-8B9A248E790A}"/>
              </a:ext>
            </a:extLst>
          </p:cNvPr>
          <p:cNvSpPr/>
          <p:nvPr/>
        </p:nvSpPr>
        <p:spPr>
          <a:xfrm>
            <a:off x="3746026" y="1136665"/>
            <a:ext cx="2178113" cy="5148000"/>
          </a:xfrm>
          <a:prstGeom prst="roundRect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9572224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96E3235-3466-0C42-A0AB-7F260DB2AFBB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Important factors: 1. Education 2. 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9" name="内容占位符 3">
            <a:extLst>
              <a:ext uri="{FF2B5EF4-FFF2-40B4-BE49-F238E27FC236}">
                <a16:creationId xmlns:a16="http://schemas.microsoft.com/office/drawing/2014/main" id="{37C66B90-70BA-5D4B-A2E6-7D9734D64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6" b="1437"/>
          <a:stretch/>
        </p:blipFill>
        <p:spPr>
          <a:xfrm>
            <a:off x="3158284" y="1750547"/>
            <a:ext cx="5204312" cy="4615945"/>
          </a:xfrm>
          <a:prstGeom prst="rect">
            <a:avLst/>
          </a:prstGeom>
        </p:spPr>
      </p:pic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18783995-D2D9-E842-BD1B-A56FBF42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711" y="3636956"/>
            <a:ext cx="3441368" cy="478533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E8586BCB-ECA6-B04F-A203-E275A173D857}"/>
              </a:ext>
            </a:extLst>
          </p:cNvPr>
          <p:cNvCxnSpPr/>
          <p:nvPr/>
        </p:nvCxnSpPr>
        <p:spPr>
          <a:xfrm flipV="1">
            <a:off x="5201174" y="2481388"/>
            <a:ext cx="0" cy="33455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0978517-A24F-C745-BA6F-AFBF97D609A1}"/>
              </a:ext>
            </a:extLst>
          </p:cNvPr>
          <p:cNvCxnSpPr/>
          <p:nvPr/>
        </p:nvCxnSpPr>
        <p:spPr>
          <a:xfrm flipV="1">
            <a:off x="4095226" y="2481388"/>
            <a:ext cx="0" cy="334559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EDF5282-9BB5-E342-82E9-FC2B0CAD0645}"/>
              </a:ext>
            </a:extLst>
          </p:cNvPr>
          <p:cNvSpPr/>
          <p:nvPr/>
        </p:nvSpPr>
        <p:spPr>
          <a:xfrm>
            <a:off x="3916495" y="5826983"/>
            <a:ext cx="370278" cy="354089"/>
          </a:xfrm>
          <a:prstGeom prst="ellipse">
            <a:avLst/>
          </a:prstGeom>
          <a:noFill/>
          <a:ln w="12700" cap="flat">
            <a:solidFill>
              <a:srgbClr val="EE7D3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9FA3608-6DC1-E44D-92DA-DC533C4BD1A3}"/>
              </a:ext>
            </a:extLst>
          </p:cNvPr>
          <p:cNvSpPr/>
          <p:nvPr/>
        </p:nvSpPr>
        <p:spPr>
          <a:xfrm>
            <a:off x="5016035" y="5840666"/>
            <a:ext cx="370278" cy="354089"/>
          </a:xfrm>
          <a:prstGeom prst="ellipse">
            <a:avLst/>
          </a:prstGeom>
          <a:noFill/>
          <a:ln w="12700" cap="flat">
            <a:solidFill>
              <a:srgbClr val="EE7D3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1986746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F59EA-7C4F-8943-97F7-9E527B60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accent1"/>
                </a:solidFill>
                <a:latin typeface="等线 Light"/>
                <a:ea typeface="等线 Light"/>
              </a:rPr>
              <a:t>Statistical analysis</a:t>
            </a:r>
            <a:endParaRPr lang="zh-CN" altLang="en-US" sz="3200" dirty="0">
              <a:solidFill>
                <a:schemeClr val="accent1"/>
              </a:solidFill>
              <a:latin typeface="等线 Light"/>
              <a:ea typeface="等线 Ligh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96E3235-3466-0C42-A0AB-7F260DB2AFBB}"/>
              </a:ext>
            </a:extLst>
          </p:cNvPr>
          <p:cNvSpPr txBox="1"/>
          <p:nvPr/>
        </p:nvSpPr>
        <p:spPr>
          <a:xfrm>
            <a:off x="1001291" y="1288882"/>
            <a:ext cx="996696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rPr lang="en-US" altLang="zh-CN" dirty="0"/>
              <a:t>Important factors: </a:t>
            </a:r>
            <a:r>
              <a:rPr lang="en-US" altLang="zh-CN" dirty="0">
                <a:solidFill>
                  <a:srgbClr val="EE7D31"/>
                </a:solidFill>
              </a:rPr>
              <a:t>1. Education </a:t>
            </a:r>
            <a:r>
              <a:rPr lang="en-US" altLang="zh-CN" dirty="0"/>
              <a:t>2. Age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7503AB-3E03-A046-B94E-121598265ED4}"/>
              </a:ext>
            </a:extLst>
          </p:cNvPr>
          <p:cNvSpPr txBox="1">
            <a:spLocks/>
          </p:cNvSpPr>
          <p:nvPr/>
        </p:nvSpPr>
        <p:spPr>
          <a:xfrm>
            <a:off x="11277600" y="618107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cap="none" spc="0" normalizeH="0" baseline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等线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0D1AF3-A46F-F848-A59A-ED35CDBB8F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4415" y="2010876"/>
            <a:ext cx="5281585" cy="32154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B1C732F-79AA-2F43-AC22-CFBE44EDA8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9472" y="2010104"/>
            <a:ext cx="5280816" cy="3216181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7565C9C-AA7C-EB41-BAA8-075E14784B40}"/>
              </a:ext>
            </a:extLst>
          </p:cNvPr>
          <p:cNvCxnSpPr/>
          <p:nvPr/>
        </p:nvCxnSpPr>
        <p:spPr>
          <a:xfrm>
            <a:off x="7139031" y="5226285"/>
            <a:ext cx="746620" cy="369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813892C-2401-3140-8534-C06361E6DD47}"/>
              </a:ext>
            </a:extLst>
          </p:cNvPr>
          <p:cNvSpPr txBox="1"/>
          <p:nvPr/>
        </p:nvSpPr>
        <p:spPr>
          <a:xfrm>
            <a:off x="8001357" y="5485842"/>
            <a:ext cx="273481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 US, it’s not the case, professional school can earn more than a master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+mj-lt"/>
              <a:ea typeface="+mj-ea"/>
              <a:cs typeface="+mj-cs"/>
              <a:sym typeface="等线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7CDA97-3719-6341-86D0-4DED7E5BE43E}"/>
              </a:ext>
            </a:extLst>
          </p:cNvPr>
          <p:cNvSpPr/>
          <p:nvPr/>
        </p:nvSpPr>
        <p:spPr>
          <a:xfrm>
            <a:off x="1254495" y="5301948"/>
            <a:ext cx="440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In China, if you want to make money, you’d better get a </a:t>
            </a:r>
            <a:r>
              <a:rPr lang="en-US" altLang="zh-CN" dirty="0" err="1"/>
              <a:t>Phd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643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207</Words>
  <Application>Microsoft Office PowerPoint</Application>
  <PresentationFormat>宽屏</PresentationFormat>
  <Paragraphs>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Content</vt:lpstr>
      <vt:lpstr>Dataset Preprocessing</vt:lpstr>
      <vt:lpstr>Dataset Preprocessing</vt:lpstr>
      <vt:lpstr>Statistical analysis</vt:lpstr>
      <vt:lpstr>Statistical analysis</vt:lpstr>
      <vt:lpstr>Statistical analysis</vt:lpstr>
      <vt:lpstr>Statistical analysis</vt:lpstr>
      <vt:lpstr>Statistical analysis</vt:lpstr>
      <vt:lpstr>Statistical analysis</vt:lpstr>
      <vt:lpstr>Statistical analysis</vt:lpstr>
      <vt:lpstr>Secret to become rich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黄安妮</dc:creator>
  <cp:lastModifiedBy>黄安妮</cp:lastModifiedBy>
  <cp:revision>57</cp:revision>
  <dcterms:modified xsi:type="dcterms:W3CDTF">2021-02-22T10:10:24Z</dcterms:modified>
</cp:coreProperties>
</file>