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57" r:id="rId3"/>
    <p:sldId id="258" r:id="rId4"/>
    <p:sldId id="277" r:id="rId5"/>
    <p:sldId id="268" r:id="rId6"/>
    <p:sldId id="278" r:id="rId7"/>
    <p:sldId id="269" r:id="rId8"/>
    <p:sldId id="282" r:id="rId9"/>
    <p:sldId id="296" r:id="rId10"/>
    <p:sldId id="297" r:id="rId11"/>
    <p:sldId id="279" r:id="rId12"/>
    <p:sldId id="280" r:id="rId13"/>
    <p:sldId id="281" r:id="rId14"/>
    <p:sldId id="283" r:id="rId15"/>
    <p:sldId id="284" r:id="rId16"/>
    <p:sldId id="270" r:id="rId17"/>
    <p:sldId id="285" r:id="rId18"/>
    <p:sldId id="275" r:id="rId19"/>
    <p:sldId id="286" r:id="rId20"/>
    <p:sldId id="287" r:id="rId21"/>
    <p:sldId id="288" r:id="rId22"/>
    <p:sldId id="289" r:id="rId23"/>
    <p:sldId id="293" r:id="rId24"/>
    <p:sldId id="271" r:id="rId25"/>
    <p:sldId id="290" r:id="rId26"/>
    <p:sldId id="291" r:id="rId27"/>
    <p:sldId id="292" r:id="rId28"/>
    <p:sldId id="276" r:id="rId29"/>
    <p:sldId id="294" r:id="rId30"/>
    <p:sldId id="295" r:id="rId31"/>
    <p:sldId id="263" r:id="rId3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黄安妮" initials="黄安妮" lastIdx="0" clrIdx="0">
    <p:extLst>
      <p:ext uri="{19B8F6BF-5375-455C-9EA6-DF929625EA0E}">
        <p15:presenceInfo xmlns:p15="http://schemas.microsoft.com/office/powerpoint/2012/main" userId="22229728793ad25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7D31"/>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12"/>
    <p:restoredTop sz="71473" autoAdjust="0"/>
  </p:normalViewPr>
  <p:slideViewPr>
    <p:cSldViewPr snapToGrid="0" snapToObjects="1">
      <p:cViewPr>
        <p:scale>
          <a:sx n="75" d="100"/>
          <a:sy n="75" d="100"/>
        </p:scale>
        <p:origin x="43" y="-82"/>
      </p:cViewPr>
      <p:guideLst/>
    </p:cSldViewPr>
  </p:slideViewPr>
  <p:notesTextViewPr>
    <p:cViewPr>
      <p:scale>
        <a:sx n="125" d="100"/>
        <a:sy n="125" d="100"/>
      </p:scale>
      <p:origin x="0" y="-106"/>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101298-71DB-4A6B-BE77-2AE422E42221}" type="doc">
      <dgm:prSet loTypeId="urn:microsoft.com/office/officeart/2005/8/layout/chevron2" loCatId="process" qsTypeId="urn:microsoft.com/office/officeart/2005/8/quickstyle/simple1" qsCatId="simple" csTypeId="urn:microsoft.com/office/officeart/2005/8/colors/colorful4" csCatId="colorful" phldr="1"/>
      <dgm:spPr/>
      <dgm:t>
        <a:bodyPr/>
        <a:lstStyle/>
        <a:p>
          <a:endParaRPr lang="zh-CN" altLang="en-US"/>
        </a:p>
      </dgm:t>
    </dgm:pt>
    <dgm:pt modelId="{A7AAA91F-F7D0-4E61-9E5A-19B0154A4979}">
      <dgm:prSet phldrT="[文本]"/>
      <dgm:spPr/>
      <dgm:t>
        <a:bodyPr/>
        <a:lstStyle/>
        <a:p>
          <a:r>
            <a:rPr lang="en-US" altLang="zh-CN" dirty="0"/>
            <a:t>Topic modeling</a:t>
          </a:r>
          <a:endParaRPr lang="zh-CN" altLang="en-US" dirty="0"/>
        </a:p>
      </dgm:t>
    </dgm:pt>
    <dgm:pt modelId="{5837A79D-9F12-475A-A5B1-165917B87409}" type="parTrans" cxnId="{DB0C486E-02CE-4302-985D-DEFA4516191F}">
      <dgm:prSet/>
      <dgm:spPr/>
      <dgm:t>
        <a:bodyPr/>
        <a:lstStyle/>
        <a:p>
          <a:endParaRPr lang="zh-CN" altLang="en-US"/>
        </a:p>
      </dgm:t>
    </dgm:pt>
    <dgm:pt modelId="{2D2BD936-04F4-45B2-932C-AB961EFBABDE}" type="sibTrans" cxnId="{DB0C486E-02CE-4302-985D-DEFA4516191F}">
      <dgm:prSet/>
      <dgm:spPr/>
      <dgm:t>
        <a:bodyPr/>
        <a:lstStyle/>
        <a:p>
          <a:endParaRPr lang="zh-CN" altLang="en-US"/>
        </a:p>
      </dgm:t>
    </dgm:pt>
    <dgm:pt modelId="{C40EF639-9D22-49E3-96FD-497240825FAC}">
      <dgm:prSet phldrT="[文本]" custT="1"/>
      <dgm:spPr/>
      <dgm:t>
        <a:bodyPr/>
        <a:lstStyle/>
        <a:p>
          <a:r>
            <a:rPr lang="en-US" altLang="zh-CN" sz="3200" dirty="0"/>
            <a:t>Topic</a:t>
          </a:r>
          <a:r>
            <a:rPr lang="en-US" altLang="zh-CN" sz="3200" baseline="0" dirty="0"/>
            <a:t> relating to these company on tweets</a:t>
          </a:r>
          <a:endParaRPr lang="zh-CN" altLang="en-US" sz="3200" dirty="0"/>
        </a:p>
      </dgm:t>
    </dgm:pt>
    <dgm:pt modelId="{27E36277-3C1A-4C31-8460-D67FB7A09A48}" type="parTrans" cxnId="{963D8FDE-48C2-4064-B713-BFC8FE229965}">
      <dgm:prSet/>
      <dgm:spPr/>
      <dgm:t>
        <a:bodyPr/>
        <a:lstStyle/>
        <a:p>
          <a:endParaRPr lang="zh-CN" altLang="en-US"/>
        </a:p>
      </dgm:t>
    </dgm:pt>
    <dgm:pt modelId="{52FA9D99-0FC9-4FD6-8298-95E86C294929}" type="sibTrans" cxnId="{963D8FDE-48C2-4064-B713-BFC8FE229965}">
      <dgm:prSet/>
      <dgm:spPr/>
      <dgm:t>
        <a:bodyPr/>
        <a:lstStyle/>
        <a:p>
          <a:endParaRPr lang="zh-CN" altLang="en-US"/>
        </a:p>
      </dgm:t>
    </dgm:pt>
    <dgm:pt modelId="{65EE77A2-0407-40DF-B1E8-0FC6440D2B26}">
      <dgm:prSet phldrT="[文本]"/>
      <dgm:spPr/>
      <dgm:t>
        <a:bodyPr/>
        <a:lstStyle/>
        <a:p>
          <a:r>
            <a:rPr lang="en-US" altLang="zh-CN"/>
            <a:t>Sentiment analysis</a:t>
          </a:r>
          <a:endParaRPr lang="zh-CN" altLang="en-US"/>
        </a:p>
      </dgm:t>
    </dgm:pt>
    <dgm:pt modelId="{CFEC0E7A-3651-40CC-8194-1749706F18E5}" type="parTrans" cxnId="{CFB220CF-C3B3-470A-9B1B-0338FBDF7641}">
      <dgm:prSet/>
      <dgm:spPr/>
      <dgm:t>
        <a:bodyPr/>
        <a:lstStyle/>
        <a:p>
          <a:endParaRPr lang="zh-CN" altLang="en-US"/>
        </a:p>
      </dgm:t>
    </dgm:pt>
    <dgm:pt modelId="{E85D466B-BCC4-4A6B-A7BE-9E34388D2309}" type="sibTrans" cxnId="{CFB220CF-C3B3-470A-9B1B-0338FBDF7641}">
      <dgm:prSet/>
      <dgm:spPr/>
      <dgm:t>
        <a:bodyPr/>
        <a:lstStyle/>
        <a:p>
          <a:endParaRPr lang="zh-CN" altLang="en-US"/>
        </a:p>
      </dgm:t>
    </dgm:pt>
    <dgm:pt modelId="{37F62B39-9F4D-42B6-BE6D-D8D73FB5BBC0}">
      <dgm:prSet phldrT="[文本]" custT="1"/>
      <dgm:spPr/>
      <dgm:t>
        <a:bodyPr/>
        <a:lstStyle/>
        <a:p>
          <a:r>
            <a:rPr lang="en-US" altLang="zh-CN" sz="3200" dirty="0"/>
            <a:t>Do people hold a positive altitude to the companies?</a:t>
          </a:r>
          <a:endParaRPr lang="zh-CN" altLang="en-US" sz="3200" dirty="0"/>
        </a:p>
      </dgm:t>
    </dgm:pt>
    <dgm:pt modelId="{99E32EF7-D012-4DB9-A0C0-D53EC59DB08C}" type="parTrans" cxnId="{BD858A43-E894-42C2-903A-2F28CB7E52CC}">
      <dgm:prSet/>
      <dgm:spPr/>
      <dgm:t>
        <a:bodyPr/>
        <a:lstStyle/>
        <a:p>
          <a:endParaRPr lang="zh-CN" altLang="en-US"/>
        </a:p>
      </dgm:t>
    </dgm:pt>
    <dgm:pt modelId="{6AFF1916-0929-41DC-ADD0-FF9C65997410}" type="sibTrans" cxnId="{BD858A43-E894-42C2-903A-2F28CB7E52CC}">
      <dgm:prSet/>
      <dgm:spPr/>
      <dgm:t>
        <a:bodyPr/>
        <a:lstStyle/>
        <a:p>
          <a:endParaRPr lang="zh-CN" altLang="en-US"/>
        </a:p>
      </dgm:t>
    </dgm:pt>
    <dgm:pt modelId="{0FCD02A8-945F-499A-980B-8CFE458C639F}">
      <dgm:prSet phldrT="[文本]"/>
      <dgm:spPr/>
      <dgm:t>
        <a:bodyPr/>
        <a:lstStyle/>
        <a:p>
          <a:r>
            <a:rPr lang="en-US" altLang="zh-CN" dirty="0"/>
            <a:t>Visualization</a:t>
          </a:r>
          <a:endParaRPr lang="zh-CN" altLang="en-US" dirty="0"/>
        </a:p>
      </dgm:t>
    </dgm:pt>
    <dgm:pt modelId="{711F2FD9-3512-48EF-A52E-40D58F6E0E37}" type="parTrans" cxnId="{C0364668-2835-44C6-BADD-D8BAA41E757B}">
      <dgm:prSet/>
      <dgm:spPr/>
      <dgm:t>
        <a:bodyPr/>
        <a:lstStyle/>
        <a:p>
          <a:endParaRPr lang="zh-CN" altLang="en-US"/>
        </a:p>
      </dgm:t>
    </dgm:pt>
    <dgm:pt modelId="{C3C9F200-28BE-4050-9D5D-12013930B664}" type="sibTrans" cxnId="{C0364668-2835-44C6-BADD-D8BAA41E757B}">
      <dgm:prSet/>
      <dgm:spPr/>
      <dgm:t>
        <a:bodyPr/>
        <a:lstStyle/>
        <a:p>
          <a:endParaRPr lang="zh-CN" altLang="en-US"/>
        </a:p>
      </dgm:t>
    </dgm:pt>
    <dgm:pt modelId="{B2B19218-8C36-45FD-A99D-3FB2439EAAFE}">
      <dgm:prSet phldrT="[文本]" custT="1"/>
      <dgm:spPr/>
      <dgm:t>
        <a:bodyPr/>
        <a:lstStyle/>
        <a:p>
          <a:r>
            <a:rPr lang="en-US" altLang="zh-CN" sz="3200" dirty="0"/>
            <a:t>Find clues for the companies’ success.</a:t>
          </a:r>
          <a:endParaRPr lang="zh-CN" altLang="en-US" sz="3200" dirty="0"/>
        </a:p>
      </dgm:t>
    </dgm:pt>
    <dgm:pt modelId="{DF54A815-AB5E-48F0-BCF6-044A6F8A6B5D}" type="parTrans" cxnId="{CB4162D0-D4C8-43F1-91B3-66EAF90BED7C}">
      <dgm:prSet/>
      <dgm:spPr/>
      <dgm:t>
        <a:bodyPr/>
        <a:lstStyle/>
        <a:p>
          <a:endParaRPr lang="zh-CN" altLang="en-US"/>
        </a:p>
      </dgm:t>
    </dgm:pt>
    <dgm:pt modelId="{7B59623A-B17B-4370-9573-0B9BACCBACD1}" type="sibTrans" cxnId="{CB4162D0-D4C8-43F1-91B3-66EAF90BED7C}">
      <dgm:prSet/>
      <dgm:spPr/>
      <dgm:t>
        <a:bodyPr/>
        <a:lstStyle/>
        <a:p>
          <a:endParaRPr lang="zh-CN" altLang="en-US"/>
        </a:p>
      </dgm:t>
    </dgm:pt>
    <dgm:pt modelId="{6F1B1A2C-48C0-4603-A04E-A7E76AA9DD42}" type="pres">
      <dgm:prSet presAssocID="{FB101298-71DB-4A6B-BE77-2AE422E42221}" presName="linearFlow" presStyleCnt="0">
        <dgm:presLayoutVars>
          <dgm:dir/>
          <dgm:animLvl val="lvl"/>
          <dgm:resizeHandles val="exact"/>
        </dgm:presLayoutVars>
      </dgm:prSet>
      <dgm:spPr/>
    </dgm:pt>
    <dgm:pt modelId="{AFA49898-92A8-48E6-8564-ABD404D99AFA}" type="pres">
      <dgm:prSet presAssocID="{A7AAA91F-F7D0-4E61-9E5A-19B0154A4979}" presName="composite" presStyleCnt="0"/>
      <dgm:spPr/>
    </dgm:pt>
    <dgm:pt modelId="{9E87C543-21F5-447D-A113-B56A03A4C5C0}" type="pres">
      <dgm:prSet presAssocID="{A7AAA91F-F7D0-4E61-9E5A-19B0154A4979}" presName="parentText" presStyleLbl="alignNode1" presStyleIdx="0" presStyleCnt="3">
        <dgm:presLayoutVars>
          <dgm:chMax val="1"/>
          <dgm:bulletEnabled val="1"/>
        </dgm:presLayoutVars>
      </dgm:prSet>
      <dgm:spPr/>
    </dgm:pt>
    <dgm:pt modelId="{59AA0EB6-5122-4947-9BEE-7E01861B68D6}" type="pres">
      <dgm:prSet presAssocID="{A7AAA91F-F7D0-4E61-9E5A-19B0154A4979}" presName="descendantText" presStyleLbl="alignAcc1" presStyleIdx="0" presStyleCnt="3">
        <dgm:presLayoutVars>
          <dgm:bulletEnabled val="1"/>
        </dgm:presLayoutVars>
      </dgm:prSet>
      <dgm:spPr/>
    </dgm:pt>
    <dgm:pt modelId="{84FAE453-C583-40E8-B61B-D2432EB6C417}" type="pres">
      <dgm:prSet presAssocID="{2D2BD936-04F4-45B2-932C-AB961EFBABDE}" presName="sp" presStyleCnt="0"/>
      <dgm:spPr/>
    </dgm:pt>
    <dgm:pt modelId="{4B15BAD2-A907-4722-936B-115B09DF0CEB}" type="pres">
      <dgm:prSet presAssocID="{65EE77A2-0407-40DF-B1E8-0FC6440D2B26}" presName="composite" presStyleCnt="0"/>
      <dgm:spPr/>
    </dgm:pt>
    <dgm:pt modelId="{49EA173B-84C8-4B81-B348-41BA97D36232}" type="pres">
      <dgm:prSet presAssocID="{65EE77A2-0407-40DF-B1E8-0FC6440D2B26}" presName="parentText" presStyleLbl="alignNode1" presStyleIdx="1" presStyleCnt="3">
        <dgm:presLayoutVars>
          <dgm:chMax val="1"/>
          <dgm:bulletEnabled val="1"/>
        </dgm:presLayoutVars>
      </dgm:prSet>
      <dgm:spPr/>
    </dgm:pt>
    <dgm:pt modelId="{90FA8282-E455-439E-9C5F-1A961858F1BB}" type="pres">
      <dgm:prSet presAssocID="{65EE77A2-0407-40DF-B1E8-0FC6440D2B26}" presName="descendantText" presStyleLbl="alignAcc1" presStyleIdx="1" presStyleCnt="3">
        <dgm:presLayoutVars>
          <dgm:bulletEnabled val="1"/>
        </dgm:presLayoutVars>
      </dgm:prSet>
      <dgm:spPr/>
    </dgm:pt>
    <dgm:pt modelId="{2245412F-538C-4B35-9968-4FE6221CE660}" type="pres">
      <dgm:prSet presAssocID="{E85D466B-BCC4-4A6B-A7BE-9E34388D2309}" presName="sp" presStyleCnt="0"/>
      <dgm:spPr/>
    </dgm:pt>
    <dgm:pt modelId="{3AB6530C-483A-4F9A-B9E9-5BB155A2DC2E}" type="pres">
      <dgm:prSet presAssocID="{0FCD02A8-945F-499A-980B-8CFE458C639F}" presName="composite" presStyleCnt="0"/>
      <dgm:spPr/>
    </dgm:pt>
    <dgm:pt modelId="{197261C6-1D93-40B5-A536-5FC18A86CE63}" type="pres">
      <dgm:prSet presAssocID="{0FCD02A8-945F-499A-980B-8CFE458C639F}" presName="parentText" presStyleLbl="alignNode1" presStyleIdx="2" presStyleCnt="3">
        <dgm:presLayoutVars>
          <dgm:chMax val="1"/>
          <dgm:bulletEnabled val="1"/>
        </dgm:presLayoutVars>
      </dgm:prSet>
      <dgm:spPr/>
    </dgm:pt>
    <dgm:pt modelId="{807427D3-62E8-4674-B75E-93F452F3E387}" type="pres">
      <dgm:prSet presAssocID="{0FCD02A8-945F-499A-980B-8CFE458C639F}" presName="descendantText" presStyleLbl="alignAcc1" presStyleIdx="2" presStyleCnt="3">
        <dgm:presLayoutVars>
          <dgm:bulletEnabled val="1"/>
        </dgm:presLayoutVars>
      </dgm:prSet>
      <dgm:spPr/>
    </dgm:pt>
  </dgm:ptLst>
  <dgm:cxnLst>
    <dgm:cxn modelId="{E90B8122-3B9A-4BEE-868A-E27B1C36F964}" type="presOf" srcId="{B2B19218-8C36-45FD-A99D-3FB2439EAAFE}" destId="{807427D3-62E8-4674-B75E-93F452F3E387}" srcOrd="0" destOrd="0" presId="urn:microsoft.com/office/officeart/2005/8/layout/chevron2"/>
    <dgm:cxn modelId="{BD858A43-E894-42C2-903A-2F28CB7E52CC}" srcId="{65EE77A2-0407-40DF-B1E8-0FC6440D2B26}" destId="{37F62B39-9F4D-42B6-BE6D-D8D73FB5BBC0}" srcOrd="0" destOrd="0" parTransId="{99E32EF7-D012-4DB9-A0C0-D53EC59DB08C}" sibTransId="{6AFF1916-0929-41DC-ADD0-FF9C65997410}"/>
    <dgm:cxn modelId="{38B9FB43-BED1-497A-A841-F0B1DDBE6173}" type="presOf" srcId="{65EE77A2-0407-40DF-B1E8-0FC6440D2B26}" destId="{49EA173B-84C8-4B81-B348-41BA97D36232}" srcOrd="0" destOrd="0" presId="urn:microsoft.com/office/officeart/2005/8/layout/chevron2"/>
    <dgm:cxn modelId="{C0364668-2835-44C6-BADD-D8BAA41E757B}" srcId="{FB101298-71DB-4A6B-BE77-2AE422E42221}" destId="{0FCD02A8-945F-499A-980B-8CFE458C639F}" srcOrd="2" destOrd="0" parTransId="{711F2FD9-3512-48EF-A52E-40D58F6E0E37}" sibTransId="{C3C9F200-28BE-4050-9D5D-12013930B664}"/>
    <dgm:cxn modelId="{DB0C486E-02CE-4302-985D-DEFA4516191F}" srcId="{FB101298-71DB-4A6B-BE77-2AE422E42221}" destId="{A7AAA91F-F7D0-4E61-9E5A-19B0154A4979}" srcOrd="0" destOrd="0" parTransId="{5837A79D-9F12-475A-A5B1-165917B87409}" sibTransId="{2D2BD936-04F4-45B2-932C-AB961EFBABDE}"/>
    <dgm:cxn modelId="{E03CCA93-FC1C-40F2-BDC1-F6CABB927290}" type="presOf" srcId="{0FCD02A8-945F-499A-980B-8CFE458C639F}" destId="{197261C6-1D93-40B5-A536-5FC18A86CE63}" srcOrd="0" destOrd="0" presId="urn:microsoft.com/office/officeart/2005/8/layout/chevron2"/>
    <dgm:cxn modelId="{5C1EFA93-ADBB-4F2E-B944-35D144998012}" type="presOf" srcId="{FB101298-71DB-4A6B-BE77-2AE422E42221}" destId="{6F1B1A2C-48C0-4603-A04E-A7E76AA9DD42}" srcOrd="0" destOrd="0" presId="urn:microsoft.com/office/officeart/2005/8/layout/chevron2"/>
    <dgm:cxn modelId="{A8C968B8-50B6-49A1-BD77-32DF56EA28E7}" type="presOf" srcId="{A7AAA91F-F7D0-4E61-9E5A-19B0154A4979}" destId="{9E87C543-21F5-447D-A113-B56A03A4C5C0}" srcOrd="0" destOrd="0" presId="urn:microsoft.com/office/officeart/2005/8/layout/chevron2"/>
    <dgm:cxn modelId="{CFB220CF-C3B3-470A-9B1B-0338FBDF7641}" srcId="{FB101298-71DB-4A6B-BE77-2AE422E42221}" destId="{65EE77A2-0407-40DF-B1E8-0FC6440D2B26}" srcOrd="1" destOrd="0" parTransId="{CFEC0E7A-3651-40CC-8194-1749706F18E5}" sibTransId="{E85D466B-BCC4-4A6B-A7BE-9E34388D2309}"/>
    <dgm:cxn modelId="{CB4162D0-D4C8-43F1-91B3-66EAF90BED7C}" srcId="{0FCD02A8-945F-499A-980B-8CFE458C639F}" destId="{B2B19218-8C36-45FD-A99D-3FB2439EAAFE}" srcOrd="0" destOrd="0" parTransId="{DF54A815-AB5E-48F0-BCF6-044A6F8A6B5D}" sibTransId="{7B59623A-B17B-4370-9573-0B9BACCBACD1}"/>
    <dgm:cxn modelId="{963D8FDE-48C2-4064-B713-BFC8FE229965}" srcId="{A7AAA91F-F7D0-4E61-9E5A-19B0154A4979}" destId="{C40EF639-9D22-49E3-96FD-497240825FAC}" srcOrd="0" destOrd="0" parTransId="{27E36277-3C1A-4C31-8460-D67FB7A09A48}" sibTransId="{52FA9D99-0FC9-4FD6-8298-95E86C294929}"/>
    <dgm:cxn modelId="{FED860E6-E0E4-4B29-8461-086DD2E35B92}" type="presOf" srcId="{37F62B39-9F4D-42B6-BE6D-D8D73FB5BBC0}" destId="{90FA8282-E455-439E-9C5F-1A961858F1BB}" srcOrd="0" destOrd="0" presId="urn:microsoft.com/office/officeart/2005/8/layout/chevron2"/>
    <dgm:cxn modelId="{8B2691EF-2CF5-443D-A1E9-AD29F825A03C}" type="presOf" srcId="{C40EF639-9D22-49E3-96FD-497240825FAC}" destId="{59AA0EB6-5122-4947-9BEE-7E01861B68D6}" srcOrd="0" destOrd="0" presId="urn:microsoft.com/office/officeart/2005/8/layout/chevron2"/>
    <dgm:cxn modelId="{445B3A7D-47CA-4BAA-BD1D-56CC9AF3E856}" type="presParOf" srcId="{6F1B1A2C-48C0-4603-A04E-A7E76AA9DD42}" destId="{AFA49898-92A8-48E6-8564-ABD404D99AFA}" srcOrd="0" destOrd="0" presId="urn:microsoft.com/office/officeart/2005/8/layout/chevron2"/>
    <dgm:cxn modelId="{984F1DA7-B4EC-4A1B-A24F-6233CADE08F1}" type="presParOf" srcId="{AFA49898-92A8-48E6-8564-ABD404D99AFA}" destId="{9E87C543-21F5-447D-A113-B56A03A4C5C0}" srcOrd="0" destOrd="0" presId="urn:microsoft.com/office/officeart/2005/8/layout/chevron2"/>
    <dgm:cxn modelId="{E324E7C8-6672-4024-9844-42A6728D7F55}" type="presParOf" srcId="{AFA49898-92A8-48E6-8564-ABD404D99AFA}" destId="{59AA0EB6-5122-4947-9BEE-7E01861B68D6}" srcOrd="1" destOrd="0" presId="urn:microsoft.com/office/officeart/2005/8/layout/chevron2"/>
    <dgm:cxn modelId="{AA0E47F4-BE81-45EB-914A-F3B649AA49D3}" type="presParOf" srcId="{6F1B1A2C-48C0-4603-A04E-A7E76AA9DD42}" destId="{84FAE453-C583-40E8-B61B-D2432EB6C417}" srcOrd="1" destOrd="0" presId="urn:microsoft.com/office/officeart/2005/8/layout/chevron2"/>
    <dgm:cxn modelId="{24CB60FA-E0D2-435B-B512-66BB31D76C58}" type="presParOf" srcId="{6F1B1A2C-48C0-4603-A04E-A7E76AA9DD42}" destId="{4B15BAD2-A907-4722-936B-115B09DF0CEB}" srcOrd="2" destOrd="0" presId="urn:microsoft.com/office/officeart/2005/8/layout/chevron2"/>
    <dgm:cxn modelId="{BF76C3E4-0AC2-4916-8CD5-9A3EE2BD4879}" type="presParOf" srcId="{4B15BAD2-A907-4722-936B-115B09DF0CEB}" destId="{49EA173B-84C8-4B81-B348-41BA97D36232}" srcOrd="0" destOrd="0" presId="urn:microsoft.com/office/officeart/2005/8/layout/chevron2"/>
    <dgm:cxn modelId="{EED37A64-4E32-466E-A4DD-D75FAD67D149}" type="presParOf" srcId="{4B15BAD2-A907-4722-936B-115B09DF0CEB}" destId="{90FA8282-E455-439E-9C5F-1A961858F1BB}" srcOrd="1" destOrd="0" presId="urn:microsoft.com/office/officeart/2005/8/layout/chevron2"/>
    <dgm:cxn modelId="{B1BF8355-CE83-4F00-880E-CE2A399F38A3}" type="presParOf" srcId="{6F1B1A2C-48C0-4603-A04E-A7E76AA9DD42}" destId="{2245412F-538C-4B35-9968-4FE6221CE660}" srcOrd="3" destOrd="0" presId="urn:microsoft.com/office/officeart/2005/8/layout/chevron2"/>
    <dgm:cxn modelId="{7D143B98-E336-4DFA-9672-C5D46D0F6422}" type="presParOf" srcId="{6F1B1A2C-48C0-4603-A04E-A7E76AA9DD42}" destId="{3AB6530C-483A-4F9A-B9E9-5BB155A2DC2E}" srcOrd="4" destOrd="0" presId="urn:microsoft.com/office/officeart/2005/8/layout/chevron2"/>
    <dgm:cxn modelId="{EF46C523-013F-47D0-82C1-3664C0F5708A}" type="presParOf" srcId="{3AB6530C-483A-4F9A-B9E9-5BB155A2DC2E}" destId="{197261C6-1D93-40B5-A536-5FC18A86CE63}" srcOrd="0" destOrd="0" presId="urn:microsoft.com/office/officeart/2005/8/layout/chevron2"/>
    <dgm:cxn modelId="{77296F27-C187-41B9-89B8-238A9C493534}" type="presParOf" srcId="{3AB6530C-483A-4F9A-B9E9-5BB155A2DC2E}" destId="{807427D3-62E8-4674-B75E-93F452F3E387}"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3F8549-6041-49D2-8E7F-A084F80F1DFC}"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zh-CN" altLang="en-US"/>
        </a:p>
      </dgm:t>
    </dgm:pt>
    <dgm:pt modelId="{2E8A0F28-A2E1-4D28-9B4A-69903074EC4D}">
      <dgm:prSet phldrT="[文本]"/>
      <dgm:spPr/>
      <dgm:t>
        <a:bodyPr/>
        <a:lstStyle/>
        <a:p>
          <a:r>
            <a:rPr lang="en-US" altLang="zh-CN" dirty="0"/>
            <a:t>Tweets about tech companies</a:t>
          </a:r>
          <a:endParaRPr lang="zh-CN" altLang="en-US" dirty="0"/>
        </a:p>
      </dgm:t>
    </dgm:pt>
    <dgm:pt modelId="{F750061A-DFB8-4276-BFF2-09D20DB54814}" type="parTrans" cxnId="{78510CA0-C22C-4274-B7B9-8D11F429937D}">
      <dgm:prSet/>
      <dgm:spPr/>
      <dgm:t>
        <a:bodyPr/>
        <a:lstStyle/>
        <a:p>
          <a:endParaRPr lang="zh-CN" altLang="en-US"/>
        </a:p>
      </dgm:t>
    </dgm:pt>
    <dgm:pt modelId="{2759A406-5829-4E6F-98E2-F9F38A30B8A4}" type="sibTrans" cxnId="{78510CA0-C22C-4274-B7B9-8D11F429937D}">
      <dgm:prSet/>
      <dgm:spPr/>
      <dgm:t>
        <a:bodyPr/>
        <a:lstStyle/>
        <a:p>
          <a:endParaRPr lang="zh-CN" altLang="en-US"/>
        </a:p>
      </dgm:t>
    </dgm:pt>
    <dgm:pt modelId="{DF2C9ED3-B225-4B1B-AF8A-7C0D515AAC0E}" type="asst">
      <dgm:prSet phldrT="[文本]"/>
      <dgm:spPr/>
      <dgm:t>
        <a:bodyPr/>
        <a:lstStyle/>
        <a:p>
          <a:r>
            <a:rPr lang="en-US" altLang="zh-CN" dirty="0"/>
            <a:t>Topic</a:t>
          </a:r>
          <a:r>
            <a:rPr lang="en-US" altLang="zh-CN" baseline="0" dirty="0"/>
            <a:t> modeling</a:t>
          </a:r>
          <a:endParaRPr lang="zh-CN" altLang="en-US" dirty="0"/>
        </a:p>
      </dgm:t>
    </dgm:pt>
    <dgm:pt modelId="{C9EFBA1B-1963-484F-B3F2-CF8463317A2E}" type="parTrans" cxnId="{D785F32A-1C1B-4704-B9BC-2AF49386EDA9}">
      <dgm:prSet/>
      <dgm:spPr/>
      <dgm:t>
        <a:bodyPr/>
        <a:lstStyle/>
        <a:p>
          <a:endParaRPr lang="zh-CN" altLang="en-US"/>
        </a:p>
      </dgm:t>
    </dgm:pt>
    <dgm:pt modelId="{0BF8E5D7-537E-415F-A09B-0724BA57B006}" type="sibTrans" cxnId="{D785F32A-1C1B-4704-B9BC-2AF49386EDA9}">
      <dgm:prSet/>
      <dgm:spPr/>
      <dgm:t>
        <a:bodyPr/>
        <a:lstStyle/>
        <a:p>
          <a:endParaRPr lang="zh-CN" altLang="en-US"/>
        </a:p>
      </dgm:t>
    </dgm:pt>
    <dgm:pt modelId="{8A653357-F5D8-4AD1-8113-F3ED0481DEB2}">
      <dgm:prSet phldrT="[文本]"/>
      <dgm:spPr/>
      <dgm:t>
        <a:bodyPr/>
        <a:lstStyle/>
        <a:p>
          <a:r>
            <a:rPr lang="en-US" altLang="zh-CN"/>
            <a:t>services?</a:t>
          </a:r>
          <a:endParaRPr lang="zh-CN" altLang="en-US"/>
        </a:p>
      </dgm:t>
    </dgm:pt>
    <dgm:pt modelId="{BD41A931-B862-486E-98CA-BE53684C6A8D}" type="parTrans" cxnId="{11F7C97E-CBEE-46A5-A6A3-ED888D7C46C7}">
      <dgm:prSet/>
      <dgm:spPr/>
      <dgm:t>
        <a:bodyPr/>
        <a:lstStyle/>
        <a:p>
          <a:endParaRPr lang="zh-CN" altLang="en-US"/>
        </a:p>
      </dgm:t>
    </dgm:pt>
    <dgm:pt modelId="{A864FB3D-5467-4B57-8D0A-61868B6FA57F}" type="sibTrans" cxnId="{11F7C97E-CBEE-46A5-A6A3-ED888D7C46C7}">
      <dgm:prSet/>
      <dgm:spPr/>
      <dgm:t>
        <a:bodyPr/>
        <a:lstStyle/>
        <a:p>
          <a:endParaRPr lang="zh-CN" altLang="en-US"/>
        </a:p>
      </dgm:t>
    </dgm:pt>
    <dgm:pt modelId="{895FDF34-889B-4139-AAE0-B922F6965E57}">
      <dgm:prSet phldrT="[文本]"/>
      <dgm:spPr/>
      <dgm:t>
        <a:bodyPr/>
        <a:lstStyle/>
        <a:p>
          <a:r>
            <a:rPr lang="en-US" altLang="zh-CN" dirty="0"/>
            <a:t>products?</a:t>
          </a:r>
          <a:endParaRPr lang="zh-CN" altLang="en-US" dirty="0"/>
        </a:p>
      </dgm:t>
    </dgm:pt>
    <dgm:pt modelId="{276AE501-6027-41D7-9D5B-1E30204E5228}" type="parTrans" cxnId="{6822F51D-C68A-4A40-A3CB-DBAAABA00408}">
      <dgm:prSet/>
      <dgm:spPr/>
      <dgm:t>
        <a:bodyPr/>
        <a:lstStyle/>
        <a:p>
          <a:endParaRPr lang="zh-CN" altLang="en-US"/>
        </a:p>
      </dgm:t>
    </dgm:pt>
    <dgm:pt modelId="{23E92654-5B0F-46FF-A1BD-84A8A854EEF0}" type="sibTrans" cxnId="{6822F51D-C68A-4A40-A3CB-DBAAABA00408}">
      <dgm:prSet/>
      <dgm:spPr/>
      <dgm:t>
        <a:bodyPr/>
        <a:lstStyle/>
        <a:p>
          <a:endParaRPr lang="zh-CN" altLang="en-US"/>
        </a:p>
      </dgm:t>
    </dgm:pt>
    <dgm:pt modelId="{A6F2B3AF-F0C5-4D35-9C2C-4120E00C07BC}">
      <dgm:prSet phldrT="[文本]"/>
      <dgm:spPr/>
      <dgm:t>
        <a:bodyPr/>
        <a:lstStyle/>
        <a:p>
          <a:r>
            <a:rPr lang="en-US" altLang="zh-CN"/>
            <a:t>prices?</a:t>
          </a:r>
          <a:endParaRPr lang="zh-CN" altLang="en-US"/>
        </a:p>
      </dgm:t>
    </dgm:pt>
    <dgm:pt modelId="{01EFB718-BF0F-4088-8566-A2418A43FD0C}" type="parTrans" cxnId="{FDCF6AD4-7CA7-4647-A5F6-CD64FF19D81A}">
      <dgm:prSet/>
      <dgm:spPr/>
      <dgm:t>
        <a:bodyPr/>
        <a:lstStyle/>
        <a:p>
          <a:endParaRPr lang="zh-CN" altLang="en-US"/>
        </a:p>
      </dgm:t>
    </dgm:pt>
    <dgm:pt modelId="{34391692-9792-4124-93CF-8FBAAA4E92B6}" type="sibTrans" cxnId="{FDCF6AD4-7CA7-4647-A5F6-CD64FF19D81A}">
      <dgm:prSet/>
      <dgm:spPr/>
      <dgm:t>
        <a:bodyPr/>
        <a:lstStyle/>
        <a:p>
          <a:endParaRPr lang="zh-CN" altLang="en-US"/>
        </a:p>
      </dgm:t>
    </dgm:pt>
    <dgm:pt modelId="{F716FBD8-204E-48A9-B99C-DFA3EE5A5150}" type="pres">
      <dgm:prSet presAssocID="{323F8549-6041-49D2-8E7F-A084F80F1DFC}" presName="hierChild1" presStyleCnt="0">
        <dgm:presLayoutVars>
          <dgm:orgChart val="1"/>
          <dgm:chPref val="1"/>
          <dgm:dir/>
          <dgm:animOne val="branch"/>
          <dgm:animLvl val="lvl"/>
          <dgm:resizeHandles/>
        </dgm:presLayoutVars>
      </dgm:prSet>
      <dgm:spPr/>
    </dgm:pt>
    <dgm:pt modelId="{354AE6FA-B6B9-4B8F-8247-B053A473A82F}" type="pres">
      <dgm:prSet presAssocID="{2E8A0F28-A2E1-4D28-9B4A-69903074EC4D}" presName="hierRoot1" presStyleCnt="0">
        <dgm:presLayoutVars>
          <dgm:hierBranch val="init"/>
        </dgm:presLayoutVars>
      </dgm:prSet>
      <dgm:spPr/>
    </dgm:pt>
    <dgm:pt modelId="{70ADB572-18A4-438E-9112-FC8C70B94E22}" type="pres">
      <dgm:prSet presAssocID="{2E8A0F28-A2E1-4D28-9B4A-69903074EC4D}" presName="rootComposite1" presStyleCnt="0"/>
      <dgm:spPr/>
    </dgm:pt>
    <dgm:pt modelId="{25F03DB6-61ED-4C87-A29D-7C9109FF57DB}" type="pres">
      <dgm:prSet presAssocID="{2E8A0F28-A2E1-4D28-9B4A-69903074EC4D}" presName="rootText1" presStyleLbl="node0" presStyleIdx="0" presStyleCnt="1" custLinFactNeighborX="-135" custLinFactNeighborY="-4613">
        <dgm:presLayoutVars>
          <dgm:chPref val="3"/>
        </dgm:presLayoutVars>
      </dgm:prSet>
      <dgm:spPr/>
    </dgm:pt>
    <dgm:pt modelId="{5A23E378-003C-4846-98E5-FDF87CF96969}" type="pres">
      <dgm:prSet presAssocID="{2E8A0F28-A2E1-4D28-9B4A-69903074EC4D}" presName="rootConnector1" presStyleLbl="node1" presStyleIdx="0" presStyleCnt="0"/>
      <dgm:spPr/>
    </dgm:pt>
    <dgm:pt modelId="{16E64A8B-249D-4DB1-A952-2907E340FA01}" type="pres">
      <dgm:prSet presAssocID="{2E8A0F28-A2E1-4D28-9B4A-69903074EC4D}" presName="hierChild2" presStyleCnt="0"/>
      <dgm:spPr/>
    </dgm:pt>
    <dgm:pt modelId="{FEF6CA8F-9C29-446F-9167-C660F7CFC623}" type="pres">
      <dgm:prSet presAssocID="{BD41A931-B862-486E-98CA-BE53684C6A8D}" presName="Name64" presStyleLbl="parChTrans1D2" presStyleIdx="0" presStyleCnt="4"/>
      <dgm:spPr/>
    </dgm:pt>
    <dgm:pt modelId="{A760EC26-488E-4B82-85EA-E7B49B84C155}" type="pres">
      <dgm:prSet presAssocID="{8A653357-F5D8-4AD1-8113-F3ED0481DEB2}" presName="hierRoot2" presStyleCnt="0">
        <dgm:presLayoutVars>
          <dgm:hierBranch val="init"/>
        </dgm:presLayoutVars>
      </dgm:prSet>
      <dgm:spPr/>
    </dgm:pt>
    <dgm:pt modelId="{B1BE3261-20D2-4882-AF61-B31450EAB15E}" type="pres">
      <dgm:prSet presAssocID="{8A653357-F5D8-4AD1-8113-F3ED0481DEB2}" presName="rootComposite" presStyleCnt="0"/>
      <dgm:spPr/>
    </dgm:pt>
    <dgm:pt modelId="{5488E365-66CA-4F9B-B6EB-7A0FB5196043}" type="pres">
      <dgm:prSet presAssocID="{8A653357-F5D8-4AD1-8113-F3ED0481DEB2}" presName="rootText" presStyleLbl="node2" presStyleIdx="0" presStyleCnt="3">
        <dgm:presLayoutVars>
          <dgm:chPref val="3"/>
        </dgm:presLayoutVars>
      </dgm:prSet>
      <dgm:spPr/>
    </dgm:pt>
    <dgm:pt modelId="{D66BF40D-4D3D-49EE-A130-0265EC7DBFDC}" type="pres">
      <dgm:prSet presAssocID="{8A653357-F5D8-4AD1-8113-F3ED0481DEB2}" presName="rootConnector" presStyleLbl="node2" presStyleIdx="0" presStyleCnt="3"/>
      <dgm:spPr/>
    </dgm:pt>
    <dgm:pt modelId="{9ADF6C32-7BFE-4CAA-B7AB-B7EFE415394B}" type="pres">
      <dgm:prSet presAssocID="{8A653357-F5D8-4AD1-8113-F3ED0481DEB2}" presName="hierChild4" presStyleCnt="0"/>
      <dgm:spPr/>
    </dgm:pt>
    <dgm:pt modelId="{CFCFBCF1-C65C-4CE9-BEAC-C22D2DD7D867}" type="pres">
      <dgm:prSet presAssocID="{8A653357-F5D8-4AD1-8113-F3ED0481DEB2}" presName="hierChild5" presStyleCnt="0"/>
      <dgm:spPr/>
    </dgm:pt>
    <dgm:pt modelId="{232D5E01-4461-4431-B6C0-D7245BAC4B32}" type="pres">
      <dgm:prSet presAssocID="{276AE501-6027-41D7-9D5B-1E30204E5228}" presName="Name64" presStyleLbl="parChTrans1D2" presStyleIdx="1" presStyleCnt="4"/>
      <dgm:spPr/>
    </dgm:pt>
    <dgm:pt modelId="{991D7B9E-DC44-47CA-905C-99D4417C9952}" type="pres">
      <dgm:prSet presAssocID="{895FDF34-889B-4139-AAE0-B922F6965E57}" presName="hierRoot2" presStyleCnt="0">
        <dgm:presLayoutVars>
          <dgm:hierBranch val="init"/>
        </dgm:presLayoutVars>
      </dgm:prSet>
      <dgm:spPr/>
    </dgm:pt>
    <dgm:pt modelId="{55C42456-4517-4575-AD6B-05A50445AEC9}" type="pres">
      <dgm:prSet presAssocID="{895FDF34-889B-4139-AAE0-B922F6965E57}" presName="rootComposite" presStyleCnt="0"/>
      <dgm:spPr/>
    </dgm:pt>
    <dgm:pt modelId="{D660631D-13B0-4063-A6FD-0FE197B75309}" type="pres">
      <dgm:prSet presAssocID="{895FDF34-889B-4139-AAE0-B922F6965E57}" presName="rootText" presStyleLbl="node2" presStyleIdx="1" presStyleCnt="3">
        <dgm:presLayoutVars>
          <dgm:chPref val="3"/>
        </dgm:presLayoutVars>
      </dgm:prSet>
      <dgm:spPr/>
    </dgm:pt>
    <dgm:pt modelId="{520F6E40-50E6-4289-9E22-76F8CDDD34AA}" type="pres">
      <dgm:prSet presAssocID="{895FDF34-889B-4139-AAE0-B922F6965E57}" presName="rootConnector" presStyleLbl="node2" presStyleIdx="1" presStyleCnt="3"/>
      <dgm:spPr/>
    </dgm:pt>
    <dgm:pt modelId="{4B25676E-120E-4F85-84F2-EEFEBC970833}" type="pres">
      <dgm:prSet presAssocID="{895FDF34-889B-4139-AAE0-B922F6965E57}" presName="hierChild4" presStyleCnt="0"/>
      <dgm:spPr/>
    </dgm:pt>
    <dgm:pt modelId="{D0C58730-6712-4F6B-B2FB-5C24D4020EB0}" type="pres">
      <dgm:prSet presAssocID="{895FDF34-889B-4139-AAE0-B922F6965E57}" presName="hierChild5" presStyleCnt="0"/>
      <dgm:spPr/>
    </dgm:pt>
    <dgm:pt modelId="{6E12ADCE-B8A0-4EAD-BC80-A82F57329915}" type="pres">
      <dgm:prSet presAssocID="{01EFB718-BF0F-4088-8566-A2418A43FD0C}" presName="Name64" presStyleLbl="parChTrans1D2" presStyleIdx="2" presStyleCnt="4"/>
      <dgm:spPr/>
    </dgm:pt>
    <dgm:pt modelId="{4A3D8B32-6A10-4402-9633-9382E1323CFF}" type="pres">
      <dgm:prSet presAssocID="{A6F2B3AF-F0C5-4D35-9C2C-4120E00C07BC}" presName="hierRoot2" presStyleCnt="0">
        <dgm:presLayoutVars>
          <dgm:hierBranch val="init"/>
        </dgm:presLayoutVars>
      </dgm:prSet>
      <dgm:spPr/>
    </dgm:pt>
    <dgm:pt modelId="{0AB9EA4F-63F1-40D9-B6A8-25A8DDD9772F}" type="pres">
      <dgm:prSet presAssocID="{A6F2B3AF-F0C5-4D35-9C2C-4120E00C07BC}" presName="rootComposite" presStyleCnt="0"/>
      <dgm:spPr/>
    </dgm:pt>
    <dgm:pt modelId="{BC3125BC-CB45-4AB6-BCE4-D129CC9D4C33}" type="pres">
      <dgm:prSet presAssocID="{A6F2B3AF-F0C5-4D35-9C2C-4120E00C07BC}" presName="rootText" presStyleLbl="node2" presStyleIdx="2" presStyleCnt="3">
        <dgm:presLayoutVars>
          <dgm:chPref val="3"/>
        </dgm:presLayoutVars>
      </dgm:prSet>
      <dgm:spPr/>
    </dgm:pt>
    <dgm:pt modelId="{64F592CD-3AE1-4CC2-8D34-EB5F3E2D40A2}" type="pres">
      <dgm:prSet presAssocID="{A6F2B3AF-F0C5-4D35-9C2C-4120E00C07BC}" presName="rootConnector" presStyleLbl="node2" presStyleIdx="2" presStyleCnt="3"/>
      <dgm:spPr/>
    </dgm:pt>
    <dgm:pt modelId="{5FD480A9-7C4C-49F6-9950-CC9137A2D134}" type="pres">
      <dgm:prSet presAssocID="{A6F2B3AF-F0C5-4D35-9C2C-4120E00C07BC}" presName="hierChild4" presStyleCnt="0"/>
      <dgm:spPr/>
    </dgm:pt>
    <dgm:pt modelId="{8297D81F-F1E4-435F-826D-EB3EA6FFA3E2}" type="pres">
      <dgm:prSet presAssocID="{A6F2B3AF-F0C5-4D35-9C2C-4120E00C07BC}" presName="hierChild5" presStyleCnt="0"/>
      <dgm:spPr/>
    </dgm:pt>
    <dgm:pt modelId="{47D90FD6-47FA-422D-9F27-16948721F11E}" type="pres">
      <dgm:prSet presAssocID="{2E8A0F28-A2E1-4D28-9B4A-69903074EC4D}" presName="hierChild3" presStyleCnt="0"/>
      <dgm:spPr/>
    </dgm:pt>
    <dgm:pt modelId="{3C701250-83C8-49AB-A379-3BD67370B69C}" type="pres">
      <dgm:prSet presAssocID="{C9EFBA1B-1963-484F-B3F2-CF8463317A2E}" presName="Name115" presStyleLbl="parChTrans1D2" presStyleIdx="3" presStyleCnt="4"/>
      <dgm:spPr/>
    </dgm:pt>
    <dgm:pt modelId="{4AB4D958-3797-443E-8387-85ABBB931553}" type="pres">
      <dgm:prSet presAssocID="{DF2C9ED3-B225-4B1B-AF8A-7C0D515AAC0E}" presName="hierRoot3" presStyleCnt="0">
        <dgm:presLayoutVars>
          <dgm:hierBranch val="init"/>
        </dgm:presLayoutVars>
      </dgm:prSet>
      <dgm:spPr/>
    </dgm:pt>
    <dgm:pt modelId="{7F8D5493-D819-4B7E-A3A5-E81769845C1F}" type="pres">
      <dgm:prSet presAssocID="{DF2C9ED3-B225-4B1B-AF8A-7C0D515AAC0E}" presName="rootComposite3" presStyleCnt="0"/>
      <dgm:spPr/>
    </dgm:pt>
    <dgm:pt modelId="{F44435D5-7FFF-42EC-98E3-8CF67B04B613}" type="pres">
      <dgm:prSet presAssocID="{DF2C9ED3-B225-4B1B-AF8A-7C0D515AAC0E}" presName="rootText3" presStyleLbl="asst1" presStyleIdx="0" presStyleCnt="1">
        <dgm:presLayoutVars>
          <dgm:chPref val="3"/>
        </dgm:presLayoutVars>
      </dgm:prSet>
      <dgm:spPr/>
    </dgm:pt>
    <dgm:pt modelId="{7D823B39-9D19-4300-83DF-F04AB8C4F3EC}" type="pres">
      <dgm:prSet presAssocID="{DF2C9ED3-B225-4B1B-AF8A-7C0D515AAC0E}" presName="rootConnector3" presStyleLbl="asst1" presStyleIdx="0" presStyleCnt="1"/>
      <dgm:spPr/>
    </dgm:pt>
    <dgm:pt modelId="{58BCE31B-4AE6-4F5A-B071-D8AA0A74A47F}" type="pres">
      <dgm:prSet presAssocID="{DF2C9ED3-B225-4B1B-AF8A-7C0D515AAC0E}" presName="hierChild6" presStyleCnt="0"/>
      <dgm:spPr/>
    </dgm:pt>
    <dgm:pt modelId="{0BF7D0EB-EF81-4201-856A-77129E12613F}" type="pres">
      <dgm:prSet presAssocID="{DF2C9ED3-B225-4B1B-AF8A-7C0D515AAC0E}" presName="hierChild7" presStyleCnt="0"/>
      <dgm:spPr/>
    </dgm:pt>
  </dgm:ptLst>
  <dgm:cxnLst>
    <dgm:cxn modelId="{FF3C9A0A-597F-4C6A-8987-0DBF89580D8E}" type="presOf" srcId="{01EFB718-BF0F-4088-8566-A2418A43FD0C}" destId="{6E12ADCE-B8A0-4EAD-BC80-A82F57329915}" srcOrd="0" destOrd="0" presId="urn:microsoft.com/office/officeart/2009/3/layout/HorizontalOrganizationChart"/>
    <dgm:cxn modelId="{CBA44519-215F-4CC5-BD72-0A786CEE8631}" type="presOf" srcId="{323F8549-6041-49D2-8E7F-A084F80F1DFC}" destId="{F716FBD8-204E-48A9-B99C-DFA3EE5A5150}" srcOrd="0" destOrd="0" presId="urn:microsoft.com/office/officeart/2009/3/layout/HorizontalOrganizationChart"/>
    <dgm:cxn modelId="{6822F51D-C68A-4A40-A3CB-DBAAABA00408}" srcId="{2E8A0F28-A2E1-4D28-9B4A-69903074EC4D}" destId="{895FDF34-889B-4139-AAE0-B922F6965E57}" srcOrd="2" destOrd="0" parTransId="{276AE501-6027-41D7-9D5B-1E30204E5228}" sibTransId="{23E92654-5B0F-46FF-A1BD-84A8A854EEF0}"/>
    <dgm:cxn modelId="{BD744425-74DC-43E5-81E5-2504F9BA48E0}" type="presOf" srcId="{276AE501-6027-41D7-9D5B-1E30204E5228}" destId="{232D5E01-4461-4431-B6C0-D7245BAC4B32}" srcOrd="0" destOrd="0" presId="urn:microsoft.com/office/officeart/2009/3/layout/HorizontalOrganizationChart"/>
    <dgm:cxn modelId="{7E54762A-8948-4BF4-A9EC-6AE1E515A29E}" type="presOf" srcId="{895FDF34-889B-4139-AAE0-B922F6965E57}" destId="{D660631D-13B0-4063-A6FD-0FE197B75309}" srcOrd="0" destOrd="0" presId="urn:microsoft.com/office/officeart/2009/3/layout/HorizontalOrganizationChart"/>
    <dgm:cxn modelId="{D785F32A-1C1B-4704-B9BC-2AF49386EDA9}" srcId="{2E8A0F28-A2E1-4D28-9B4A-69903074EC4D}" destId="{DF2C9ED3-B225-4B1B-AF8A-7C0D515AAC0E}" srcOrd="0" destOrd="0" parTransId="{C9EFBA1B-1963-484F-B3F2-CF8463317A2E}" sibTransId="{0BF8E5D7-537E-415F-A09B-0724BA57B006}"/>
    <dgm:cxn modelId="{6A276339-9918-4BA0-9309-3F450E90599C}" type="presOf" srcId="{8A653357-F5D8-4AD1-8113-F3ED0481DEB2}" destId="{D66BF40D-4D3D-49EE-A130-0265EC7DBFDC}" srcOrd="1" destOrd="0" presId="urn:microsoft.com/office/officeart/2009/3/layout/HorizontalOrganizationChart"/>
    <dgm:cxn modelId="{E9376A3F-7142-405D-8317-340A6EC11DD1}" type="presOf" srcId="{A6F2B3AF-F0C5-4D35-9C2C-4120E00C07BC}" destId="{BC3125BC-CB45-4AB6-BCE4-D129CC9D4C33}" srcOrd="0" destOrd="0" presId="urn:microsoft.com/office/officeart/2009/3/layout/HorizontalOrganizationChart"/>
    <dgm:cxn modelId="{39852A5C-D336-435D-9D00-12B2BDC8D58B}" type="presOf" srcId="{DF2C9ED3-B225-4B1B-AF8A-7C0D515AAC0E}" destId="{F44435D5-7FFF-42EC-98E3-8CF67B04B613}" srcOrd="0" destOrd="0" presId="urn:microsoft.com/office/officeart/2009/3/layout/HorizontalOrganizationChart"/>
    <dgm:cxn modelId="{11F7C97E-CBEE-46A5-A6A3-ED888D7C46C7}" srcId="{2E8A0F28-A2E1-4D28-9B4A-69903074EC4D}" destId="{8A653357-F5D8-4AD1-8113-F3ED0481DEB2}" srcOrd="1" destOrd="0" parTransId="{BD41A931-B862-486E-98CA-BE53684C6A8D}" sibTransId="{A864FB3D-5467-4B57-8D0A-61868B6FA57F}"/>
    <dgm:cxn modelId="{8B11298A-7529-4433-9A0D-60A748976B97}" type="presOf" srcId="{2E8A0F28-A2E1-4D28-9B4A-69903074EC4D}" destId="{25F03DB6-61ED-4C87-A29D-7C9109FF57DB}" srcOrd="0" destOrd="0" presId="urn:microsoft.com/office/officeart/2009/3/layout/HorizontalOrganizationChart"/>
    <dgm:cxn modelId="{F702809D-73E5-4837-BE61-A0C875D826C4}" type="presOf" srcId="{2E8A0F28-A2E1-4D28-9B4A-69903074EC4D}" destId="{5A23E378-003C-4846-98E5-FDF87CF96969}" srcOrd="1" destOrd="0" presId="urn:microsoft.com/office/officeart/2009/3/layout/HorizontalOrganizationChart"/>
    <dgm:cxn modelId="{78510CA0-C22C-4274-B7B9-8D11F429937D}" srcId="{323F8549-6041-49D2-8E7F-A084F80F1DFC}" destId="{2E8A0F28-A2E1-4D28-9B4A-69903074EC4D}" srcOrd="0" destOrd="0" parTransId="{F750061A-DFB8-4276-BFF2-09D20DB54814}" sibTransId="{2759A406-5829-4E6F-98E2-F9F38A30B8A4}"/>
    <dgm:cxn modelId="{55CF16B4-8C67-48DC-B739-7CBCCB89DDFE}" type="presOf" srcId="{895FDF34-889B-4139-AAE0-B922F6965E57}" destId="{520F6E40-50E6-4289-9E22-76F8CDDD34AA}" srcOrd="1" destOrd="0" presId="urn:microsoft.com/office/officeart/2009/3/layout/HorizontalOrganizationChart"/>
    <dgm:cxn modelId="{C475B9B6-B0E0-4C9A-960B-7D6C6BD27C51}" type="presOf" srcId="{BD41A931-B862-486E-98CA-BE53684C6A8D}" destId="{FEF6CA8F-9C29-446F-9167-C660F7CFC623}" srcOrd="0" destOrd="0" presId="urn:microsoft.com/office/officeart/2009/3/layout/HorizontalOrganizationChart"/>
    <dgm:cxn modelId="{67F7A8C2-A568-49DA-B3EF-3B8A04B6EC80}" type="presOf" srcId="{8A653357-F5D8-4AD1-8113-F3ED0481DEB2}" destId="{5488E365-66CA-4F9B-B6EB-7A0FB5196043}" srcOrd="0" destOrd="0" presId="urn:microsoft.com/office/officeart/2009/3/layout/HorizontalOrganizationChart"/>
    <dgm:cxn modelId="{FDCF6AD4-7CA7-4647-A5F6-CD64FF19D81A}" srcId="{2E8A0F28-A2E1-4D28-9B4A-69903074EC4D}" destId="{A6F2B3AF-F0C5-4D35-9C2C-4120E00C07BC}" srcOrd="3" destOrd="0" parTransId="{01EFB718-BF0F-4088-8566-A2418A43FD0C}" sibTransId="{34391692-9792-4124-93CF-8FBAAA4E92B6}"/>
    <dgm:cxn modelId="{E2E856D4-9C51-46FA-AF5E-1BE608782D59}" type="presOf" srcId="{A6F2B3AF-F0C5-4D35-9C2C-4120E00C07BC}" destId="{64F592CD-3AE1-4CC2-8D34-EB5F3E2D40A2}" srcOrd="1" destOrd="0" presId="urn:microsoft.com/office/officeart/2009/3/layout/HorizontalOrganizationChart"/>
    <dgm:cxn modelId="{4A9C4EFB-4552-4646-B74E-CEF17B286B33}" type="presOf" srcId="{C9EFBA1B-1963-484F-B3F2-CF8463317A2E}" destId="{3C701250-83C8-49AB-A379-3BD67370B69C}" srcOrd="0" destOrd="0" presId="urn:microsoft.com/office/officeart/2009/3/layout/HorizontalOrganizationChart"/>
    <dgm:cxn modelId="{B1CB03FD-940E-4DAA-92ED-E6A3EEABFB10}" type="presOf" srcId="{DF2C9ED3-B225-4B1B-AF8A-7C0D515AAC0E}" destId="{7D823B39-9D19-4300-83DF-F04AB8C4F3EC}" srcOrd="1" destOrd="0" presId="urn:microsoft.com/office/officeart/2009/3/layout/HorizontalOrganizationChart"/>
    <dgm:cxn modelId="{E848B422-7C56-4AEE-BB93-AD5B23F3BB0D}" type="presParOf" srcId="{F716FBD8-204E-48A9-B99C-DFA3EE5A5150}" destId="{354AE6FA-B6B9-4B8F-8247-B053A473A82F}" srcOrd="0" destOrd="0" presId="urn:microsoft.com/office/officeart/2009/3/layout/HorizontalOrganizationChart"/>
    <dgm:cxn modelId="{BD3FC30B-5C40-46DF-804F-CC117A25C21A}" type="presParOf" srcId="{354AE6FA-B6B9-4B8F-8247-B053A473A82F}" destId="{70ADB572-18A4-438E-9112-FC8C70B94E22}" srcOrd="0" destOrd="0" presId="urn:microsoft.com/office/officeart/2009/3/layout/HorizontalOrganizationChart"/>
    <dgm:cxn modelId="{CDC5090D-428B-4635-A848-2C105EBE30CE}" type="presParOf" srcId="{70ADB572-18A4-438E-9112-FC8C70B94E22}" destId="{25F03DB6-61ED-4C87-A29D-7C9109FF57DB}" srcOrd="0" destOrd="0" presId="urn:microsoft.com/office/officeart/2009/3/layout/HorizontalOrganizationChart"/>
    <dgm:cxn modelId="{F619D00A-B072-4F30-9C5A-DED234CF2321}" type="presParOf" srcId="{70ADB572-18A4-438E-9112-FC8C70B94E22}" destId="{5A23E378-003C-4846-98E5-FDF87CF96969}" srcOrd="1" destOrd="0" presId="urn:microsoft.com/office/officeart/2009/3/layout/HorizontalOrganizationChart"/>
    <dgm:cxn modelId="{9242FAA2-5FBA-4BD2-B68A-37D161EA86B7}" type="presParOf" srcId="{354AE6FA-B6B9-4B8F-8247-B053A473A82F}" destId="{16E64A8B-249D-4DB1-A952-2907E340FA01}" srcOrd="1" destOrd="0" presId="urn:microsoft.com/office/officeart/2009/3/layout/HorizontalOrganizationChart"/>
    <dgm:cxn modelId="{736F1A37-214A-4265-AA34-8037CB56256B}" type="presParOf" srcId="{16E64A8B-249D-4DB1-A952-2907E340FA01}" destId="{FEF6CA8F-9C29-446F-9167-C660F7CFC623}" srcOrd="0" destOrd="0" presId="urn:microsoft.com/office/officeart/2009/3/layout/HorizontalOrganizationChart"/>
    <dgm:cxn modelId="{9E43ABAB-1C71-42A3-AC20-66E326B42041}" type="presParOf" srcId="{16E64A8B-249D-4DB1-A952-2907E340FA01}" destId="{A760EC26-488E-4B82-85EA-E7B49B84C155}" srcOrd="1" destOrd="0" presId="urn:microsoft.com/office/officeart/2009/3/layout/HorizontalOrganizationChart"/>
    <dgm:cxn modelId="{23E0CE56-E90B-4A5F-B5E9-306157AD0723}" type="presParOf" srcId="{A760EC26-488E-4B82-85EA-E7B49B84C155}" destId="{B1BE3261-20D2-4882-AF61-B31450EAB15E}" srcOrd="0" destOrd="0" presId="urn:microsoft.com/office/officeart/2009/3/layout/HorizontalOrganizationChart"/>
    <dgm:cxn modelId="{38CA1204-CE0F-4069-BCDF-C2D2D25628E8}" type="presParOf" srcId="{B1BE3261-20D2-4882-AF61-B31450EAB15E}" destId="{5488E365-66CA-4F9B-B6EB-7A0FB5196043}" srcOrd="0" destOrd="0" presId="urn:microsoft.com/office/officeart/2009/3/layout/HorizontalOrganizationChart"/>
    <dgm:cxn modelId="{46398ECE-BBE9-4636-967E-855041491613}" type="presParOf" srcId="{B1BE3261-20D2-4882-AF61-B31450EAB15E}" destId="{D66BF40D-4D3D-49EE-A130-0265EC7DBFDC}" srcOrd="1" destOrd="0" presId="urn:microsoft.com/office/officeart/2009/3/layout/HorizontalOrganizationChart"/>
    <dgm:cxn modelId="{11EEDD32-78EF-490D-8CC4-0395E211AA2B}" type="presParOf" srcId="{A760EC26-488E-4B82-85EA-E7B49B84C155}" destId="{9ADF6C32-7BFE-4CAA-B7AB-B7EFE415394B}" srcOrd="1" destOrd="0" presId="urn:microsoft.com/office/officeart/2009/3/layout/HorizontalOrganizationChart"/>
    <dgm:cxn modelId="{0D32E886-A598-4445-87F8-35BBD37675B6}" type="presParOf" srcId="{A760EC26-488E-4B82-85EA-E7B49B84C155}" destId="{CFCFBCF1-C65C-4CE9-BEAC-C22D2DD7D867}" srcOrd="2" destOrd="0" presId="urn:microsoft.com/office/officeart/2009/3/layout/HorizontalOrganizationChart"/>
    <dgm:cxn modelId="{B3618587-449B-4CC7-AE71-ADF0DBAB9818}" type="presParOf" srcId="{16E64A8B-249D-4DB1-A952-2907E340FA01}" destId="{232D5E01-4461-4431-B6C0-D7245BAC4B32}" srcOrd="2" destOrd="0" presId="urn:microsoft.com/office/officeart/2009/3/layout/HorizontalOrganizationChart"/>
    <dgm:cxn modelId="{FB71830B-115A-478A-BEF9-64531E3956C1}" type="presParOf" srcId="{16E64A8B-249D-4DB1-A952-2907E340FA01}" destId="{991D7B9E-DC44-47CA-905C-99D4417C9952}" srcOrd="3" destOrd="0" presId="urn:microsoft.com/office/officeart/2009/3/layout/HorizontalOrganizationChart"/>
    <dgm:cxn modelId="{DEDEF666-48B8-4402-ABF6-486BD903CD67}" type="presParOf" srcId="{991D7B9E-DC44-47CA-905C-99D4417C9952}" destId="{55C42456-4517-4575-AD6B-05A50445AEC9}" srcOrd="0" destOrd="0" presId="urn:microsoft.com/office/officeart/2009/3/layout/HorizontalOrganizationChart"/>
    <dgm:cxn modelId="{14280BEF-2473-4B46-8C69-9DEEE211D248}" type="presParOf" srcId="{55C42456-4517-4575-AD6B-05A50445AEC9}" destId="{D660631D-13B0-4063-A6FD-0FE197B75309}" srcOrd="0" destOrd="0" presId="urn:microsoft.com/office/officeart/2009/3/layout/HorizontalOrganizationChart"/>
    <dgm:cxn modelId="{DD04B40A-B7C7-43B8-BE75-1B8C202E7AC6}" type="presParOf" srcId="{55C42456-4517-4575-AD6B-05A50445AEC9}" destId="{520F6E40-50E6-4289-9E22-76F8CDDD34AA}" srcOrd="1" destOrd="0" presId="urn:microsoft.com/office/officeart/2009/3/layout/HorizontalOrganizationChart"/>
    <dgm:cxn modelId="{4D462747-A575-48D6-BB46-2B435E887EFF}" type="presParOf" srcId="{991D7B9E-DC44-47CA-905C-99D4417C9952}" destId="{4B25676E-120E-4F85-84F2-EEFEBC970833}" srcOrd="1" destOrd="0" presId="urn:microsoft.com/office/officeart/2009/3/layout/HorizontalOrganizationChart"/>
    <dgm:cxn modelId="{D26AAB19-8860-4B47-A627-92696C8F6029}" type="presParOf" srcId="{991D7B9E-DC44-47CA-905C-99D4417C9952}" destId="{D0C58730-6712-4F6B-B2FB-5C24D4020EB0}" srcOrd="2" destOrd="0" presId="urn:microsoft.com/office/officeart/2009/3/layout/HorizontalOrganizationChart"/>
    <dgm:cxn modelId="{B7E68C10-C88C-4C7F-AEF5-D00EE1C3C62A}" type="presParOf" srcId="{16E64A8B-249D-4DB1-A952-2907E340FA01}" destId="{6E12ADCE-B8A0-4EAD-BC80-A82F57329915}" srcOrd="4" destOrd="0" presId="urn:microsoft.com/office/officeart/2009/3/layout/HorizontalOrganizationChart"/>
    <dgm:cxn modelId="{31B733F4-BDFE-4F66-9B20-D2290FDF169E}" type="presParOf" srcId="{16E64A8B-249D-4DB1-A952-2907E340FA01}" destId="{4A3D8B32-6A10-4402-9633-9382E1323CFF}" srcOrd="5" destOrd="0" presId="urn:microsoft.com/office/officeart/2009/3/layout/HorizontalOrganizationChart"/>
    <dgm:cxn modelId="{07521B18-34A5-43EF-9ECC-9153F0D43667}" type="presParOf" srcId="{4A3D8B32-6A10-4402-9633-9382E1323CFF}" destId="{0AB9EA4F-63F1-40D9-B6A8-25A8DDD9772F}" srcOrd="0" destOrd="0" presId="urn:microsoft.com/office/officeart/2009/3/layout/HorizontalOrganizationChart"/>
    <dgm:cxn modelId="{EA342D54-16EE-4780-AAD3-F2CAF8807184}" type="presParOf" srcId="{0AB9EA4F-63F1-40D9-B6A8-25A8DDD9772F}" destId="{BC3125BC-CB45-4AB6-BCE4-D129CC9D4C33}" srcOrd="0" destOrd="0" presId="urn:microsoft.com/office/officeart/2009/3/layout/HorizontalOrganizationChart"/>
    <dgm:cxn modelId="{4B895367-BCE9-496A-9240-71F280B0F98C}" type="presParOf" srcId="{0AB9EA4F-63F1-40D9-B6A8-25A8DDD9772F}" destId="{64F592CD-3AE1-4CC2-8D34-EB5F3E2D40A2}" srcOrd="1" destOrd="0" presId="urn:microsoft.com/office/officeart/2009/3/layout/HorizontalOrganizationChart"/>
    <dgm:cxn modelId="{2BA30631-EC63-4199-967A-F495B065882C}" type="presParOf" srcId="{4A3D8B32-6A10-4402-9633-9382E1323CFF}" destId="{5FD480A9-7C4C-49F6-9950-CC9137A2D134}" srcOrd="1" destOrd="0" presId="urn:microsoft.com/office/officeart/2009/3/layout/HorizontalOrganizationChart"/>
    <dgm:cxn modelId="{3F1BF634-7A46-4CD3-A3F3-E16409F13E6D}" type="presParOf" srcId="{4A3D8B32-6A10-4402-9633-9382E1323CFF}" destId="{8297D81F-F1E4-435F-826D-EB3EA6FFA3E2}" srcOrd="2" destOrd="0" presId="urn:microsoft.com/office/officeart/2009/3/layout/HorizontalOrganizationChart"/>
    <dgm:cxn modelId="{4912DA2D-F589-4053-A51F-13D498CDC7D9}" type="presParOf" srcId="{354AE6FA-B6B9-4B8F-8247-B053A473A82F}" destId="{47D90FD6-47FA-422D-9F27-16948721F11E}" srcOrd="2" destOrd="0" presId="urn:microsoft.com/office/officeart/2009/3/layout/HorizontalOrganizationChart"/>
    <dgm:cxn modelId="{5E12BEC2-A607-41A2-9688-49ADE04F378B}" type="presParOf" srcId="{47D90FD6-47FA-422D-9F27-16948721F11E}" destId="{3C701250-83C8-49AB-A379-3BD67370B69C}" srcOrd="0" destOrd="0" presId="urn:microsoft.com/office/officeart/2009/3/layout/HorizontalOrganizationChart"/>
    <dgm:cxn modelId="{5A8D86E4-F3F3-42FA-987E-BCFDE4932140}" type="presParOf" srcId="{47D90FD6-47FA-422D-9F27-16948721F11E}" destId="{4AB4D958-3797-443E-8387-85ABBB931553}" srcOrd="1" destOrd="0" presId="urn:microsoft.com/office/officeart/2009/3/layout/HorizontalOrganizationChart"/>
    <dgm:cxn modelId="{AEEB27F5-E708-4402-B64C-E4C84070D667}" type="presParOf" srcId="{4AB4D958-3797-443E-8387-85ABBB931553}" destId="{7F8D5493-D819-4B7E-A3A5-E81769845C1F}" srcOrd="0" destOrd="0" presId="urn:microsoft.com/office/officeart/2009/3/layout/HorizontalOrganizationChart"/>
    <dgm:cxn modelId="{631FEFF5-6372-4B89-AA41-28E192DDDE24}" type="presParOf" srcId="{7F8D5493-D819-4B7E-A3A5-E81769845C1F}" destId="{F44435D5-7FFF-42EC-98E3-8CF67B04B613}" srcOrd="0" destOrd="0" presId="urn:microsoft.com/office/officeart/2009/3/layout/HorizontalOrganizationChart"/>
    <dgm:cxn modelId="{E15E446A-517F-46C0-8246-931CD06B7780}" type="presParOf" srcId="{7F8D5493-D819-4B7E-A3A5-E81769845C1F}" destId="{7D823B39-9D19-4300-83DF-F04AB8C4F3EC}" srcOrd="1" destOrd="0" presId="urn:microsoft.com/office/officeart/2009/3/layout/HorizontalOrganizationChart"/>
    <dgm:cxn modelId="{957BA0B0-800D-4BE5-9E28-51A0341F8CD6}" type="presParOf" srcId="{4AB4D958-3797-443E-8387-85ABBB931553}" destId="{58BCE31B-4AE6-4F5A-B071-D8AA0A74A47F}" srcOrd="1" destOrd="0" presId="urn:microsoft.com/office/officeart/2009/3/layout/HorizontalOrganizationChart"/>
    <dgm:cxn modelId="{584413F5-EDD5-42D7-827B-D3648DACA166}" type="presParOf" srcId="{4AB4D958-3797-443E-8387-85ABBB931553}" destId="{0BF7D0EB-EF81-4201-856A-77129E12613F}"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87C543-21F5-447D-A113-B56A03A4C5C0}">
      <dsp:nvSpPr>
        <dsp:cNvPr id="0" name=""/>
        <dsp:cNvSpPr/>
      </dsp:nvSpPr>
      <dsp:spPr>
        <a:xfrm rot="5400000">
          <a:off x="-272259" y="273837"/>
          <a:ext cx="1815061" cy="1270543"/>
        </a:xfrm>
        <a:prstGeom prst="chevron">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dirty="0"/>
            <a:t>Topic modeling</a:t>
          </a:r>
          <a:endParaRPr lang="zh-CN" altLang="en-US" sz="1700" kern="1200" dirty="0"/>
        </a:p>
      </dsp:txBody>
      <dsp:txXfrm rot="-5400000">
        <a:off x="1" y="636850"/>
        <a:ext cx="1270543" cy="544518"/>
      </dsp:txXfrm>
    </dsp:sp>
    <dsp:sp modelId="{59AA0EB6-5122-4947-9BEE-7E01861B68D6}">
      <dsp:nvSpPr>
        <dsp:cNvPr id="0" name=""/>
        <dsp:cNvSpPr/>
      </dsp:nvSpPr>
      <dsp:spPr>
        <a:xfrm rot="5400000">
          <a:off x="5184353" y="-3912231"/>
          <a:ext cx="1179790" cy="9007410"/>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altLang="zh-CN" sz="3200" kern="1200" dirty="0"/>
            <a:t>Topic</a:t>
          </a:r>
          <a:r>
            <a:rPr lang="en-US" altLang="zh-CN" sz="3200" kern="1200" baseline="0" dirty="0"/>
            <a:t> relating to these company on tweets</a:t>
          </a:r>
          <a:endParaRPr lang="zh-CN" altLang="en-US" sz="3200" kern="1200" dirty="0"/>
        </a:p>
      </dsp:txBody>
      <dsp:txXfrm rot="-5400000">
        <a:off x="1270544" y="59171"/>
        <a:ext cx="8949817" cy="1064604"/>
      </dsp:txXfrm>
    </dsp:sp>
    <dsp:sp modelId="{49EA173B-84C8-4B81-B348-41BA97D36232}">
      <dsp:nvSpPr>
        <dsp:cNvPr id="0" name=""/>
        <dsp:cNvSpPr/>
      </dsp:nvSpPr>
      <dsp:spPr>
        <a:xfrm rot="5400000">
          <a:off x="-272259" y="1896912"/>
          <a:ext cx="1815061" cy="1270543"/>
        </a:xfrm>
        <a:prstGeom prst="chevron">
          <a:avLst/>
        </a:prstGeom>
        <a:solidFill>
          <a:schemeClr val="accent4">
            <a:hueOff val="4900445"/>
            <a:satOff val="-20388"/>
            <a:lumOff val="4804"/>
            <a:alphaOff val="0"/>
          </a:schemeClr>
        </a:solidFill>
        <a:ln w="25400" cap="flat" cmpd="sng" algn="ctr">
          <a:solidFill>
            <a:schemeClr val="accent4">
              <a:hueOff val="4900445"/>
              <a:satOff val="-20388"/>
              <a:lumOff val="480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a:t>Sentiment analysis</a:t>
          </a:r>
          <a:endParaRPr lang="zh-CN" altLang="en-US" sz="1700" kern="1200"/>
        </a:p>
      </dsp:txBody>
      <dsp:txXfrm rot="-5400000">
        <a:off x="1" y="2259925"/>
        <a:ext cx="1270543" cy="544518"/>
      </dsp:txXfrm>
    </dsp:sp>
    <dsp:sp modelId="{90FA8282-E455-439E-9C5F-1A961858F1BB}">
      <dsp:nvSpPr>
        <dsp:cNvPr id="0" name=""/>
        <dsp:cNvSpPr/>
      </dsp:nvSpPr>
      <dsp:spPr>
        <a:xfrm rot="5400000">
          <a:off x="5184353" y="-2289157"/>
          <a:ext cx="1179790" cy="9007410"/>
        </a:xfrm>
        <a:prstGeom prst="round2SameRect">
          <a:avLst/>
        </a:prstGeom>
        <a:solidFill>
          <a:schemeClr val="lt1">
            <a:alpha val="90000"/>
            <a:hueOff val="0"/>
            <a:satOff val="0"/>
            <a:lumOff val="0"/>
            <a:alphaOff val="0"/>
          </a:schemeClr>
        </a:solidFill>
        <a:ln w="25400" cap="flat" cmpd="sng" algn="ctr">
          <a:solidFill>
            <a:schemeClr val="accent4">
              <a:hueOff val="4900445"/>
              <a:satOff val="-20388"/>
              <a:lumOff val="480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altLang="zh-CN" sz="3200" kern="1200" dirty="0"/>
            <a:t>Do people hold a positive altitude to the companies?</a:t>
          </a:r>
          <a:endParaRPr lang="zh-CN" altLang="en-US" sz="3200" kern="1200" dirty="0"/>
        </a:p>
      </dsp:txBody>
      <dsp:txXfrm rot="-5400000">
        <a:off x="1270544" y="1682245"/>
        <a:ext cx="8949817" cy="1064604"/>
      </dsp:txXfrm>
    </dsp:sp>
    <dsp:sp modelId="{197261C6-1D93-40B5-A536-5FC18A86CE63}">
      <dsp:nvSpPr>
        <dsp:cNvPr id="0" name=""/>
        <dsp:cNvSpPr/>
      </dsp:nvSpPr>
      <dsp:spPr>
        <a:xfrm rot="5400000">
          <a:off x="-272259" y="3519987"/>
          <a:ext cx="1815061" cy="1270543"/>
        </a:xfrm>
        <a:prstGeom prst="chevron">
          <a:avLst/>
        </a:prstGeom>
        <a:solidFill>
          <a:schemeClr val="accent4">
            <a:hueOff val="9800891"/>
            <a:satOff val="-40777"/>
            <a:lumOff val="9608"/>
            <a:alphaOff val="0"/>
          </a:schemeClr>
        </a:solidFill>
        <a:ln w="25400" cap="flat" cmpd="sng" algn="ctr">
          <a:solidFill>
            <a:schemeClr val="accent4">
              <a:hueOff val="9800891"/>
              <a:satOff val="-40777"/>
              <a:lumOff val="960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dirty="0"/>
            <a:t>Visualization</a:t>
          </a:r>
          <a:endParaRPr lang="zh-CN" altLang="en-US" sz="1700" kern="1200" dirty="0"/>
        </a:p>
      </dsp:txBody>
      <dsp:txXfrm rot="-5400000">
        <a:off x="1" y="3883000"/>
        <a:ext cx="1270543" cy="544518"/>
      </dsp:txXfrm>
    </dsp:sp>
    <dsp:sp modelId="{807427D3-62E8-4674-B75E-93F452F3E387}">
      <dsp:nvSpPr>
        <dsp:cNvPr id="0" name=""/>
        <dsp:cNvSpPr/>
      </dsp:nvSpPr>
      <dsp:spPr>
        <a:xfrm rot="5400000">
          <a:off x="5184353" y="-666082"/>
          <a:ext cx="1179790" cy="9007410"/>
        </a:xfrm>
        <a:prstGeom prst="round2SameRect">
          <a:avLst/>
        </a:prstGeom>
        <a:solidFill>
          <a:schemeClr val="lt1">
            <a:alpha val="90000"/>
            <a:hueOff val="0"/>
            <a:satOff val="0"/>
            <a:lumOff val="0"/>
            <a:alphaOff val="0"/>
          </a:schemeClr>
        </a:solidFill>
        <a:ln w="25400" cap="flat" cmpd="sng" algn="ctr">
          <a:solidFill>
            <a:schemeClr val="accent4">
              <a:hueOff val="9800891"/>
              <a:satOff val="-40777"/>
              <a:lumOff val="96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altLang="zh-CN" sz="3200" kern="1200" dirty="0"/>
            <a:t>Find clues for the companies’ success.</a:t>
          </a:r>
          <a:endParaRPr lang="zh-CN" altLang="en-US" sz="3200" kern="1200" dirty="0"/>
        </a:p>
      </dsp:txBody>
      <dsp:txXfrm rot="-5400000">
        <a:off x="1270544" y="3305320"/>
        <a:ext cx="8949817" cy="10646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701250-83C8-49AB-A379-3BD67370B69C}">
      <dsp:nvSpPr>
        <dsp:cNvPr id="0" name=""/>
        <dsp:cNvSpPr/>
      </dsp:nvSpPr>
      <dsp:spPr>
        <a:xfrm>
          <a:off x="3018368" y="1897688"/>
          <a:ext cx="2116932" cy="146180"/>
        </a:xfrm>
        <a:custGeom>
          <a:avLst/>
          <a:gdLst/>
          <a:ahLst/>
          <a:cxnLst/>
          <a:rect l="0" t="0" r="0" b="0"/>
          <a:pathLst>
            <a:path>
              <a:moveTo>
                <a:pt x="0" y="146180"/>
              </a:moveTo>
              <a:lnTo>
                <a:pt x="2116932" y="146180"/>
              </a:lnTo>
              <a:lnTo>
                <a:pt x="2116932"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12ADCE-B8A0-4EAD-BC80-A82F57329915}">
      <dsp:nvSpPr>
        <dsp:cNvPr id="0" name=""/>
        <dsp:cNvSpPr/>
      </dsp:nvSpPr>
      <dsp:spPr>
        <a:xfrm>
          <a:off x="3018368" y="2043869"/>
          <a:ext cx="4229790" cy="1340365"/>
        </a:xfrm>
        <a:custGeom>
          <a:avLst/>
          <a:gdLst/>
          <a:ahLst/>
          <a:cxnLst/>
          <a:rect l="0" t="0" r="0" b="0"/>
          <a:pathLst>
            <a:path>
              <a:moveTo>
                <a:pt x="0" y="0"/>
              </a:moveTo>
              <a:lnTo>
                <a:pt x="3927954" y="0"/>
              </a:lnTo>
              <a:lnTo>
                <a:pt x="3927954" y="1340365"/>
              </a:lnTo>
              <a:lnTo>
                <a:pt x="4229790" y="134036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2D5E01-4461-4431-B6C0-D7245BAC4B32}">
      <dsp:nvSpPr>
        <dsp:cNvPr id="0" name=""/>
        <dsp:cNvSpPr/>
      </dsp:nvSpPr>
      <dsp:spPr>
        <a:xfrm>
          <a:off x="3018368" y="1998149"/>
          <a:ext cx="4229790" cy="91440"/>
        </a:xfrm>
        <a:custGeom>
          <a:avLst/>
          <a:gdLst/>
          <a:ahLst/>
          <a:cxnLst/>
          <a:rect l="0" t="0" r="0" b="0"/>
          <a:pathLst>
            <a:path>
              <a:moveTo>
                <a:pt x="0" y="45720"/>
              </a:moveTo>
              <a:lnTo>
                <a:pt x="3927954" y="45720"/>
              </a:lnTo>
              <a:lnTo>
                <a:pt x="3927954" y="88187"/>
              </a:lnTo>
              <a:lnTo>
                <a:pt x="4229790" y="881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F6CA8F-9C29-446F-9167-C660F7CFC623}">
      <dsp:nvSpPr>
        <dsp:cNvPr id="0" name=""/>
        <dsp:cNvSpPr/>
      </dsp:nvSpPr>
      <dsp:spPr>
        <a:xfrm>
          <a:off x="3018368" y="788437"/>
          <a:ext cx="4229790" cy="1255431"/>
        </a:xfrm>
        <a:custGeom>
          <a:avLst/>
          <a:gdLst/>
          <a:ahLst/>
          <a:cxnLst/>
          <a:rect l="0" t="0" r="0" b="0"/>
          <a:pathLst>
            <a:path>
              <a:moveTo>
                <a:pt x="0" y="1255431"/>
              </a:moveTo>
              <a:lnTo>
                <a:pt x="3927954" y="1255431"/>
              </a:lnTo>
              <a:lnTo>
                <a:pt x="3927954" y="0"/>
              </a:lnTo>
              <a:lnTo>
                <a:pt x="4229790"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F03DB6-61ED-4C87-A29D-7C9109FF57DB}">
      <dsp:nvSpPr>
        <dsp:cNvPr id="0" name=""/>
        <dsp:cNvSpPr/>
      </dsp:nvSpPr>
      <dsp:spPr>
        <a:xfrm>
          <a:off x="0" y="1583567"/>
          <a:ext cx="3018368" cy="9206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altLang="zh-CN" sz="3300" kern="1200" dirty="0"/>
            <a:t>Tweets about tech companies</a:t>
          </a:r>
          <a:endParaRPr lang="zh-CN" altLang="en-US" sz="3300" kern="1200" dirty="0"/>
        </a:p>
      </dsp:txBody>
      <dsp:txXfrm>
        <a:off x="0" y="1583567"/>
        <a:ext cx="3018368" cy="920602"/>
      </dsp:txXfrm>
    </dsp:sp>
    <dsp:sp modelId="{5488E365-66CA-4F9B-B6EB-7A0FB5196043}">
      <dsp:nvSpPr>
        <dsp:cNvPr id="0" name=""/>
        <dsp:cNvSpPr/>
      </dsp:nvSpPr>
      <dsp:spPr>
        <a:xfrm>
          <a:off x="7248159" y="328136"/>
          <a:ext cx="3018368" cy="9206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altLang="zh-CN" sz="3300" kern="1200"/>
            <a:t>services?</a:t>
          </a:r>
          <a:endParaRPr lang="zh-CN" altLang="en-US" sz="3300" kern="1200"/>
        </a:p>
      </dsp:txBody>
      <dsp:txXfrm>
        <a:off x="7248159" y="328136"/>
        <a:ext cx="3018368" cy="920602"/>
      </dsp:txXfrm>
    </dsp:sp>
    <dsp:sp modelId="{D660631D-13B0-4063-A6FD-0FE197B75309}">
      <dsp:nvSpPr>
        <dsp:cNvPr id="0" name=""/>
        <dsp:cNvSpPr/>
      </dsp:nvSpPr>
      <dsp:spPr>
        <a:xfrm>
          <a:off x="7248159" y="1626035"/>
          <a:ext cx="3018368" cy="9206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altLang="zh-CN" sz="3300" kern="1200" dirty="0"/>
            <a:t>products?</a:t>
          </a:r>
          <a:endParaRPr lang="zh-CN" altLang="en-US" sz="3300" kern="1200" dirty="0"/>
        </a:p>
      </dsp:txBody>
      <dsp:txXfrm>
        <a:off x="7248159" y="1626035"/>
        <a:ext cx="3018368" cy="920602"/>
      </dsp:txXfrm>
    </dsp:sp>
    <dsp:sp modelId="{BC3125BC-CB45-4AB6-BCE4-D129CC9D4C33}">
      <dsp:nvSpPr>
        <dsp:cNvPr id="0" name=""/>
        <dsp:cNvSpPr/>
      </dsp:nvSpPr>
      <dsp:spPr>
        <a:xfrm>
          <a:off x="7248159" y="2923933"/>
          <a:ext cx="3018368" cy="9206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altLang="zh-CN" sz="3300" kern="1200"/>
            <a:t>prices?</a:t>
          </a:r>
          <a:endParaRPr lang="zh-CN" altLang="en-US" sz="3300" kern="1200"/>
        </a:p>
      </dsp:txBody>
      <dsp:txXfrm>
        <a:off x="7248159" y="2923933"/>
        <a:ext cx="3018368" cy="920602"/>
      </dsp:txXfrm>
    </dsp:sp>
    <dsp:sp modelId="{F44435D5-7FFF-42EC-98E3-8CF67B04B613}">
      <dsp:nvSpPr>
        <dsp:cNvPr id="0" name=""/>
        <dsp:cNvSpPr/>
      </dsp:nvSpPr>
      <dsp:spPr>
        <a:xfrm>
          <a:off x="3626117" y="977085"/>
          <a:ext cx="3018368" cy="9206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altLang="zh-CN" sz="3300" kern="1200" dirty="0"/>
            <a:t>Topic</a:t>
          </a:r>
          <a:r>
            <a:rPr lang="en-US" altLang="zh-CN" sz="3300" kern="1200" baseline="0" dirty="0"/>
            <a:t> modeling</a:t>
          </a:r>
          <a:endParaRPr lang="zh-CN" altLang="en-US" sz="3300" kern="1200" dirty="0"/>
        </a:p>
      </dsp:txBody>
      <dsp:txXfrm>
        <a:off x="3626117" y="977085"/>
        <a:ext cx="3018368" cy="92060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1-28T03:18:04.769"/>
    </inkml:context>
    <inkml:brush xml:id="br0">
      <inkml:brushProperty name="width" value="0.025" units="cm"/>
      <inkml:brushProperty name="height" value="0.025" units="cm"/>
      <inkml:brushProperty name="color" value="#E71224"/>
      <inkml:brushProperty name="fitToCurve" value="1"/>
    </inkml:brush>
  </inkml:definitions>
  <inkml:trace contextRef="#ctx0" brushRef="#br0">0 0 0,'29'0'94,"0"0"-79,0 0-15,28 0 16,30 0-16,28 0 15,30 0-15,57 0 16,0 0-16,-58 0 16,58 0-16,-57 0 15,-30 0-15,0 0 16,-57 0-16,29 0 16,-58 0-16,28 0 15,1 0-15,-29 0 16,29 0-16,-1 0 15,1 0-15,29 0 16,-30 0-16,1 0 16,-29 0-16,0 0 15,0 0-15,28 0 16,1 0-16,0 0 16,0 0-16,28 0 15,-57 0-15,29 0 16,-29 0-16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28T03:18:12.63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1,'1887'0,"-1854"0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28T03:18:20.589"/>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26,'42'-17,"46"11,0 4,0 3,0 5,33 8,22 0,331 8,71-23,-207-1,-280 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28T03:18:22.118"/>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0 89,'1181'0,"-1150"-2,0-1,0-2,-1-1,1-2,-1-1,1-2,163-32,-164 42,-4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28T03:18:26.570"/>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1,'2677'0,"-2476"17,-159-12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7" name="Shape 107"/>
          <p:cNvSpPr>
            <a:spLocks noGrp="1" noRot="1" noChangeAspect="1"/>
          </p:cNvSpPr>
          <p:nvPr>
            <p:ph type="sldImg"/>
          </p:nvPr>
        </p:nvSpPr>
        <p:spPr>
          <a:xfrm>
            <a:off x="1143000" y="685800"/>
            <a:ext cx="4572000" cy="3429000"/>
          </a:xfrm>
          <a:prstGeom prst="rect">
            <a:avLst/>
          </a:prstGeom>
        </p:spPr>
        <p:txBody>
          <a:bodyPr/>
          <a:lstStyle/>
          <a:p>
            <a:endParaRPr/>
          </a:p>
        </p:txBody>
      </p:sp>
      <p:sp>
        <p:nvSpPr>
          <p:cNvPr id="108" name="Shape 10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等线"/>
      </a:defRPr>
    </a:lvl1pPr>
    <a:lvl2pPr indent="228600" latinLnBrk="0">
      <a:defRPr sz="1200">
        <a:latin typeface="+mj-lt"/>
        <a:ea typeface="+mj-ea"/>
        <a:cs typeface="+mj-cs"/>
        <a:sym typeface="等线"/>
      </a:defRPr>
    </a:lvl2pPr>
    <a:lvl3pPr indent="457200" latinLnBrk="0">
      <a:defRPr sz="1200">
        <a:latin typeface="+mj-lt"/>
        <a:ea typeface="+mj-ea"/>
        <a:cs typeface="+mj-cs"/>
        <a:sym typeface="等线"/>
      </a:defRPr>
    </a:lvl3pPr>
    <a:lvl4pPr indent="685800" latinLnBrk="0">
      <a:defRPr sz="1200">
        <a:latin typeface="+mj-lt"/>
        <a:ea typeface="+mj-ea"/>
        <a:cs typeface="+mj-cs"/>
        <a:sym typeface="等线"/>
      </a:defRPr>
    </a:lvl4pPr>
    <a:lvl5pPr indent="914400" latinLnBrk="0">
      <a:defRPr sz="1200">
        <a:latin typeface="+mj-lt"/>
        <a:ea typeface="+mj-ea"/>
        <a:cs typeface="+mj-cs"/>
        <a:sym typeface="等线"/>
      </a:defRPr>
    </a:lvl5pPr>
    <a:lvl6pPr indent="1143000" latinLnBrk="0">
      <a:defRPr sz="1200">
        <a:latin typeface="+mj-lt"/>
        <a:ea typeface="+mj-ea"/>
        <a:cs typeface="+mj-cs"/>
        <a:sym typeface="等线"/>
      </a:defRPr>
    </a:lvl6pPr>
    <a:lvl7pPr indent="1371600" latinLnBrk="0">
      <a:defRPr sz="1200">
        <a:latin typeface="+mj-lt"/>
        <a:ea typeface="+mj-ea"/>
        <a:cs typeface="+mj-cs"/>
        <a:sym typeface="等线"/>
      </a:defRPr>
    </a:lvl7pPr>
    <a:lvl8pPr indent="1600200" latinLnBrk="0">
      <a:defRPr sz="1200">
        <a:latin typeface="+mj-lt"/>
        <a:ea typeface="+mj-ea"/>
        <a:cs typeface="+mj-cs"/>
        <a:sym typeface="等线"/>
      </a:defRPr>
    </a:lvl8pPr>
    <a:lvl9pPr indent="1828800" latinLnBrk="0">
      <a:defRPr sz="1200">
        <a:latin typeface="+mj-lt"/>
        <a:ea typeface="+mj-ea"/>
        <a:cs typeface="+mj-cs"/>
        <a:sym typeface="等线"/>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200" dirty="0">
                <a:effectLst/>
                <a:latin typeface="+mj-lt"/>
                <a:ea typeface="+mj-ea"/>
                <a:cs typeface="+mj-cs"/>
                <a:sym typeface="等线"/>
              </a:rPr>
              <a:t>Good afternoon everyone, we are group 3. Today I will talk about a natural language processing application using topic modeling and sentiment analysis techniques. </a:t>
            </a:r>
            <a:endParaRPr lang="zh-CN" altLang="zh-CN" sz="1200" dirty="0">
              <a:effectLst/>
              <a:latin typeface="+mj-lt"/>
              <a:ea typeface="+mj-ea"/>
              <a:cs typeface="+mj-cs"/>
              <a:sym typeface="等线"/>
            </a:endParaRPr>
          </a:p>
          <a:p>
            <a:endParaRPr lang="zh-CN" altLang="en-US" dirty="0"/>
          </a:p>
        </p:txBody>
      </p:sp>
    </p:spTree>
    <p:extLst>
      <p:ext uri="{BB962C8B-B14F-4D97-AF65-F5344CB8AC3E}">
        <p14:creationId xmlns:p14="http://schemas.microsoft.com/office/powerpoint/2010/main" val="14956707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200" dirty="0">
                <a:effectLst/>
                <a:latin typeface="+mj-lt"/>
                <a:ea typeface="+mj-ea"/>
                <a:cs typeface="+mj-cs"/>
                <a:sym typeface="等线"/>
              </a:rPr>
              <a:t>Here are a bunch of things you can do to clean your data. </a:t>
            </a: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sz="1200" dirty="0">
              <a:effectLst/>
              <a:latin typeface="+mj-lt"/>
              <a:ea typeface="+mj-ea"/>
              <a:cs typeface="+mj-cs"/>
              <a:sym typeface="等线"/>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1200" dirty="0">
                <a:effectLst/>
                <a:latin typeface="+mj-lt"/>
                <a:ea typeface="+mj-ea"/>
                <a:cs typeface="+mj-cs"/>
                <a:sym typeface="等线"/>
              </a:rPr>
              <a:t>We‘re going to execute just the common cleaning steps here, like this (click) and the rest can be done at a later point to improve our results.</a:t>
            </a:r>
            <a:endParaRPr lang="zh-CN" altLang="zh-CN" sz="1200" dirty="0">
              <a:effectLst/>
              <a:latin typeface="+mj-lt"/>
              <a:ea typeface="+mj-ea"/>
              <a:cs typeface="+mj-cs"/>
              <a:sym typeface="等线"/>
            </a:endParaRPr>
          </a:p>
          <a:p>
            <a:endParaRPr lang="en-US" altLang="zh-CN" sz="1200" dirty="0">
              <a:effectLst/>
              <a:latin typeface="+mj-lt"/>
              <a:ea typeface="+mj-ea"/>
              <a:cs typeface="+mj-cs"/>
              <a:sym typeface="等线"/>
            </a:endParaRPr>
          </a:p>
        </p:txBody>
      </p:sp>
    </p:spTree>
    <p:extLst>
      <p:ext uri="{BB962C8B-B14F-4D97-AF65-F5344CB8AC3E}">
        <p14:creationId xmlns:p14="http://schemas.microsoft.com/office/powerpoint/2010/main" val="2564167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200" dirty="0">
                <a:effectLst/>
                <a:latin typeface="+mj-lt"/>
                <a:ea typeface="+mj-ea"/>
                <a:cs typeface="+mj-cs"/>
                <a:sym typeface="等线"/>
              </a:rPr>
              <a:t>The first step of data cleaning is to drop the missing values, if we ignore this procedure, the program will raise an error, like which is shown on the right graph. </a:t>
            </a:r>
            <a:endParaRPr lang="zh-CN" altLang="zh-CN" sz="1200" dirty="0">
              <a:effectLst/>
              <a:latin typeface="+mj-lt"/>
              <a:ea typeface="+mj-ea"/>
              <a:cs typeface="+mj-cs"/>
              <a:sym typeface="等线"/>
            </a:endParaRPr>
          </a:p>
          <a:p>
            <a:endParaRPr lang="zh-CN" altLang="en-US" dirty="0"/>
          </a:p>
        </p:txBody>
      </p:sp>
    </p:spTree>
    <p:extLst>
      <p:ext uri="{BB962C8B-B14F-4D97-AF65-F5344CB8AC3E}">
        <p14:creationId xmlns:p14="http://schemas.microsoft.com/office/powerpoint/2010/main" val="2024887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200" dirty="0">
                <a:effectLst/>
                <a:latin typeface="+mj-lt"/>
                <a:ea typeface="+mj-ea"/>
                <a:cs typeface="+mj-cs"/>
                <a:sym typeface="等线"/>
              </a:rPr>
              <a:t>After that, we transfer our words into lower case. Then removed punctuations and numbers, and hyperlinks. One interesting thing here is that we should remove stop words, we used a normal stop words dataset to do it first, and we can remove other stop words by checking the result. </a:t>
            </a:r>
            <a:endParaRPr lang="zh-CN" altLang="zh-CN" sz="1200" dirty="0">
              <a:effectLst/>
              <a:latin typeface="+mj-lt"/>
              <a:ea typeface="+mj-ea"/>
              <a:cs typeface="+mj-cs"/>
              <a:sym typeface="等线"/>
            </a:endParaRPr>
          </a:p>
          <a:p>
            <a:endParaRPr lang="zh-CN" altLang="en-US" dirty="0"/>
          </a:p>
        </p:txBody>
      </p:sp>
    </p:spTree>
    <p:extLst>
      <p:ext uri="{BB962C8B-B14F-4D97-AF65-F5344CB8AC3E}">
        <p14:creationId xmlns:p14="http://schemas.microsoft.com/office/powerpoint/2010/main" val="3122341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200" dirty="0">
                <a:effectLst/>
                <a:latin typeface="+mj-lt"/>
                <a:ea typeface="+mj-ea"/>
                <a:cs typeface="+mj-cs"/>
                <a:sym typeface="等线"/>
              </a:rPr>
              <a:t>Here is the cleaned dataset. Looks so much better, right?</a:t>
            </a:r>
            <a:endParaRPr lang="zh-CN" altLang="zh-CN" sz="1200" dirty="0">
              <a:effectLst/>
              <a:latin typeface="+mj-lt"/>
              <a:ea typeface="+mj-ea"/>
              <a:cs typeface="+mj-cs"/>
              <a:sym typeface="等线"/>
            </a:endParaRPr>
          </a:p>
          <a:p>
            <a:endParaRPr lang="zh-CN" altLang="en-US" dirty="0"/>
          </a:p>
        </p:txBody>
      </p:sp>
    </p:spTree>
    <p:extLst>
      <p:ext uri="{BB962C8B-B14F-4D97-AF65-F5344CB8AC3E}">
        <p14:creationId xmlns:p14="http://schemas.microsoft.com/office/powerpoint/2010/main" val="893420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dirty="0">
                <a:effectLst/>
                <a:latin typeface="+mj-lt"/>
                <a:ea typeface="+mj-ea"/>
                <a:cs typeface="+mj-cs"/>
                <a:sym typeface="等线"/>
              </a:rPr>
              <a:t>On that basis, we can draw a word cloud to show some common words. As can be seen, there are some meaningless words such as “got”. So, we should go back to the stop words removal part to fix the problem. </a:t>
            </a:r>
            <a:endParaRPr lang="zh-CN" altLang="zh-CN" sz="1200" dirty="0">
              <a:effectLst/>
              <a:latin typeface="+mj-lt"/>
              <a:ea typeface="+mj-ea"/>
              <a:cs typeface="+mj-cs"/>
              <a:sym typeface="等线"/>
            </a:endParaRPr>
          </a:p>
        </p:txBody>
      </p:sp>
    </p:spTree>
    <p:extLst>
      <p:ext uri="{BB962C8B-B14F-4D97-AF65-F5344CB8AC3E}">
        <p14:creationId xmlns:p14="http://schemas.microsoft.com/office/powerpoint/2010/main" val="17829188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dirty="0">
                <a:effectLst/>
                <a:latin typeface="+mj-lt"/>
                <a:ea typeface="+mj-ea"/>
                <a:cs typeface="+mj-cs"/>
                <a:sym typeface="等线"/>
              </a:rPr>
              <a:t>Besides using the common stop words dataset, we created a list to add the stop words we want, literately, customize the stop words dataset. </a:t>
            </a:r>
            <a:endParaRPr lang="zh-CN" altLang="zh-CN" sz="1200" dirty="0">
              <a:effectLst/>
              <a:latin typeface="+mj-lt"/>
              <a:ea typeface="+mj-ea"/>
              <a:cs typeface="+mj-cs"/>
              <a:sym typeface="等线"/>
            </a:endParaRPr>
          </a:p>
        </p:txBody>
      </p:sp>
    </p:spTree>
    <p:extLst>
      <p:ext uri="{BB962C8B-B14F-4D97-AF65-F5344CB8AC3E}">
        <p14:creationId xmlns:p14="http://schemas.microsoft.com/office/powerpoint/2010/main" val="2174558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200" dirty="0">
                <a:effectLst/>
                <a:latin typeface="+mj-lt"/>
                <a:ea typeface="+mj-ea"/>
                <a:cs typeface="+mj-cs"/>
                <a:sym typeface="等线"/>
              </a:rPr>
              <a:t>And then, we can run the word cloud of the aforementioned tech companies, Microsoft, Google, </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sz="1200" dirty="0">
                <a:effectLst/>
                <a:latin typeface="+mj-lt"/>
                <a:ea typeface="+mj-ea"/>
                <a:cs typeface="+mj-cs"/>
                <a:sym typeface="等线"/>
              </a:rPr>
              <a:t>Apple etc. Here is an example of a world cloud of tweets relating to Google. </a:t>
            </a: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sz="1200" dirty="0">
              <a:effectLst/>
              <a:latin typeface="+mj-lt"/>
              <a:ea typeface="+mj-ea"/>
              <a:cs typeface="+mj-cs"/>
              <a:sym typeface="等线"/>
            </a:endParaRPr>
          </a:p>
        </p:txBody>
      </p:sp>
    </p:spTree>
    <p:extLst>
      <p:ext uri="{BB962C8B-B14F-4D97-AF65-F5344CB8AC3E}">
        <p14:creationId xmlns:p14="http://schemas.microsoft.com/office/powerpoint/2010/main" val="26320198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After data cleaning, we selected relevant tweets about tech companies using “</a:t>
            </a:r>
            <a:r>
              <a:rPr lang="en-US" altLang="zh-CN" dirty="0" err="1"/>
              <a:t>sqldf</a:t>
            </a:r>
            <a:r>
              <a:rPr lang="en-US" altLang="zh-CN" dirty="0"/>
              <a:t>”. Then, we visualized the numbers of tweets relating to each company.</a:t>
            </a:r>
          </a:p>
          <a:p>
            <a:r>
              <a:rPr lang="en-US" altLang="zh-CN" dirty="0"/>
              <a:t>According to the bar graph, we find out our first piece of conclusion about the tech giants, they are often talked about by people on social media.</a:t>
            </a:r>
          </a:p>
        </p:txBody>
      </p:sp>
    </p:spTree>
    <p:extLst>
      <p:ext uri="{BB962C8B-B14F-4D97-AF65-F5344CB8AC3E}">
        <p14:creationId xmlns:p14="http://schemas.microsoft.com/office/powerpoint/2010/main" val="9733041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dirty="0">
                <a:effectLst/>
                <a:latin typeface="+mj-lt"/>
                <a:ea typeface="+mj-ea"/>
                <a:cs typeface="+mj-cs"/>
                <a:sym typeface="等线"/>
              </a:rPr>
              <a:t>The next part is the core of presentation, the topic modeling part using python. Topic modeling is an unsupervised machine learning tech which aims to cluster sentence into different groups. </a:t>
            </a:r>
          </a:p>
          <a:p>
            <a:endParaRPr lang="en-US" altLang="zh-CN" sz="1200" dirty="0">
              <a:effectLst/>
              <a:latin typeface="+mj-lt"/>
              <a:ea typeface="+mj-ea"/>
              <a:cs typeface="+mj-cs"/>
              <a:sym typeface="等线"/>
            </a:endParaRPr>
          </a:p>
          <a:p>
            <a:r>
              <a:rPr lang="en-US" altLang="zh-CN" sz="1200" dirty="0">
                <a:effectLst/>
                <a:latin typeface="+mj-lt"/>
                <a:ea typeface="+mj-ea"/>
                <a:cs typeface="+mj-cs"/>
                <a:sym typeface="等线"/>
              </a:rPr>
              <a:t>For this project, we try to split tweets about tech companies into various clusters and want to figure out what those clusters stands for.</a:t>
            </a:r>
            <a:endParaRPr lang="zh-CN" altLang="en-US" dirty="0"/>
          </a:p>
        </p:txBody>
      </p:sp>
    </p:spTree>
    <p:extLst>
      <p:ext uri="{BB962C8B-B14F-4D97-AF65-F5344CB8AC3E}">
        <p14:creationId xmlns:p14="http://schemas.microsoft.com/office/powerpoint/2010/main" val="28599438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dirty="0">
                <a:effectLst/>
                <a:latin typeface="+mj-lt"/>
                <a:ea typeface="+mj-ea"/>
                <a:cs typeface="+mj-cs"/>
                <a:sym typeface="等线"/>
              </a:rPr>
              <a:t>First we calculated the </a:t>
            </a:r>
            <a:r>
              <a:rPr lang="en-US" altLang="zh-CN" sz="1200" dirty="0" err="1">
                <a:effectLst/>
                <a:latin typeface="+mj-lt"/>
                <a:ea typeface="+mj-ea"/>
                <a:cs typeface="+mj-cs"/>
                <a:sym typeface="等线"/>
              </a:rPr>
              <a:t>ti-idf</a:t>
            </a:r>
            <a:r>
              <a:rPr lang="en-US" altLang="zh-CN" sz="1200" dirty="0">
                <a:effectLst/>
                <a:latin typeface="+mj-lt"/>
                <a:ea typeface="+mj-ea"/>
                <a:cs typeface="+mj-cs"/>
                <a:sym typeface="等线"/>
              </a:rPr>
              <a:t> of the data and then use LDA to split the data into five topics. </a:t>
            </a:r>
            <a:endParaRPr lang="zh-CN" altLang="en-US" dirty="0"/>
          </a:p>
        </p:txBody>
      </p:sp>
    </p:spTree>
    <p:extLst>
      <p:ext uri="{BB962C8B-B14F-4D97-AF65-F5344CB8AC3E}">
        <p14:creationId xmlns:p14="http://schemas.microsoft.com/office/powerpoint/2010/main" val="673831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200" dirty="0">
                <a:effectLst/>
                <a:latin typeface="+mj-lt"/>
                <a:ea typeface="+mj-ea"/>
                <a:cs typeface="+mj-cs"/>
                <a:sym typeface="等线"/>
              </a:rPr>
              <a:t>There are seven sections in my presentation, firstly, I will introduce our problem statement and datasets. </a:t>
            </a: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sz="1200" dirty="0">
              <a:effectLst/>
              <a:latin typeface="+mj-lt"/>
              <a:ea typeface="+mj-ea"/>
              <a:cs typeface="+mj-cs"/>
              <a:sym typeface="等线"/>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1200" dirty="0">
                <a:effectLst/>
                <a:latin typeface="+mj-lt"/>
                <a:ea typeface="+mj-ea"/>
                <a:cs typeface="+mj-cs"/>
                <a:sym typeface="等线"/>
              </a:rPr>
              <a:t>After, I will talk about the data cleaning process, specifically, the text cleaning procedure. </a:t>
            </a: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sz="1200" dirty="0">
              <a:effectLst/>
              <a:latin typeface="+mj-lt"/>
              <a:ea typeface="+mj-ea"/>
              <a:cs typeface="+mj-cs"/>
              <a:sym typeface="等线"/>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1200" dirty="0">
                <a:effectLst/>
                <a:latin typeface="+mj-lt"/>
                <a:ea typeface="+mj-ea"/>
                <a:cs typeface="+mj-cs"/>
                <a:sym typeface="等线"/>
              </a:rPr>
              <a:t>The fourth is the selection of relevant data, </a:t>
            </a: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sz="1200" dirty="0">
              <a:effectLst/>
              <a:latin typeface="+mj-lt"/>
              <a:ea typeface="+mj-ea"/>
              <a:cs typeface="+mj-cs"/>
              <a:sym typeface="等线"/>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1200" dirty="0">
                <a:effectLst/>
                <a:latin typeface="+mj-lt"/>
                <a:ea typeface="+mj-ea"/>
                <a:cs typeface="+mj-cs"/>
                <a:sym typeface="等线"/>
              </a:rPr>
              <a:t>and then is the topic modeling and sentiment analysis. </a:t>
            </a: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sz="1200" dirty="0">
              <a:effectLst/>
              <a:latin typeface="+mj-lt"/>
              <a:ea typeface="+mj-ea"/>
              <a:cs typeface="+mj-cs"/>
              <a:sym typeface="等线"/>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1200" dirty="0">
                <a:effectLst/>
                <a:latin typeface="+mj-lt"/>
                <a:ea typeface="+mj-ea"/>
                <a:cs typeface="+mj-cs"/>
                <a:sym typeface="等线"/>
              </a:rPr>
              <a:t>After all of that, we will talk about the conclusions we get.</a:t>
            </a:r>
            <a:endParaRPr lang="zh-CN" altLang="zh-CN" sz="1200" dirty="0">
              <a:effectLst/>
              <a:latin typeface="+mj-lt"/>
              <a:ea typeface="+mj-ea"/>
              <a:cs typeface="+mj-cs"/>
              <a:sym typeface="等线"/>
            </a:endParaRPr>
          </a:p>
          <a:p>
            <a:endParaRPr lang="zh-CN" altLang="en-US" dirty="0"/>
          </a:p>
        </p:txBody>
      </p:sp>
    </p:spTree>
    <p:extLst>
      <p:ext uri="{BB962C8B-B14F-4D97-AF65-F5344CB8AC3E}">
        <p14:creationId xmlns:p14="http://schemas.microsoft.com/office/powerpoint/2010/main" val="30037796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dirty="0">
                <a:effectLst/>
                <a:latin typeface="+mj-lt"/>
                <a:ea typeface="+mj-ea"/>
                <a:cs typeface="+mj-cs"/>
                <a:sym typeface="等线"/>
              </a:rPr>
              <a:t>Unfortunately, the result here is not as meaningful as we expect. Then we tried to fix this by changing the</a:t>
            </a:r>
            <a:r>
              <a:rPr lang="zh-CN" altLang="en-US" sz="1200" dirty="0">
                <a:effectLst/>
                <a:latin typeface="+mj-lt"/>
                <a:ea typeface="+mj-ea"/>
                <a:cs typeface="+mj-cs"/>
                <a:sym typeface="等线"/>
              </a:rPr>
              <a:t> </a:t>
            </a:r>
            <a:r>
              <a:rPr lang="en-US" altLang="zh-CN" sz="1200" dirty="0">
                <a:effectLst/>
                <a:latin typeface="+mj-lt"/>
                <a:ea typeface="+mj-ea"/>
                <a:cs typeface="+mj-cs"/>
                <a:sym typeface="等线"/>
              </a:rPr>
              <a:t>parameters</a:t>
            </a:r>
            <a:r>
              <a:rPr lang="zh-CN" altLang="en-US" sz="1200" dirty="0">
                <a:effectLst/>
                <a:latin typeface="+mj-lt"/>
                <a:ea typeface="+mj-ea"/>
                <a:cs typeface="+mj-cs"/>
                <a:sym typeface="等线"/>
              </a:rPr>
              <a:t> </a:t>
            </a:r>
            <a:r>
              <a:rPr lang="en-US" altLang="zh-CN" sz="1200" dirty="0">
                <a:effectLst/>
                <a:latin typeface="+mj-lt"/>
                <a:ea typeface="+mj-ea"/>
                <a:cs typeface="+mj-cs"/>
                <a:sym typeface="等线"/>
              </a:rPr>
              <a:t>like</a:t>
            </a:r>
            <a:r>
              <a:rPr lang="zh-CN" altLang="en-US" sz="1200" dirty="0">
                <a:effectLst/>
                <a:latin typeface="+mj-lt"/>
                <a:ea typeface="+mj-ea"/>
                <a:cs typeface="+mj-cs"/>
                <a:sym typeface="等线"/>
              </a:rPr>
              <a:t> </a:t>
            </a:r>
            <a:r>
              <a:rPr lang="en-US" altLang="zh-CN" sz="1200" dirty="0" err="1">
                <a:effectLst/>
                <a:latin typeface="+mj-lt"/>
                <a:ea typeface="+mj-ea"/>
                <a:cs typeface="+mj-cs"/>
                <a:sym typeface="等线"/>
              </a:rPr>
              <a:t>max_df</a:t>
            </a:r>
            <a:r>
              <a:rPr lang="en-US" altLang="zh-CN" sz="1200" dirty="0">
                <a:effectLst/>
                <a:latin typeface="+mj-lt"/>
                <a:ea typeface="+mj-ea"/>
                <a:cs typeface="+mj-cs"/>
                <a:sym typeface="等线"/>
              </a:rPr>
              <a:t>, which will filter out the frequent words, from 0.99 to 0.3.</a:t>
            </a:r>
            <a:endParaRPr lang="zh-CN" altLang="en-US" dirty="0"/>
          </a:p>
        </p:txBody>
      </p:sp>
    </p:spTree>
    <p:extLst>
      <p:ext uri="{BB962C8B-B14F-4D97-AF65-F5344CB8AC3E}">
        <p14:creationId xmlns:p14="http://schemas.microsoft.com/office/powerpoint/2010/main" val="9154948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dirty="0">
                <a:effectLst/>
                <a:latin typeface="+mj-lt"/>
                <a:ea typeface="+mj-ea"/>
                <a:cs typeface="+mj-cs"/>
                <a:sym typeface="等线"/>
              </a:rPr>
              <a:t>Here is the result we got after adjusting. However, it is still not that great. </a:t>
            </a:r>
            <a:endParaRPr lang="zh-CN" altLang="en-US" dirty="0"/>
          </a:p>
        </p:txBody>
      </p:sp>
    </p:spTree>
    <p:extLst>
      <p:ext uri="{BB962C8B-B14F-4D97-AF65-F5344CB8AC3E}">
        <p14:creationId xmlns:p14="http://schemas.microsoft.com/office/powerpoint/2010/main" val="18844320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200" dirty="0">
                <a:effectLst/>
                <a:latin typeface="+mj-lt"/>
                <a:ea typeface="+mj-ea"/>
                <a:cs typeface="+mj-cs"/>
                <a:sym typeface="等线"/>
              </a:rPr>
              <a:t>The possible explanation is that the tweets are often short, repetitive, and full of abbreviation, so that words appear many times as key words in different groups. Searching on the internet, we found a better model which is </a:t>
            </a:r>
            <a:r>
              <a:rPr lang="en-US" altLang="zh-CN" sz="1200" dirty="0" err="1">
                <a:effectLst/>
                <a:latin typeface="+mj-lt"/>
                <a:ea typeface="+mj-ea"/>
                <a:cs typeface="+mj-cs"/>
                <a:sym typeface="等线"/>
              </a:rPr>
              <a:t>biterm</a:t>
            </a:r>
            <a:r>
              <a:rPr lang="en-US" altLang="zh-CN" sz="1200" dirty="0">
                <a:effectLst/>
                <a:latin typeface="+mj-lt"/>
                <a:ea typeface="+mj-ea"/>
                <a:cs typeface="+mj-cs"/>
                <a:sym typeface="等线"/>
              </a:rPr>
              <a:t> topic model to solve the problem. Besides, we can use anchored </a:t>
            </a:r>
            <a:r>
              <a:rPr lang="en-US" altLang="zh-CN" sz="1200" dirty="0" err="1">
                <a:effectLst/>
                <a:latin typeface="+mj-lt"/>
                <a:ea typeface="+mj-ea"/>
                <a:cs typeface="+mj-cs"/>
                <a:sym typeface="等线"/>
              </a:rPr>
              <a:t>CorEx</a:t>
            </a:r>
            <a:r>
              <a:rPr lang="en-US" altLang="zh-CN" sz="1200" dirty="0">
                <a:effectLst/>
                <a:latin typeface="+mj-lt"/>
                <a:ea typeface="+mj-ea"/>
                <a:cs typeface="+mj-cs"/>
                <a:sym typeface="等线"/>
              </a:rPr>
              <a:t> which considers the domain expertise when doing topic modeling. Here </a:t>
            </a:r>
            <a:r>
              <a:rPr lang="en-US" altLang="zh-CN" sz="1200">
                <a:effectLst/>
                <a:latin typeface="+mj-lt"/>
                <a:ea typeface="+mj-ea"/>
                <a:cs typeface="+mj-cs"/>
                <a:sym typeface="等线"/>
              </a:rPr>
              <a:t>is its </a:t>
            </a:r>
            <a:r>
              <a:rPr lang="en-US" altLang="zh-CN" sz="1200" dirty="0">
                <a:effectLst/>
                <a:latin typeface="+mj-lt"/>
                <a:ea typeface="+mj-ea"/>
                <a:cs typeface="+mj-cs"/>
                <a:sym typeface="等线"/>
              </a:rPr>
              <a:t>core codes. And it has a good result on the newspaper dataset. Like the war and Israel are divided into the same topic. So we may use it in the future project to test its performance. </a:t>
            </a:r>
            <a:endParaRPr lang="zh-CN" altLang="en-US" dirty="0"/>
          </a:p>
        </p:txBody>
      </p:sp>
    </p:spTree>
    <p:extLst>
      <p:ext uri="{BB962C8B-B14F-4D97-AF65-F5344CB8AC3E}">
        <p14:creationId xmlns:p14="http://schemas.microsoft.com/office/powerpoint/2010/main" val="16223894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dirty="0">
                <a:effectLst/>
                <a:latin typeface="+mj-lt"/>
                <a:ea typeface="+mj-ea"/>
                <a:cs typeface="+mj-cs"/>
                <a:sym typeface="等线"/>
              </a:rPr>
              <a:t>The second part is about sentiment analysis using R. First, we calculated the negative rates of tweets relating to tech company. Surprisingly, we find that when a company becoming larger, its negative comments often grow at the same time. </a:t>
            </a:r>
            <a:endParaRPr lang="zh-CN" altLang="zh-CN" sz="1200" dirty="0">
              <a:effectLst/>
              <a:latin typeface="+mj-lt"/>
              <a:ea typeface="+mj-ea"/>
              <a:cs typeface="+mj-cs"/>
              <a:sym typeface="等线"/>
            </a:endParaRPr>
          </a:p>
        </p:txBody>
      </p:sp>
    </p:spTree>
    <p:extLst>
      <p:ext uri="{BB962C8B-B14F-4D97-AF65-F5344CB8AC3E}">
        <p14:creationId xmlns:p14="http://schemas.microsoft.com/office/powerpoint/2010/main" val="8366871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dirty="0">
                <a:effectLst/>
                <a:latin typeface="+mj-lt"/>
                <a:ea typeface="+mj-ea"/>
                <a:cs typeface="+mj-cs"/>
                <a:sym typeface="等线"/>
              </a:rPr>
              <a:t>We first classified the sentence into negative and positive sentence, and for each type of comment we drew a word cloud. </a:t>
            </a:r>
            <a:endParaRPr lang="zh-CN" altLang="en-US" dirty="0"/>
          </a:p>
        </p:txBody>
      </p:sp>
    </p:spTree>
    <p:extLst>
      <p:ext uri="{BB962C8B-B14F-4D97-AF65-F5344CB8AC3E}">
        <p14:creationId xmlns:p14="http://schemas.microsoft.com/office/powerpoint/2010/main" val="35050501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dirty="0">
                <a:effectLst/>
                <a:latin typeface="+mj-lt"/>
                <a:ea typeface="+mj-ea"/>
                <a:cs typeface="+mj-cs"/>
                <a:sym typeface="等线"/>
              </a:rPr>
              <a:t>For positive comments, the representative words are like ‘good profits’, ‘great culture’, ‘challenges’, and ‘life balance’. Those words picture a lucrative, humanitarian company. </a:t>
            </a:r>
            <a:endParaRPr lang="zh-CN" altLang="en-US" dirty="0"/>
          </a:p>
        </p:txBody>
      </p:sp>
    </p:spTree>
    <p:extLst>
      <p:ext uri="{BB962C8B-B14F-4D97-AF65-F5344CB8AC3E}">
        <p14:creationId xmlns:p14="http://schemas.microsoft.com/office/powerpoint/2010/main" val="29805472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dirty="0">
                <a:effectLst/>
                <a:latin typeface="+mj-lt"/>
                <a:ea typeface="+mj-ea"/>
                <a:cs typeface="+mj-cs"/>
                <a:sym typeface="等线"/>
              </a:rPr>
              <a:t>While for negative comments, the key words are full of smart people and hard to move up, which means the company is very competitive inside.</a:t>
            </a:r>
            <a:endParaRPr lang="zh-CN" altLang="en-US" dirty="0"/>
          </a:p>
        </p:txBody>
      </p:sp>
    </p:spTree>
    <p:extLst>
      <p:ext uri="{BB962C8B-B14F-4D97-AF65-F5344CB8AC3E}">
        <p14:creationId xmlns:p14="http://schemas.microsoft.com/office/powerpoint/2010/main" val="42088689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dirty="0">
                <a:effectLst/>
                <a:latin typeface="+mj-lt"/>
                <a:ea typeface="+mj-ea"/>
                <a:cs typeface="+mj-cs"/>
                <a:sym typeface="等线"/>
              </a:rPr>
              <a:t>In addition, we plot the ratings for each company and we found that all of the ratings are higher than 3.5 and </a:t>
            </a:r>
            <a:r>
              <a:rPr lang="en-US" altLang="zh-CN" sz="1200" dirty="0" err="1">
                <a:effectLst/>
                <a:latin typeface="+mj-lt"/>
                <a:ea typeface="+mj-ea"/>
                <a:cs typeface="+mj-cs"/>
                <a:sym typeface="等线"/>
              </a:rPr>
              <a:t>facebook</a:t>
            </a:r>
            <a:r>
              <a:rPr lang="en-US" altLang="zh-CN" sz="1200" dirty="0">
                <a:effectLst/>
                <a:latin typeface="+mj-lt"/>
                <a:ea typeface="+mj-ea"/>
                <a:cs typeface="+mj-cs"/>
                <a:sym typeface="等线"/>
              </a:rPr>
              <a:t> is absolute the best of best. </a:t>
            </a:r>
            <a:endParaRPr lang="en-US" altLang="zh-CN" dirty="0"/>
          </a:p>
        </p:txBody>
      </p:sp>
    </p:spTree>
    <p:extLst>
      <p:ext uri="{BB962C8B-B14F-4D97-AF65-F5344CB8AC3E}">
        <p14:creationId xmlns:p14="http://schemas.microsoft.com/office/powerpoint/2010/main" val="39327363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dirty="0">
                <a:effectLst/>
                <a:latin typeface="+mj-lt"/>
                <a:ea typeface="+mj-ea"/>
                <a:cs typeface="+mj-cs"/>
                <a:sym typeface="等线"/>
              </a:rPr>
              <a:t>To sum up, we summarized the common points of high tech companies which includes popular in social media, high reputation among employees and great challenges inside the company.</a:t>
            </a:r>
            <a:endParaRPr lang="zh-CN" altLang="en-US" dirty="0"/>
          </a:p>
        </p:txBody>
      </p:sp>
    </p:spTree>
    <p:extLst>
      <p:ext uri="{BB962C8B-B14F-4D97-AF65-F5344CB8AC3E}">
        <p14:creationId xmlns:p14="http://schemas.microsoft.com/office/powerpoint/2010/main" val="30047202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dirty="0">
                <a:effectLst/>
                <a:latin typeface="+mj-lt"/>
                <a:ea typeface="+mj-ea"/>
                <a:cs typeface="+mj-cs"/>
                <a:sym typeface="等线"/>
              </a:rPr>
              <a:t>So, to build a giant company, first try to achieve those two points. I believe Verizon may become the next tech giant.</a:t>
            </a:r>
            <a:endParaRPr lang="zh-CN" altLang="en-US" dirty="0"/>
          </a:p>
        </p:txBody>
      </p:sp>
    </p:spTree>
    <p:extLst>
      <p:ext uri="{BB962C8B-B14F-4D97-AF65-F5344CB8AC3E}">
        <p14:creationId xmlns:p14="http://schemas.microsoft.com/office/powerpoint/2010/main" val="1636392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200" dirty="0">
                <a:effectLst/>
                <a:latin typeface="+mj-lt"/>
                <a:ea typeface="+mj-ea"/>
                <a:cs typeface="+mj-cs"/>
                <a:sym typeface="等线"/>
              </a:rPr>
              <a:t>The problem we want to solve is to gain some insights of tech companies such as Microsoft, Apple, Google etcetera (</a:t>
            </a:r>
            <a:r>
              <a:rPr lang="en-US" altLang="zh-CN" sz="1200" dirty="0" err="1">
                <a:effectLst/>
                <a:latin typeface="+mj-lt"/>
                <a:ea typeface="+mj-ea"/>
                <a:cs typeface="+mj-cs"/>
                <a:sym typeface="等线"/>
              </a:rPr>
              <a:t>etc</a:t>
            </a:r>
            <a:r>
              <a:rPr lang="en-US" altLang="zh-CN" sz="1200" dirty="0">
                <a:effectLst/>
                <a:latin typeface="+mj-lt"/>
                <a:ea typeface="+mj-ea"/>
                <a:cs typeface="+mj-cs"/>
                <a:sym typeface="等线"/>
              </a:rPr>
              <a:t>) by looking at the comments by employees and tweets. </a:t>
            </a: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sz="1200" dirty="0">
              <a:effectLst/>
              <a:latin typeface="+mj-lt"/>
              <a:ea typeface="+mj-ea"/>
              <a:cs typeface="+mj-cs"/>
              <a:sym typeface="等线"/>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1200" dirty="0">
                <a:effectLst/>
                <a:latin typeface="+mj-lt"/>
                <a:ea typeface="+mj-ea"/>
                <a:cs typeface="+mj-cs"/>
                <a:sym typeface="等线"/>
              </a:rPr>
              <a:t>Specifically, I'd like to know if the Five tech giants are different from other companies since they shared most of the market.</a:t>
            </a:r>
            <a:endParaRPr lang="zh-CN" altLang="zh-CN" sz="1200" dirty="0">
              <a:effectLst/>
              <a:latin typeface="+mj-lt"/>
              <a:ea typeface="+mj-ea"/>
              <a:cs typeface="+mj-cs"/>
              <a:sym typeface="等线"/>
            </a:endParaRPr>
          </a:p>
        </p:txBody>
      </p:sp>
    </p:spTree>
    <p:extLst>
      <p:ext uri="{BB962C8B-B14F-4D97-AF65-F5344CB8AC3E}">
        <p14:creationId xmlns:p14="http://schemas.microsoft.com/office/powerpoint/2010/main" val="14323089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dirty="0">
                <a:effectLst/>
                <a:latin typeface="+mj-lt"/>
                <a:ea typeface="+mj-ea"/>
                <a:cs typeface="+mj-cs"/>
                <a:sym typeface="等线"/>
              </a:rPr>
              <a:t>Meanwhile, we compare </a:t>
            </a:r>
            <a:r>
              <a:rPr lang="en-US" altLang="zh-CN" sz="1200" dirty="0" err="1">
                <a:effectLst/>
                <a:latin typeface="+mj-lt"/>
                <a:ea typeface="+mj-ea"/>
                <a:cs typeface="+mj-cs"/>
                <a:sym typeface="等线"/>
              </a:rPr>
              <a:t>nlp</a:t>
            </a:r>
            <a:r>
              <a:rPr lang="en-US" altLang="zh-CN" sz="1200" dirty="0">
                <a:effectLst/>
                <a:latin typeface="+mj-lt"/>
                <a:ea typeface="+mj-ea"/>
                <a:cs typeface="+mj-cs"/>
                <a:sym typeface="等线"/>
              </a:rPr>
              <a:t> in python and R. For python, the biggest strength is that there are so many projects as reference which guide us perfectly. While for R, the advantage is that its more interactive but since less people use R to for </a:t>
            </a:r>
            <a:r>
              <a:rPr lang="en-US" altLang="zh-CN" sz="1200" dirty="0" err="1">
                <a:effectLst/>
                <a:latin typeface="+mj-lt"/>
                <a:ea typeface="+mj-ea"/>
                <a:cs typeface="+mj-cs"/>
                <a:sym typeface="等线"/>
              </a:rPr>
              <a:t>nlp</a:t>
            </a:r>
            <a:r>
              <a:rPr lang="en-US" altLang="zh-CN" sz="1200" dirty="0">
                <a:effectLst/>
                <a:latin typeface="+mj-lt"/>
                <a:ea typeface="+mj-ea"/>
                <a:cs typeface="+mj-cs"/>
                <a:sym typeface="等线"/>
              </a:rPr>
              <a:t>, we cannot find as many reference as possible</a:t>
            </a:r>
            <a:endParaRPr lang="zh-CN" altLang="en-US" dirty="0"/>
          </a:p>
        </p:txBody>
      </p:sp>
    </p:spTree>
    <p:extLst>
      <p:ext uri="{BB962C8B-B14F-4D97-AF65-F5344CB8AC3E}">
        <p14:creationId xmlns:p14="http://schemas.microsoft.com/office/powerpoint/2010/main" val="34191104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dirty="0">
                <a:effectLst/>
                <a:latin typeface="+mj-lt"/>
                <a:ea typeface="+mj-ea"/>
                <a:cs typeface="+mj-cs"/>
                <a:sym typeface="等线"/>
              </a:rPr>
              <a:t>Overall, those are the work we did this week, and thanks for listening. </a:t>
            </a:r>
            <a:endParaRPr lang="zh-CN" altLang="zh-CN" sz="1200" dirty="0">
              <a:effectLst/>
              <a:latin typeface="+mj-lt"/>
              <a:ea typeface="+mj-ea"/>
              <a:cs typeface="+mj-cs"/>
              <a:sym typeface="等线"/>
            </a:endParaRPr>
          </a:p>
        </p:txBody>
      </p:sp>
    </p:spTree>
    <p:extLst>
      <p:ext uri="{BB962C8B-B14F-4D97-AF65-F5344CB8AC3E}">
        <p14:creationId xmlns:p14="http://schemas.microsoft.com/office/powerpoint/2010/main" val="1220854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dirty="0">
                <a:effectLst/>
                <a:latin typeface="+mj-lt"/>
                <a:ea typeface="+mj-ea"/>
                <a:cs typeface="+mj-cs"/>
                <a:sym typeface="等线"/>
              </a:rPr>
              <a:t>So, basically, there are three main steps. </a:t>
            </a:r>
          </a:p>
          <a:p>
            <a:pPr marL="228600" indent="-228600">
              <a:buAutoNum type="arabicPeriod"/>
            </a:pPr>
            <a:r>
              <a:rPr lang="en-US" altLang="zh-CN" sz="1200" dirty="0">
                <a:effectLst/>
                <a:latin typeface="+mj-lt"/>
                <a:ea typeface="+mj-ea"/>
                <a:cs typeface="+mj-cs"/>
                <a:sym typeface="等线"/>
              </a:rPr>
              <a:t>Use topic modeling to find out what they are talking about on tweets </a:t>
            </a:r>
          </a:p>
          <a:p>
            <a:pPr marL="228600" indent="-228600">
              <a:buAutoNum type="arabicPeriod"/>
            </a:pPr>
            <a:r>
              <a:rPr lang="en-US" altLang="zh-CN" sz="1200" dirty="0">
                <a:effectLst/>
                <a:latin typeface="+mj-lt"/>
                <a:ea typeface="+mj-ea"/>
                <a:cs typeface="+mj-cs"/>
                <a:sym typeface="等线"/>
              </a:rPr>
              <a:t>Use sentiment analysis to identify the positive or negative sentiment of comments </a:t>
            </a:r>
          </a:p>
          <a:p>
            <a:pPr marL="228600" indent="-228600">
              <a:buAutoNum type="arabicPeriod"/>
            </a:pPr>
            <a:r>
              <a:rPr lang="en-US" altLang="zh-CN" sz="1200" dirty="0">
                <a:effectLst/>
                <a:latin typeface="+mj-lt"/>
                <a:ea typeface="+mj-ea"/>
                <a:cs typeface="+mj-cs"/>
                <a:sym typeface="等线"/>
              </a:rPr>
              <a:t>Find out some clues for companies’ success</a:t>
            </a:r>
            <a:endParaRPr lang="zh-CN" altLang="zh-CN" sz="1200" dirty="0">
              <a:effectLst/>
              <a:latin typeface="+mj-lt"/>
              <a:ea typeface="+mj-ea"/>
              <a:cs typeface="+mj-cs"/>
              <a:sym typeface="等线"/>
            </a:endParaRPr>
          </a:p>
        </p:txBody>
      </p:sp>
    </p:spTree>
    <p:extLst>
      <p:ext uri="{BB962C8B-B14F-4D97-AF65-F5344CB8AC3E}">
        <p14:creationId xmlns:p14="http://schemas.microsoft.com/office/powerpoint/2010/main" val="2087358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200" dirty="0">
                <a:effectLst/>
                <a:latin typeface="+mj-lt"/>
                <a:ea typeface="+mj-ea"/>
                <a:cs typeface="+mj-cs"/>
                <a:sym typeface="等线"/>
              </a:rPr>
              <a:t>We constructed our dataset by extracting two kinds of data. The first one is employee’s comments from </a:t>
            </a:r>
            <a:r>
              <a:rPr lang="en-US" altLang="zh-CN" sz="1200" dirty="0" err="1">
                <a:effectLst/>
                <a:latin typeface="+mj-lt"/>
                <a:ea typeface="+mj-ea"/>
                <a:cs typeface="+mj-cs"/>
                <a:sym typeface="等线"/>
              </a:rPr>
              <a:t>glassdoor</a:t>
            </a:r>
            <a:r>
              <a:rPr lang="en-US" altLang="zh-CN" sz="1200" dirty="0">
                <a:effectLst/>
                <a:latin typeface="+mj-lt"/>
                <a:ea typeface="+mj-ea"/>
                <a:cs typeface="+mj-cs"/>
                <a:sym typeface="等线"/>
              </a:rPr>
              <a:t>, </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sz="1200" dirty="0">
                <a:effectLst/>
                <a:latin typeface="+mj-lt"/>
                <a:ea typeface="+mj-ea"/>
                <a:cs typeface="+mj-cs"/>
                <a:sym typeface="等线"/>
              </a:rPr>
              <a:t>and the second one is the tweets dataset from Kaggle. </a:t>
            </a:r>
            <a:endParaRPr lang="zh-CN" altLang="zh-CN" sz="1200" dirty="0">
              <a:effectLst/>
              <a:latin typeface="+mj-lt"/>
              <a:ea typeface="+mj-ea"/>
              <a:cs typeface="+mj-cs"/>
              <a:sym typeface="等线"/>
            </a:endParaRPr>
          </a:p>
          <a:p>
            <a:endParaRPr lang="zh-CN" altLang="en-US" dirty="0"/>
          </a:p>
        </p:txBody>
      </p:sp>
    </p:spTree>
    <p:extLst>
      <p:ext uri="{BB962C8B-B14F-4D97-AF65-F5344CB8AC3E}">
        <p14:creationId xmlns:p14="http://schemas.microsoft.com/office/powerpoint/2010/main" val="1029933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200" dirty="0">
                <a:effectLst/>
                <a:latin typeface="+mj-lt"/>
                <a:ea typeface="+mj-ea"/>
                <a:cs typeface="+mj-cs"/>
                <a:sym typeface="等线"/>
              </a:rPr>
              <a:t>Since the comments on </a:t>
            </a:r>
            <a:r>
              <a:rPr lang="en-US" altLang="zh-CN" sz="1200" dirty="0" err="1">
                <a:effectLst/>
                <a:latin typeface="+mj-lt"/>
                <a:ea typeface="+mj-ea"/>
                <a:cs typeface="+mj-cs"/>
                <a:sym typeface="等线"/>
              </a:rPr>
              <a:t>glassdoor</a:t>
            </a:r>
            <a:r>
              <a:rPr lang="en-US" altLang="zh-CN" sz="1200" dirty="0">
                <a:effectLst/>
                <a:latin typeface="+mj-lt"/>
                <a:ea typeface="+mj-ea"/>
                <a:cs typeface="+mj-cs"/>
                <a:sym typeface="等线"/>
              </a:rPr>
              <a:t> is already cleaned, I will focus on introducing the data cleaning process of tweets dataset. </a:t>
            </a:r>
            <a:endParaRPr lang="zh-CN" altLang="zh-CN" sz="1200" dirty="0">
              <a:effectLst/>
              <a:latin typeface="+mj-lt"/>
              <a:ea typeface="+mj-ea"/>
              <a:cs typeface="+mj-cs"/>
              <a:sym typeface="等线"/>
            </a:endParaRPr>
          </a:p>
          <a:p>
            <a:endParaRPr lang="zh-CN" altLang="en-US" dirty="0"/>
          </a:p>
        </p:txBody>
      </p:sp>
    </p:spTree>
    <p:extLst>
      <p:ext uri="{BB962C8B-B14F-4D97-AF65-F5344CB8AC3E}">
        <p14:creationId xmlns:p14="http://schemas.microsoft.com/office/powerpoint/2010/main" val="4014634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Our data has 6 columns, but the only one which is valuable for us is the last column. And it has many punctuations like @(at sign) #(hash key), so we will drop these meaningless punctuations later in the data preprocessing part.</a:t>
            </a:r>
          </a:p>
        </p:txBody>
      </p:sp>
    </p:spTree>
    <p:extLst>
      <p:ext uri="{BB962C8B-B14F-4D97-AF65-F5344CB8AC3E}">
        <p14:creationId xmlns:p14="http://schemas.microsoft.com/office/powerpoint/2010/main" val="1564313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dirty="0">
                <a:effectLst/>
                <a:latin typeface="+mj-lt"/>
                <a:ea typeface="+mj-ea"/>
                <a:cs typeface="+mj-cs"/>
                <a:sym typeface="等线"/>
              </a:rPr>
              <a:t>When dealing with numerical data, data cleaning often involves removing null values and duplicate data, dealing with outliers, etc. With text data, there are some common data cleaning techniques, which are also known as text pre-processing techniques.</a:t>
            </a:r>
          </a:p>
          <a:p>
            <a:endParaRPr lang="en-US" altLang="zh-CN" sz="1200" dirty="0">
              <a:effectLst/>
              <a:latin typeface="+mj-lt"/>
              <a:ea typeface="+mj-ea"/>
              <a:cs typeface="+mj-cs"/>
              <a:sym typeface="等线"/>
            </a:endParaRPr>
          </a:p>
        </p:txBody>
      </p:sp>
    </p:spTree>
    <p:extLst>
      <p:ext uri="{BB962C8B-B14F-4D97-AF65-F5344CB8AC3E}">
        <p14:creationId xmlns:p14="http://schemas.microsoft.com/office/powerpoint/2010/main" val="3599616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dirty="0">
                <a:effectLst/>
                <a:latin typeface="+mj-lt"/>
                <a:ea typeface="+mj-ea"/>
                <a:cs typeface="+mj-cs"/>
                <a:sym typeface="等线"/>
              </a:rPr>
              <a:t>With text data, this cleaning process can go on forever. There's always an exception to every cleaning step. </a:t>
            </a:r>
          </a:p>
          <a:p>
            <a:endParaRPr lang="en-US" altLang="zh-CN" sz="1200" dirty="0">
              <a:effectLst/>
              <a:latin typeface="+mj-lt"/>
              <a:ea typeface="+mj-ea"/>
              <a:cs typeface="+mj-cs"/>
              <a:sym typeface="等线"/>
            </a:endParaRPr>
          </a:p>
          <a:p>
            <a:r>
              <a:rPr lang="en-US" altLang="zh-CN" sz="1200" dirty="0">
                <a:effectLst/>
                <a:latin typeface="+mj-lt"/>
                <a:ea typeface="+mj-ea"/>
                <a:cs typeface="+mj-cs"/>
                <a:sym typeface="等线"/>
              </a:rPr>
              <a:t>So, we have to follow a specific rule, in this project, we chose the MVP (minimum viable product) approach - start simple and iterate.</a:t>
            </a:r>
            <a:endParaRPr lang="en-US" altLang="zh-CN" dirty="0"/>
          </a:p>
        </p:txBody>
      </p:sp>
    </p:spTree>
    <p:extLst>
      <p:ext uri="{BB962C8B-B14F-4D97-AF65-F5344CB8AC3E}">
        <p14:creationId xmlns:p14="http://schemas.microsoft.com/office/powerpoint/2010/main" val="3581487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524000" y="1122362"/>
            <a:ext cx="9144000" cy="2387601"/>
          </a:xfrm>
          <a:prstGeom prst="rect">
            <a:avLst/>
          </a:prstGeom>
        </p:spPr>
        <p:txBody>
          <a:bodyPr anchor="b"/>
          <a:lstStyle>
            <a:lvl1pPr algn="ctr">
              <a:defRPr sz="6000"/>
            </a:lvl1pPr>
          </a:lstStyle>
          <a:p>
            <a:r>
              <a:t>标题文本</a:t>
            </a:r>
          </a:p>
        </p:txBody>
      </p:sp>
      <p:sp>
        <p:nvSpPr>
          <p:cNvPr id="12"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DEFAULT SLIDE">
    <p:spTree>
      <p:nvGrpSpPr>
        <p:cNvPr id="1" name=""/>
        <p:cNvGrpSpPr/>
        <p:nvPr/>
      </p:nvGrpSpPr>
      <p:grpSpPr>
        <a:xfrm>
          <a:off x="0" y="0"/>
          <a:ext cx="0" cy="0"/>
          <a:chOff x="0" y="0"/>
          <a:chExt cx="0" cy="0"/>
        </a:xfrm>
      </p:grpSpPr>
      <p:sp>
        <p:nvSpPr>
          <p:cNvPr id="92" name="click to edit master title style"/>
          <p:cNvSpPr txBox="1">
            <a:spLocks noGrp="1"/>
          </p:cNvSpPr>
          <p:nvPr>
            <p:ph type="title" hasCustomPrompt="1"/>
          </p:nvPr>
        </p:nvSpPr>
        <p:spPr>
          <a:xfrm>
            <a:off x="584200" y="365552"/>
            <a:ext cx="3632200" cy="923330"/>
          </a:xfrm>
          <a:prstGeom prst="rect">
            <a:avLst/>
          </a:prstGeom>
        </p:spPr>
        <p:txBody>
          <a:bodyPr/>
          <a:lstStyle>
            <a:lvl1pPr>
              <a:defRPr sz="3000" b="1">
                <a:latin typeface="+mj-lt"/>
                <a:ea typeface="+mj-ea"/>
                <a:cs typeface="+mj-cs"/>
                <a:sym typeface="等线"/>
              </a:defRPr>
            </a:lvl1pPr>
          </a:lstStyle>
          <a:p>
            <a:r>
              <a:t>click to edit master title style</a:t>
            </a:r>
          </a:p>
        </p:txBody>
      </p:sp>
      <p:sp>
        <p:nvSpPr>
          <p:cNvPr id="93" name="Straight Connector 9"/>
          <p:cNvSpPr/>
          <p:nvPr/>
        </p:nvSpPr>
        <p:spPr>
          <a:xfrm flipH="1">
            <a:off x="469900" y="457200"/>
            <a:ext cx="1" cy="685800"/>
          </a:xfrm>
          <a:prstGeom prst="line">
            <a:avLst/>
          </a:prstGeom>
          <a:ln w="63500">
            <a:solidFill>
              <a:schemeClr val="accent1"/>
            </a:solidFill>
            <a:miter/>
          </a:ln>
        </p:spPr>
        <p:txBody>
          <a:bodyPr lIns="45719" rIns="45719"/>
          <a:lstStyle/>
          <a:p>
            <a:endParaRPr/>
          </a:p>
        </p:txBody>
      </p:sp>
      <p:sp>
        <p:nvSpPr>
          <p:cNvPr id="94" name="幻灯片编号"/>
          <p:cNvSpPr txBox="1">
            <a:spLocks noGrp="1"/>
          </p:cNvSpPr>
          <p:nvPr>
            <p:ph type="sldNum" sz="quarter" idx="2"/>
          </p:nvPr>
        </p:nvSpPr>
        <p:spPr>
          <a:xfrm>
            <a:off x="12074887" y="6181072"/>
            <a:ext cx="358413" cy="370841"/>
          </a:xfrm>
          <a:prstGeom prst="rect">
            <a:avLst/>
          </a:prstGeom>
        </p:spPr>
        <p:txBody>
          <a:bodyPr/>
          <a:lstStyle>
            <a:lvl1pPr>
              <a:defRPr sz="1800" b="1">
                <a:solidFill>
                  <a:schemeClr val="accent2"/>
                </a:solidFill>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1" name="幻灯片编号"/>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p:nvPr>
        </p:nvSpPr>
        <p:spPr>
          <a:prstGeom prst="rect">
            <a:avLst/>
          </a:prstGeom>
        </p:spPr>
        <p:txBody>
          <a:bodyPr/>
          <a:lstStyle/>
          <a:p>
            <a:r>
              <a:t>标题文本</a:t>
            </a:r>
          </a:p>
        </p:txBody>
      </p:sp>
      <p:sp>
        <p:nvSpPr>
          <p:cNvPr id="21"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标题文本"/>
          <p:cNvSpPr txBox="1">
            <a:spLocks noGrp="1"/>
          </p:cNvSpPr>
          <p:nvPr>
            <p:ph type="title"/>
          </p:nvPr>
        </p:nvSpPr>
        <p:spPr>
          <a:xfrm>
            <a:off x="831850" y="1709738"/>
            <a:ext cx="10515600" cy="2852737"/>
          </a:xfrm>
          <a:prstGeom prst="rect">
            <a:avLst/>
          </a:prstGeom>
        </p:spPr>
        <p:txBody>
          <a:bodyPr anchor="b"/>
          <a:lstStyle>
            <a:lvl1pPr>
              <a:defRPr sz="6000"/>
            </a:lvl1pPr>
          </a:lstStyle>
          <a:p>
            <a:r>
              <a:t>标题文本</a:t>
            </a:r>
          </a:p>
        </p:txBody>
      </p:sp>
      <p:sp>
        <p:nvSpPr>
          <p:cNvPr id="30"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标题文本"/>
          <p:cNvSpPr txBox="1">
            <a:spLocks noGrp="1"/>
          </p:cNvSpPr>
          <p:nvPr>
            <p:ph type="title"/>
          </p:nvPr>
        </p:nvSpPr>
        <p:spPr>
          <a:prstGeom prst="rect">
            <a:avLst/>
          </a:prstGeom>
        </p:spPr>
        <p:txBody>
          <a:bodyPr/>
          <a:lstStyle/>
          <a:p>
            <a:r>
              <a:t>标题文本</a:t>
            </a:r>
          </a:p>
        </p:txBody>
      </p:sp>
      <p:sp>
        <p:nvSpPr>
          <p:cNvPr id="39" name="正文级别 1…"/>
          <p:cNvSpPr txBox="1">
            <a:spLocks noGrp="1"/>
          </p:cNvSpPr>
          <p:nvPr>
            <p:ph type="body" sz="half" idx="1"/>
          </p:nvPr>
        </p:nvSpPr>
        <p:spPr>
          <a:xfrm>
            <a:off x="838200" y="1825625"/>
            <a:ext cx="51816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标题文本"/>
          <p:cNvSpPr txBox="1">
            <a:spLocks noGrp="1"/>
          </p:cNvSpPr>
          <p:nvPr>
            <p:ph type="title"/>
          </p:nvPr>
        </p:nvSpPr>
        <p:spPr>
          <a:xfrm>
            <a:off x="839787" y="365125"/>
            <a:ext cx="10515601" cy="1325563"/>
          </a:xfrm>
          <a:prstGeom prst="rect">
            <a:avLst/>
          </a:prstGeom>
        </p:spPr>
        <p:txBody>
          <a:bodyPr/>
          <a:lstStyle/>
          <a:p>
            <a:r>
              <a:t>标题文本</a:t>
            </a:r>
          </a:p>
        </p:txBody>
      </p:sp>
      <p:sp>
        <p:nvSpPr>
          <p:cNvPr id="48"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9" name="文本占位符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标题文本"/>
          <p:cNvSpPr txBox="1">
            <a:spLocks noGrp="1"/>
          </p:cNvSpPr>
          <p:nvPr>
            <p:ph type="title"/>
          </p:nvPr>
        </p:nvSpPr>
        <p:spPr>
          <a:prstGeom prst="rect">
            <a:avLst/>
          </a:prstGeom>
        </p:spPr>
        <p:txBody>
          <a:bodyPr/>
          <a:lstStyle/>
          <a:p>
            <a:r>
              <a:t>标题文本</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73" name="正文级别 1…"/>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74" name="文本占位符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7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83" name="图片占位符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4"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8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标题文本</a:t>
            </a:r>
          </a:p>
        </p:txBody>
      </p:sp>
      <p:sp>
        <p:nvSpPr>
          <p:cNvPr id="3" name="正文级别 1…"/>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等线 Light"/>
          <a:ea typeface="等线 Light"/>
          <a:cs typeface="等线 Light"/>
          <a:sym typeface="等线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等线 Light"/>
          <a:ea typeface="等线 Light"/>
          <a:cs typeface="等线 Light"/>
          <a:sym typeface="等线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等线 Light"/>
          <a:ea typeface="等线 Light"/>
          <a:cs typeface="等线 Light"/>
          <a:sym typeface="等线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等线 Light"/>
          <a:ea typeface="等线 Light"/>
          <a:cs typeface="等线 Light"/>
          <a:sym typeface="等线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等线 Light"/>
          <a:ea typeface="等线 Light"/>
          <a:cs typeface="等线 Light"/>
          <a:sym typeface="等线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等线 Light"/>
          <a:ea typeface="等线 Light"/>
          <a:cs typeface="等线 Light"/>
          <a:sym typeface="等线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等线 Light"/>
          <a:ea typeface="等线 Light"/>
          <a:cs typeface="等线 Light"/>
          <a:sym typeface="等线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等线 Light"/>
          <a:ea typeface="等线 Light"/>
          <a:cs typeface="等线 Light"/>
          <a:sym typeface="等线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等线 Light"/>
          <a:ea typeface="等线 Light"/>
          <a:cs typeface="等线 Light"/>
          <a:sym typeface="等线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等线"/>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等线"/>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等线"/>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等线"/>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等线"/>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等线"/>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等线"/>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等线"/>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等线"/>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等线"/>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等线"/>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等线"/>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等线"/>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等线"/>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等线"/>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等线"/>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等线"/>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等线"/>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28.png"/><Relationship Id="rId12" Type="http://schemas.openxmlformats.org/officeDocument/2006/relationships/customXml" Target="../ink/ink5.xml"/><Relationship Id="rId2" Type="http://schemas.openxmlformats.org/officeDocument/2006/relationships/notesSlide" Target="../notesSlides/notesSlide27.xml"/><Relationship Id="rId1" Type="http://schemas.openxmlformats.org/officeDocument/2006/relationships/slideLayout" Target="../slideLayouts/slideLayout10.xml"/><Relationship Id="rId6" Type="http://schemas.openxmlformats.org/officeDocument/2006/relationships/customXml" Target="../ink/ink2.xml"/><Relationship Id="rId11" Type="http://schemas.openxmlformats.org/officeDocument/2006/relationships/image" Target="../media/image30.png"/><Relationship Id="rId5" Type="http://schemas.openxmlformats.org/officeDocument/2006/relationships/image" Target="../media/image27.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1A4F8080-CA06-4BFA-B28F-01D4D14395C6}"/>
              </a:ext>
            </a:extLst>
          </p:cNvPr>
          <p:cNvGrpSpPr/>
          <p:nvPr/>
        </p:nvGrpSpPr>
        <p:grpSpPr>
          <a:xfrm>
            <a:off x="4473363" y="4799965"/>
            <a:ext cx="3244004" cy="915670"/>
            <a:chOff x="4474633" y="2971800"/>
            <a:chExt cx="3244004" cy="915670"/>
          </a:xfrm>
        </p:grpSpPr>
        <p:sp>
          <p:nvSpPr>
            <p:cNvPr id="110" name="TextBox 2"/>
            <p:cNvSpPr txBox="1"/>
            <p:nvPr/>
          </p:nvSpPr>
          <p:spPr>
            <a:xfrm>
              <a:off x="4621348" y="3059668"/>
              <a:ext cx="2949305" cy="764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4400" b="1">
                  <a:solidFill>
                    <a:schemeClr val="accent1"/>
                  </a:solidFill>
                </a:defRPr>
              </a:pPr>
              <a:r>
                <a:rPr dirty="0"/>
                <a:t>Group </a:t>
              </a:r>
              <a:r>
                <a:rPr dirty="0">
                  <a:solidFill>
                    <a:schemeClr val="accent5"/>
                  </a:solidFill>
                </a:rPr>
                <a:t>3.</a:t>
              </a:r>
            </a:p>
          </p:txBody>
        </p:sp>
        <p:grpSp>
          <p:nvGrpSpPr>
            <p:cNvPr id="113" name="Group 3"/>
            <p:cNvGrpSpPr/>
            <p:nvPr/>
          </p:nvGrpSpPr>
          <p:grpSpPr>
            <a:xfrm>
              <a:off x="4474633" y="2971800"/>
              <a:ext cx="457201" cy="457200"/>
              <a:chOff x="0" y="0"/>
              <a:chExt cx="457200" cy="457200"/>
            </a:xfrm>
          </p:grpSpPr>
          <p:sp>
            <p:nvSpPr>
              <p:cNvPr id="111" name="Straight Connector 5"/>
              <p:cNvSpPr/>
              <p:nvPr/>
            </p:nvSpPr>
            <p:spPr>
              <a:xfrm flipV="1">
                <a:off x="-1" y="0"/>
                <a:ext cx="2" cy="457200"/>
              </a:xfrm>
              <a:prstGeom prst="line">
                <a:avLst/>
              </a:prstGeom>
              <a:noFill/>
              <a:ln w="38100" cap="sq">
                <a:solidFill>
                  <a:schemeClr val="accent1"/>
                </a:solidFill>
                <a:prstDash val="solid"/>
                <a:bevel/>
              </a:ln>
              <a:effectLst/>
            </p:spPr>
            <p:txBody>
              <a:bodyPr wrap="square" lIns="45719" tIns="45719" rIns="45719" bIns="45719" numCol="1" anchor="t">
                <a:noAutofit/>
              </a:bodyPr>
              <a:lstStyle/>
              <a:p>
                <a:endParaRPr/>
              </a:p>
            </p:txBody>
          </p:sp>
          <p:sp>
            <p:nvSpPr>
              <p:cNvPr id="112" name="Straight Connector 6"/>
              <p:cNvSpPr/>
              <p:nvPr/>
            </p:nvSpPr>
            <p:spPr>
              <a:xfrm>
                <a:off x="0" y="0"/>
                <a:ext cx="457200" cy="1"/>
              </a:xfrm>
              <a:prstGeom prst="line">
                <a:avLst/>
              </a:prstGeom>
              <a:noFill/>
              <a:ln w="38100" cap="sq">
                <a:solidFill>
                  <a:schemeClr val="accent1"/>
                </a:solidFill>
                <a:prstDash val="solid"/>
                <a:bevel/>
              </a:ln>
              <a:effectLst/>
            </p:spPr>
            <p:txBody>
              <a:bodyPr wrap="square" lIns="45719" tIns="45719" rIns="45719" bIns="45719" numCol="1" anchor="t">
                <a:noAutofit/>
              </a:bodyPr>
              <a:lstStyle/>
              <a:p>
                <a:endParaRPr/>
              </a:p>
            </p:txBody>
          </p:sp>
        </p:grpSp>
        <p:grpSp>
          <p:nvGrpSpPr>
            <p:cNvPr id="116" name="Group 7"/>
            <p:cNvGrpSpPr/>
            <p:nvPr/>
          </p:nvGrpSpPr>
          <p:grpSpPr>
            <a:xfrm>
              <a:off x="7260166" y="3429000"/>
              <a:ext cx="458471" cy="458470"/>
              <a:chOff x="0" y="0"/>
              <a:chExt cx="458470" cy="458469"/>
            </a:xfrm>
          </p:grpSpPr>
          <p:sp>
            <p:nvSpPr>
              <p:cNvPr id="114" name="Straight Connector 8"/>
              <p:cNvSpPr/>
              <p:nvPr/>
            </p:nvSpPr>
            <p:spPr>
              <a:xfrm flipH="1">
                <a:off x="458470" y="0"/>
                <a:ext cx="1" cy="457200"/>
              </a:xfrm>
              <a:prstGeom prst="line">
                <a:avLst/>
              </a:prstGeom>
              <a:noFill/>
              <a:ln w="38100" cap="sq">
                <a:solidFill>
                  <a:schemeClr val="accent1"/>
                </a:solidFill>
                <a:prstDash val="solid"/>
                <a:bevel/>
              </a:ln>
              <a:effectLst/>
            </p:spPr>
            <p:txBody>
              <a:bodyPr wrap="square" lIns="45719" tIns="45719" rIns="45719" bIns="45719" numCol="1" anchor="t">
                <a:noAutofit/>
              </a:bodyPr>
              <a:lstStyle/>
              <a:p>
                <a:endParaRPr/>
              </a:p>
            </p:txBody>
          </p:sp>
          <p:sp>
            <p:nvSpPr>
              <p:cNvPr id="115" name="Straight Connector 9"/>
              <p:cNvSpPr/>
              <p:nvPr/>
            </p:nvSpPr>
            <p:spPr>
              <a:xfrm flipH="1" flipV="1">
                <a:off x="0" y="458469"/>
                <a:ext cx="457200" cy="1"/>
              </a:xfrm>
              <a:prstGeom prst="line">
                <a:avLst/>
              </a:prstGeom>
              <a:noFill/>
              <a:ln w="38100" cap="sq">
                <a:solidFill>
                  <a:schemeClr val="accent1"/>
                </a:solidFill>
                <a:prstDash val="solid"/>
                <a:bevel/>
              </a:ln>
              <a:effectLst/>
            </p:spPr>
            <p:txBody>
              <a:bodyPr wrap="square" lIns="45719" tIns="45719" rIns="45719" bIns="45719" numCol="1" anchor="t">
                <a:noAutofit/>
              </a:bodyPr>
              <a:lstStyle/>
              <a:p>
                <a:endParaRPr/>
              </a:p>
            </p:txBody>
          </p:sp>
        </p:grpSp>
      </p:grpSp>
      <p:sp>
        <p:nvSpPr>
          <p:cNvPr id="2" name="标题 1">
            <a:extLst>
              <a:ext uri="{FF2B5EF4-FFF2-40B4-BE49-F238E27FC236}">
                <a16:creationId xmlns:a16="http://schemas.microsoft.com/office/drawing/2014/main" id="{280AC89A-4B0B-478B-9B24-8EBD01B17366}"/>
              </a:ext>
            </a:extLst>
          </p:cNvPr>
          <p:cNvSpPr>
            <a:spLocks noGrp="1"/>
          </p:cNvSpPr>
          <p:nvPr>
            <p:ph type="title"/>
          </p:nvPr>
        </p:nvSpPr>
        <p:spPr>
          <a:xfrm>
            <a:off x="1524000" y="496332"/>
            <a:ext cx="9144000" cy="2387601"/>
          </a:xfrm>
        </p:spPr>
        <p:txBody>
          <a:bodyPr/>
          <a:lstStyle/>
          <a:p>
            <a:r>
              <a:rPr lang="en-US" altLang="zh-CN" dirty="0">
                <a:ln w="0"/>
                <a:solidFill>
                  <a:schemeClr val="accent1"/>
                </a:solidFill>
                <a:effectLst>
                  <a:outerShdw blurRad="38100" dist="25400" dir="5400000" algn="ctr" rotWithShape="0">
                    <a:srgbClr val="6E747A">
                      <a:alpha val="43000"/>
                    </a:srgbClr>
                  </a:outerShdw>
                </a:effectLst>
              </a:rPr>
              <a:t>NLP Application</a:t>
            </a:r>
            <a:endParaRPr lang="zh-CN" altLang="en-US" dirty="0">
              <a:ln w="0"/>
              <a:solidFill>
                <a:schemeClr val="accent1"/>
              </a:solidFill>
              <a:effectLst>
                <a:outerShdw blurRad="38100" dist="25400" dir="5400000" algn="ctr" rotWithShape="0">
                  <a:srgbClr val="6E747A">
                    <a:alpha val="43000"/>
                  </a:srgbClr>
                </a:outerShdw>
              </a:effectLst>
            </a:endParaRPr>
          </a:p>
        </p:txBody>
      </p:sp>
      <p:sp>
        <p:nvSpPr>
          <p:cNvPr id="3" name="文本占位符 2">
            <a:extLst>
              <a:ext uri="{FF2B5EF4-FFF2-40B4-BE49-F238E27FC236}">
                <a16:creationId xmlns:a16="http://schemas.microsoft.com/office/drawing/2014/main" id="{3DD88136-7C83-40F4-8713-697212509087}"/>
              </a:ext>
            </a:extLst>
          </p:cNvPr>
          <p:cNvSpPr>
            <a:spLocks noGrp="1"/>
          </p:cNvSpPr>
          <p:nvPr>
            <p:ph type="body" sz="quarter" idx="1"/>
          </p:nvPr>
        </p:nvSpPr>
        <p:spPr/>
        <p:txBody>
          <a:bodyPr/>
          <a:lstStyle/>
          <a:p>
            <a:r>
              <a:rPr lang="en-US" altLang="zh-CN" dirty="0">
                <a:ln w="0"/>
                <a:solidFill>
                  <a:schemeClr val="accent1"/>
                </a:solidFill>
                <a:effectLst>
                  <a:outerShdw blurRad="38100" dist="25400" dir="5400000" algn="ctr" rotWithShape="0">
                    <a:srgbClr val="6E747A">
                      <a:alpha val="43000"/>
                    </a:srgbClr>
                  </a:outerShdw>
                </a:effectLst>
              </a:rPr>
              <a:t>Topic modeling +Sentiment analysis</a:t>
            </a:r>
            <a:endParaRPr lang="zh-CN" altLang="en-US" dirty="0">
              <a:ln w="0"/>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itle 1"/>
          <p:cNvSpPr txBox="1">
            <a:spLocks noGrp="1"/>
          </p:cNvSpPr>
          <p:nvPr>
            <p:ph type="title"/>
          </p:nvPr>
        </p:nvSpPr>
        <p:spPr>
          <a:prstGeom prst="rect">
            <a:avLst/>
          </a:prstGeom>
        </p:spPr>
        <p:txBody>
          <a:bodyPr>
            <a:normAutofit/>
          </a:bodyPr>
          <a:lstStyle/>
          <a:p>
            <a:pPr defTabSz="859536">
              <a:defRPr sz="2820">
                <a:solidFill>
                  <a:schemeClr val="accent1"/>
                </a:solidFill>
              </a:defRPr>
            </a:pPr>
            <a:r>
              <a:rPr lang="en-US" altLang="zh-CN" sz="3200" dirty="0">
                <a:solidFill>
                  <a:schemeClr val="accent1"/>
                </a:solidFill>
              </a:rPr>
              <a:t>3/7</a:t>
            </a:r>
            <a:r>
              <a:rPr lang="en-US" altLang="zh-CN" dirty="0">
                <a:solidFill>
                  <a:srgbClr val="000000"/>
                </a:solidFill>
              </a:rPr>
              <a:t> </a:t>
            </a:r>
            <a:r>
              <a:rPr lang="en-US" altLang="zh-CN" sz="3200" dirty="0">
                <a:solidFill>
                  <a:schemeClr val="accent1"/>
                </a:solidFill>
              </a:rPr>
              <a:t>Data Cleaning</a:t>
            </a:r>
            <a:br>
              <a:rPr lang="en-US" altLang="zh-CN" sz="3200" dirty="0">
                <a:solidFill>
                  <a:schemeClr val="accent1"/>
                </a:solidFill>
              </a:rPr>
            </a:br>
            <a:r>
              <a:rPr lang="en-US" altLang="zh-CN" sz="2400" dirty="0">
                <a:solidFill>
                  <a:schemeClr val="bg2"/>
                </a:solidFill>
              </a:rPr>
              <a:t>Common steps</a:t>
            </a:r>
            <a:endParaRPr sz="2400" dirty="0">
              <a:solidFill>
                <a:schemeClr val="bg2"/>
              </a:solidFill>
            </a:endParaRPr>
          </a:p>
        </p:txBody>
      </p:sp>
      <p:sp>
        <p:nvSpPr>
          <p:cNvPr id="123" name="Slide Number Placeholder 2"/>
          <p:cNvSpPr txBox="1">
            <a:spLocks noGrp="1"/>
          </p:cNvSpPr>
          <p:nvPr>
            <p:ph type="sldNum" sz="quarter" idx="4294967295"/>
          </p:nvPr>
        </p:nvSpPr>
        <p:spPr>
          <a:xfrm>
            <a:off x="11277600" y="6181072"/>
            <a:ext cx="231277" cy="3708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l">
              <a:defRPr sz="1800" b="1">
                <a:solidFill>
                  <a:schemeClr val="accent2"/>
                </a:solidFill>
              </a:defRPr>
            </a:lvl1pPr>
          </a:lstStyle>
          <a:p>
            <a:fld id="{86CB4B4D-7CA3-9044-876B-883B54F8677D}" type="slidenum">
              <a:t>10</a:t>
            </a:fld>
            <a:endParaRPr/>
          </a:p>
        </p:txBody>
      </p:sp>
      <p:pic>
        <p:nvPicPr>
          <p:cNvPr id="2" name="图片 1">
            <a:extLst>
              <a:ext uri="{FF2B5EF4-FFF2-40B4-BE49-F238E27FC236}">
                <a16:creationId xmlns:a16="http://schemas.microsoft.com/office/drawing/2014/main" id="{CE8481A3-896F-4005-B01C-A7EEB0333449}"/>
              </a:ext>
            </a:extLst>
          </p:cNvPr>
          <p:cNvPicPr>
            <a:picLocks noChangeAspect="1"/>
          </p:cNvPicPr>
          <p:nvPr/>
        </p:nvPicPr>
        <p:blipFill rotWithShape="1">
          <a:blip r:embed="rId3"/>
          <a:srcRect b="42741"/>
          <a:stretch/>
        </p:blipFill>
        <p:spPr>
          <a:xfrm>
            <a:off x="252112" y="1982745"/>
            <a:ext cx="5721983" cy="3747495"/>
          </a:xfrm>
          <a:prstGeom prst="rect">
            <a:avLst/>
          </a:prstGeom>
        </p:spPr>
      </p:pic>
      <p:pic>
        <p:nvPicPr>
          <p:cNvPr id="5" name="图片 4">
            <a:extLst>
              <a:ext uri="{FF2B5EF4-FFF2-40B4-BE49-F238E27FC236}">
                <a16:creationId xmlns:a16="http://schemas.microsoft.com/office/drawing/2014/main" id="{15C99D4C-79EC-4A96-B77E-2E4D1A0401FF}"/>
              </a:ext>
            </a:extLst>
          </p:cNvPr>
          <p:cNvPicPr>
            <a:picLocks noChangeAspect="1"/>
          </p:cNvPicPr>
          <p:nvPr/>
        </p:nvPicPr>
        <p:blipFill rotWithShape="1">
          <a:blip r:embed="rId3"/>
          <a:srcRect l="-237" t="54142" r="237" b="-11401"/>
          <a:stretch/>
        </p:blipFill>
        <p:spPr>
          <a:xfrm>
            <a:off x="5974095" y="1823067"/>
            <a:ext cx="5965793" cy="3907173"/>
          </a:xfrm>
          <a:prstGeom prst="rect">
            <a:avLst/>
          </a:prstGeom>
        </p:spPr>
      </p:pic>
      <p:sp>
        <p:nvSpPr>
          <p:cNvPr id="3" name="矩形 2">
            <a:extLst>
              <a:ext uri="{FF2B5EF4-FFF2-40B4-BE49-F238E27FC236}">
                <a16:creationId xmlns:a16="http://schemas.microsoft.com/office/drawing/2014/main" id="{D9512813-2F8B-4D7A-A783-BD19E48F7E6C}"/>
              </a:ext>
            </a:extLst>
          </p:cNvPr>
          <p:cNvSpPr/>
          <p:nvPr/>
        </p:nvSpPr>
        <p:spPr>
          <a:xfrm>
            <a:off x="121920" y="1823067"/>
            <a:ext cx="5532120" cy="531855"/>
          </a:xfrm>
          <a:prstGeom prst="rect">
            <a:avLst/>
          </a:prstGeom>
          <a:no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j-lt"/>
              <a:ea typeface="+mj-ea"/>
              <a:cs typeface="+mj-cs"/>
              <a:sym typeface="等线"/>
            </a:endParaRPr>
          </a:p>
        </p:txBody>
      </p:sp>
    </p:spTree>
    <p:extLst>
      <p:ext uri="{BB962C8B-B14F-4D97-AF65-F5344CB8AC3E}">
        <p14:creationId xmlns:p14="http://schemas.microsoft.com/office/powerpoint/2010/main" val="224743631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a14="http://schemas.microsoft.com/office/drawing/2010/main" xmlns:m="http://schemas.openxmlformats.org/officeDocument/2006/math"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itle 1"/>
          <p:cNvSpPr txBox="1">
            <a:spLocks noGrp="1"/>
          </p:cNvSpPr>
          <p:nvPr>
            <p:ph type="title"/>
          </p:nvPr>
        </p:nvSpPr>
        <p:spPr>
          <a:xfrm>
            <a:off x="584200" y="365552"/>
            <a:ext cx="4424314" cy="923330"/>
          </a:xfrm>
          <a:prstGeom prst="rect">
            <a:avLst/>
          </a:prstGeom>
        </p:spPr>
        <p:txBody>
          <a:bodyPr>
            <a:normAutofit/>
          </a:bodyPr>
          <a:lstStyle/>
          <a:p>
            <a:pPr defTabSz="859536">
              <a:defRPr sz="2820">
                <a:solidFill>
                  <a:schemeClr val="accent1"/>
                </a:solidFill>
              </a:defRPr>
            </a:pPr>
            <a:r>
              <a:rPr lang="en-US" altLang="zh-CN" sz="3200" dirty="0">
                <a:solidFill>
                  <a:schemeClr val="accent1"/>
                </a:solidFill>
              </a:rPr>
              <a:t>3/7</a:t>
            </a:r>
            <a:r>
              <a:rPr lang="en-US" altLang="zh-CN" dirty="0">
                <a:solidFill>
                  <a:srgbClr val="000000"/>
                </a:solidFill>
              </a:rPr>
              <a:t> </a:t>
            </a:r>
            <a:r>
              <a:rPr lang="en-US" altLang="zh-CN" sz="3200" dirty="0">
                <a:solidFill>
                  <a:schemeClr val="accent1"/>
                </a:solidFill>
              </a:rPr>
              <a:t>Data Cleaning</a:t>
            </a:r>
            <a:endParaRPr sz="2200" dirty="0">
              <a:solidFill>
                <a:schemeClr val="bg2"/>
              </a:solidFill>
            </a:endParaRPr>
          </a:p>
        </p:txBody>
      </p:sp>
      <p:sp>
        <p:nvSpPr>
          <p:cNvPr id="123" name="Slide Number Placeholder 2"/>
          <p:cNvSpPr txBox="1">
            <a:spLocks noGrp="1"/>
          </p:cNvSpPr>
          <p:nvPr>
            <p:ph type="sldNum" sz="quarter" idx="4294967295"/>
          </p:nvPr>
        </p:nvSpPr>
        <p:spPr>
          <a:xfrm>
            <a:off x="11277600" y="6181072"/>
            <a:ext cx="231277" cy="3708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l">
              <a:defRPr sz="1800" b="1">
                <a:solidFill>
                  <a:schemeClr val="accent2"/>
                </a:solidFill>
              </a:defRPr>
            </a:lvl1pPr>
          </a:lstStyle>
          <a:p>
            <a:fld id="{86CB4B4D-7CA3-9044-876B-883B54F8677D}" type="slidenum">
              <a:t>11</a:t>
            </a:fld>
            <a:endParaRPr/>
          </a:p>
        </p:txBody>
      </p:sp>
      <p:sp>
        <p:nvSpPr>
          <p:cNvPr id="2" name="矩形 1">
            <a:extLst>
              <a:ext uri="{FF2B5EF4-FFF2-40B4-BE49-F238E27FC236}">
                <a16:creationId xmlns:a16="http://schemas.microsoft.com/office/drawing/2014/main" id="{5A2E0123-846E-4086-B6E8-E636B05F71BE}"/>
              </a:ext>
            </a:extLst>
          </p:cNvPr>
          <p:cNvSpPr/>
          <p:nvPr/>
        </p:nvSpPr>
        <p:spPr>
          <a:xfrm>
            <a:off x="105019" y="1463673"/>
            <a:ext cx="3661580" cy="606705"/>
          </a:xfrm>
          <a:prstGeom prst="rect">
            <a:avLst/>
          </a:prstGeom>
        </p:spPr>
        <p:txBody>
          <a:bodyPr wrap="none">
            <a:spAutoFit/>
          </a:bodyPr>
          <a:lstStyle/>
          <a:p>
            <a:pPr algn="just">
              <a:lnSpc>
                <a:spcPct val="156000"/>
              </a:lnSpc>
              <a:spcBef>
                <a:spcPts val="1400"/>
              </a:spcBef>
              <a:spcAft>
                <a:spcPts val="1450"/>
              </a:spcAft>
            </a:pPr>
            <a:r>
              <a:rPr lang="en-US" altLang="zh-CN" sz="2400" kern="100" dirty="0">
                <a:latin typeface="等线" panose="02010600030101010101" pitchFamily="2" charset="-122"/>
                <a:ea typeface="等线" panose="02010600030101010101" pitchFamily="2" charset="-122"/>
              </a:rPr>
              <a:t>1. Drop the missing values</a:t>
            </a:r>
            <a:endParaRPr lang="zh-CN" altLang="zh-CN" sz="2400" kern="100" dirty="0">
              <a:latin typeface="等线" panose="02010600030101010101" pitchFamily="2" charset="-122"/>
              <a:ea typeface="等线" panose="02010600030101010101" pitchFamily="2" charset="-122"/>
            </a:endParaRPr>
          </a:p>
        </p:txBody>
      </p:sp>
      <p:pic>
        <p:nvPicPr>
          <p:cNvPr id="3" name="图片 2">
            <a:extLst>
              <a:ext uri="{FF2B5EF4-FFF2-40B4-BE49-F238E27FC236}">
                <a16:creationId xmlns:a16="http://schemas.microsoft.com/office/drawing/2014/main" id="{A7854900-BE34-4405-9435-C09367550D35}"/>
              </a:ext>
            </a:extLst>
          </p:cNvPr>
          <p:cNvPicPr>
            <a:picLocks noChangeAspect="1"/>
          </p:cNvPicPr>
          <p:nvPr/>
        </p:nvPicPr>
        <p:blipFill>
          <a:blip r:embed="rId3"/>
          <a:stretch>
            <a:fillRect/>
          </a:stretch>
        </p:blipFill>
        <p:spPr>
          <a:xfrm>
            <a:off x="187972" y="2006098"/>
            <a:ext cx="3495675" cy="3714750"/>
          </a:xfrm>
          <a:prstGeom prst="rect">
            <a:avLst/>
          </a:prstGeom>
        </p:spPr>
      </p:pic>
      <p:grpSp>
        <p:nvGrpSpPr>
          <p:cNvPr id="11" name="组合 10">
            <a:extLst>
              <a:ext uri="{FF2B5EF4-FFF2-40B4-BE49-F238E27FC236}">
                <a16:creationId xmlns:a16="http://schemas.microsoft.com/office/drawing/2014/main" id="{4C35B669-EA59-47E4-93C3-7CC0A1C57E47}"/>
              </a:ext>
            </a:extLst>
          </p:cNvPr>
          <p:cNvGrpSpPr/>
          <p:nvPr/>
        </p:nvGrpSpPr>
        <p:grpSpPr>
          <a:xfrm>
            <a:off x="5227571" y="1767026"/>
            <a:ext cx="6281306" cy="4541374"/>
            <a:chOff x="4794696" y="1825118"/>
            <a:chExt cx="6281306" cy="4541374"/>
          </a:xfrm>
        </p:grpSpPr>
        <p:sp>
          <p:nvSpPr>
            <p:cNvPr id="4" name="矩形 3">
              <a:extLst>
                <a:ext uri="{FF2B5EF4-FFF2-40B4-BE49-F238E27FC236}">
                  <a16:creationId xmlns:a16="http://schemas.microsoft.com/office/drawing/2014/main" id="{7B071A38-18E1-4A09-8524-186D6144E544}"/>
                </a:ext>
              </a:extLst>
            </p:cNvPr>
            <p:cNvSpPr/>
            <p:nvPr/>
          </p:nvSpPr>
          <p:spPr>
            <a:xfrm>
              <a:off x="4794696" y="5997160"/>
              <a:ext cx="4769254" cy="369332"/>
            </a:xfrm>
            <a:prstGeom prst="rect">
              <a:avLst/>
            </a:prstGeom>
          </p:spPr>
          <p:txBody>
            <a:bodyPr wrap="none">
              <a:spAutoFit/>
            </a:bodyPr>
            <a:lstStyle/>
            <a:p>
              <a:r>
                <a:rPr lang="zh-CN" altLang="en-US" dirty="0"/>
                <a:t>TypeError: expected string or bytes-like object</a:t>
              </a:r>
            </a:p>
          </p:txBody>
        </p:sp>
        <p:pic>
          <p:nvPicPr>
            <p:cNvPr id="6" name="图片 5">
              <a:extLst>
                <a:ext uri="{FF2B5EF4-FFF2-40B4-BE49-F238E27FC236}">
                  <a16:creationId xmlns:a16="http://schemas.microsoft.com/office/drawing/2014/main" id="{EAC8BB44-5852-425B-ACD5-D515E16866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0263" y="1825118"/>
              <a:ext cx="6075739" cy="4076709"/>
            </a:xfrm>
            <a:prstGeom prst="rect">
              <a:avLst/>
            </a:prstGeom>
          </p:spPr>
        </p:pic>
      </p:grpSp>
      <p:sp>
        <p:nvSpPr>
          <p:cNvPr id="7" name="文本框 6">
            <a:extLst>
              <a:ext uri="{FF2B5EF4-FFF2-40B4-BE49-F238E27FC236}">
                <a16:creationId xmlns:a16="http://schemas.microsoft.com/office/drawing/2014/main" id="{8D27C578-752B-460B-A128-94DF3EC79FD8}"/>
              </a:ext>
            </a:extLst>
          </p:cNvPr>
          <p:cNvSpPr txBox="1"/>
          <p:nvPr/>
        </p:nvSpPr>
        <p:spPr>
          <a:xfrm>
            <a:off x="4108270" y="3090441"/>
            <a:ext cx="900244"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ltLang="zh-CN" sz="2800" dirty="0">
                <a:solidFill>
                  <a:srgbClr val="FF0000"/>
                </a:solidFill>
              </a:rPr>
              <a:t>If not</a:t>
            </a:r>
            <a:endParaRPr kumimoji="0" lang="zh-CN" altLang="en-US" sz="2800" b="0" i="0" u="none" strike="noStrike" cap="none" spc="0" normalizeH="0" baseline="0" dirty="0">
              <a:ln>
                <a:noFill/>
              </a:ln>
              <a:solidFill>
                <a:srgbClr val="FF0000"/>
              </a:solidFill>
              <a:effectLst/>
              <a:uFillTx/>
              <a:sym typeface="等线"/>
            </a:endParaRPr>
          </a:p>
        </p:txBody>
      </p:sp>
    </p:spTree>
    <p:extLst>
      <p:ext uri="{BB962C8B-B14F-4D97-AF65-F5344CB8AC3E}">
        <p14:creationId xmlns:p14="http://schemas.microsoft.com/office/powerpoint/2010/main" val="317762716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a14="http://schemas.microsoft.com/office/drawing/2010/main" xmlns:m="http://schemas.openxmlformats.org/officeDocument/2006/math"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itle 1"/>
          <p:cNvSpPr txBox="1">
            <a:spLocks noGrp="1"/>
          </p:cNvSpPr>
          <p:nvPr>
            <p:ph type="title"/>
          </p:nvPr>
        </p:nvSpPr>
        <p:spPr>
          <a:prstGeom prst="rect">
            <a:avLst/>
          </a:prstGeom>
        </p:spPr>
        <p:txBody>
          <a:bodyPr/>
          <a:lstStyle/>
          <a:p>
            <a:pPr defTabSz="859536">
              <a:defRPr sz="2820">
                <a:solidFill>
                  <a:schemeClr val="accent1"/>
                </a:solidFill>
              </a:defRPr>
            </a:pPr>
            <a:r>
              <a:rPr lang="en-US" altLang="zh-CN" sz="3200" dirty="0">
                <a:solidFill>
                  <a:schemeClr val="accent1"/>
                </a:solidFill>
              </a:rPr>
              <a:t>3/7</a:t>
            </a:r>
            <a:r>
              <a:rPr lang="en-US" altLang="zh-CN" dirty="0">
                <a:solidFill>
                  <a:srgbClr val="000000"/>
                </a:solidFill>
              </a:rPr>
              <a:t> </a:t>
            </a:r>
            <a:r>
              <a:rPr lang="en-US" altLang="zh-CN" sz="3200" dirty="0">
                <a:solidFill>
                  <a:schemeClr val="accent1"/>
                </a:solidFill>
              </a:rPr>
              <a:t>Data Cleaning</a:t>
            </a:r>
            <a:endParaRPr sz="3200" dirty="0">
              <a:solidFill>
                <a:schemeClr val="accent1"/>
              </a:solidFill>
            </a:endParaRPr>
          </a:p>
        </p:txBody>
      </p:sp>
      <p:sp>
        <p:nvSpPr>
          <p:cNvPr id="123" name="Slide Number Placeholder 2"/>
          <p:cNvSpPr txBox="1">
            <a:spLocks noGrp="1"/>
          </p:cNvSpPr>
          <p:nvPr>
            <p:ph type="sldNum" sz="quarter" idx="4294967295"/>
          </p:nvPr>
        </p:nvSpPr>
        <p:spPr>
          <a:xfrm>
            <a:off x="11277600" y="6181072"/>
            <a:ext cx="231277" cy="3708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l">
              <a:defRPr sz="1800" b="1">
                <a:solidFill>
                  <a:schemeClr val="accent2"/>
                </a:solidFill>
              </a:defRPr>
            </a:lvl1pPr>
          </a:lstStyle>
          <a:p>
            <a:fld id="{86CB4B4D-7CA3-9044-876B-883B54F8677D}" type="slidenum">
              <a:t>12</a:t>
            </a:fld>
            <a:endParaRPr/>
          </a:p>
        </p:txBody>
      </p:sp>
      <p:sp>
        <p:nvSpPr>
          <p:cNvPr id="2" name="矩形 1">
            <a:extLst>
              <a:ext uri="{FF2B5EF4-FFF2-40B4-BE49-F238E27FC236}">
                <a16:creationId xmlns:a16="http://schemas.microsoft.com/office/drawing/2014/main" id="{5A2E0123-846E-4086-B6E8-E636B05F71BE}"/>
              </a:ext>
            </a:extLst>
          </p:cNvPr>
          <p:cNvSpPr/>
          <p:nvPr/>
        </p:nvSpPr>
        <p:spPr>
          <a:xfrm>
            <a:off x="3370226" y="1288882"/>
            <a:ext cx="6230974" cy="4399025"/>
          </a:xfrm>
          <a:prstGeom prst="rect">
            <a:avLst/>
          </a:prstGeom>
        </p:spPr>
        <p:txBody>
          <a:bodyPr wrap="square">
            <a:spAutoFit/>
          </a:bodyPr>
          <a:lstStyle/>
          <a:p>
            <a:pPr algn="just">
              <a:lnSpc>
                <a:spcPct val="156000"/>
              </a:lnSpc>
              <a:spcBef>
                <a:spcPts val="1400"/>
              </a:spcBef>
              <a:spcAft>
                <a:spcPts val="1450"/>
              </a:spcAft>
            </a:pPr>
            <a:r>
              <a:rPr lang="en-US" altLang="zh-CN" sz="2400" kern="100" dirty="0">
                <a:latin typeface="等线" panose="02010600030101010101" pitchFamily="2" charset="-122"/>
                <a:ea typeface="等线" panose="02010600030101010101" pitchFamily="2" charset="-122"/>
              </a:rPr>
              <a:t>2. </a:t>
            </a:r>
            <a:r>
              <a:rPr lang="en-US" altLang="zh-CN" sz="2400" dirty="0"/>
              <a:t>Trans to lower case</a:t>
            </a:r>
          </a:p>
          <a:p>
            <a:pPr algn="just">
              <a:lnSpc>
                <a:spcPct val="156000"/>
              </a:lnSpc>
              <a:spcBef>
                <a:spcPts val="1400"/>
              </a:spcBef>
              <a:spcAft>
                <a:spcPts val="1450"/>
              </a:spcAft>
            </a:pPr>
            <a:r>
              <a:rPr lang="en-US" altLang="zh-CN" sz="2400" kern="100" dirty="0">
                <a:latin typeface="等线" panose="02010600030101010101" pitchFamily="2" charset="-122"/>
                <a:ea typeface="等线" panose="02010600030101010101" pitchFamily="2" charset="-122"/>
              </a:rPr>
              <a:t>3. </a:t>
            </a:r>
            <a:r>
              <a:rPr lang="en-US" altLang="zh-CN" sz="2400" dirty="0"/>
              <a:t>Removed punctuations / numbers / https</a:t>
            </a:r>
          </a:p>
          <a:p>
            <a:pPr algn="just">
              <a:lnSpc>
                <a:spcPct val="156000"/>
              </a:lnSpc>
              <a:spcBef>
                <a:spcPts val="1400"/>
              </a:spcBef>
              <a:spcAft>
                <a:spcPts val="1450"/>
              </a:spcAft>
            </a:pPr>
            <a:endParaRPr lang="en-US" altLang="zh-CN" sz="2400" dirty="0"/>
          </a:p>
          <a:p>
            <a:pPr algn="just">
              <a:lnSpc>
                <a:spcPct val="156000"/>
              </a:lnSpc>
              <a:spcBef>
                <a:spcPts val="1400"/>
              </a:spcBef>
              <a:spcAft>
                <a:spcPts val="1450"/>
              </a:spcAft>
            </a:pPr>
            <a:r>
              <a:rPr lang="en-US" altLang="zh-CN" sz="2400" dirty="0"/>
              <a:t>4.Tokenize and remove </a:t>
            </a:r>
            <a:r>
              <a:rPr lang="en-US" altLang="zh-CN" sz="2400" dirty="0" err="1"/>
              <a:t>stopwords</a:t>
            </a:r>
            <a:endParaRPr lang="en-US" altLang="zh-CN" sz="2400" dirty="0"/>
          </a:p>
          <a:p>
            <a:pPr algn="just">
              <a:lnSpc>
                <a:spcPct val="156000"/>
              </a:lnSpc>
              <a:spcBef>
                <a:spcPts val="1400"/>
              </a:spcBef>
              <a:spcAft>
                <a:spcPts val="1450"/>
              </a:spcAft>
            </a:pPr>
            <a:endParaRPr lang="zh-CN" altLang="zh-CN" sz="2400" dirty="0"/>
          </a:p>
        </p:txBody>
      </p:sp>
      <p:pic>
        <p:nvPicPr>
          <p:cNvPr id="12" name="图片 11">
            <a:extLst>
              <a:ext uri="{FF2B5EF4-FFF2-40B4-BE49-F238E27FC236}">
                <a16:creationId xmlns:a16="http://schemas.microsoft.com/office/drawing/2014/main" id="{9EDB897E-871D-4432-B029-8958B8048954}"/>
              </a:ext>
            </a:extLst>
          </p:cNvPr>
          <p:cNvPicPr/>
          <p:nvPr/>
        </p:nvPicPr>
        <p:blipFill>
          <a:blip r:embed="rId3"/>
          <a:stretch>
            <a:fillRect/>
          </a:stretch>
        </p:blipFill>
        <p:spPr>
          <a:xfrm>
            <a:off x="3406017" y="2883768"/>
            <a:ext cx="5274310" cy="1240790"/>
          </a:xfrm>
          <a:prstGeom prst="rect">
            <a:avLst/>
          </a:prstGeom>
        </p:spPr>
      </p:pic>
      <p:pic>
        <p:nvPicPr>
          <p:cNvPr id="13" name="图片 12">
            <a:extLst>
              <a:ext uri="{FF2B5EF4-FFF2-40B4-BE49-F238E27FC236}">
                <a16:creationId xmlns:a16="http://schemas.microsoft.com/office/drawing/2014/main" id="{524B8547-FE30-4F15-96AD-62A9DF7AF319}"/>
              </a:ext>
            </a:extLst>
          </p:cNvPr>
          <p:cNvPicPr/>
          <p:nvPr/>
        </p:nvPicPr>
        <p:blipFill rotWithShape="1">
          <a:blip r:embed="rId4"/>
          <a:srcRect t="39174" r="75740" b="52733"/>
          <a:stretch/>
        </p:blipFill>
        <p:spPr bwMode="auto">
          <a:xfrm>
            <a:off x="3209441" y="1972838"/>
            <a:ext cx="3071164" cy="226974"/>
          </a:xfrm>
          <a:prstGeom prst="rect">
            <a:avLst/>
          </a:prstGeom>
          <a:ln>
            <a:noFill/>
          </a:ln>
          <a:extLst>
            <a:ext uri="{53640926-AAD7-44D8-BBD7-CCE9431645EC}">
              <a14:shadowObscured xmlns:a14="http://schemas.microsoft.com/office/drawing/2010/main"/>
            </a:ext>
          </a:extLst>
        </p:spPr>
      </p:pic>
      <p:pic>
        <p:nvPicPr>
          <p:cNvPr id="14" name="图片 13">
            <a:extLst>
              <a:ext uri="{FF2B5EF4-FFF2-40B4-BE49-F238E27FC236}">
                <a16:creationId xmlns:a16="http://schemas.microsoft.com/office/drawing/2014/main" id="{3B6B0482-B8ED-47B6-A928-FC06186C24D0}"/>
              </a:ext>
            </a:extLst>
          </p:cNvPr>
          <p:cNvPicPr/>
          <p:nvPr/>
        </p:nvPicPr>
        <p:blipFill rotWithShape="1">
          <a:blip r:embed="rId5"/>
          <a:srcRect t="59207"/>
          <a:stretch/>
        </p:blipFill>
        <p:spPr bwMode="auto">
          <a:xfrm>
            <a:off x="3370226" y="4733351"/>
            <a:ext cx="6324492" cy="175909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3765609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a14="http://schemas.microsoft.com/office/drawing/2010/main" xmlns:m="http://schemas.openxmlformats.org/officeDocument/2006/math"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itle 1"/>
          <p:cNvSpPr txBox="1">
            <a:spLocks noGrp="1"/>
          </p:cNvSpPr>
          <p:nvPr>
            <p:ph type="title"/>
          </p:nvPr>
        </p:nvSpPr>
        <p:spPr>
          <a:prstGeom prst="rect">
            <a:avLst/>
          </a:prstGeom>
        </p:spPr>
        <p:txBody>
          <a:bodyPr/>
          <a:lstStyle/>
          <a:p>
            <a:pPr defTabSz="859536">
              <a:defRPr sz="2820">
                <a:solidFill>
                  <a:schemeClr val="accent1"/>
                </a:solidFill>
              </a:defRPr>
            </a:pPr>
            <a:r>
              <a:rPr lang="en-US" altLang="zh-CN" sz="3200" dirty="0">
                <a:solidFill>
                  <a:schemeClr val="accent1"/>
                </a:solidFill>
              </a:rPr>
              <a:t>3/7</a:t>
            </a:r>
            <a:r>
              <a:rPr lang="en-US" altLang="zh-CN" dirty="0">
                <a:solidFill>
                  <a:srgbClr val="000000"/>
                </a:solidFill>
              </a:rPr>
              <a:t> </a:t>
            </a:r>
            <a:r>
              <a:rPr lang="en-US" altLang="zh-CN" sz="3200" dirty="0">
                <a:solidFill>
                  <a:schemeClr val="accent1"/>
                </a:solidFill>
              </a:rPr>
              <a:t>Data Cleaning</a:t>
            </a:r>
            <a:endParaRPr sz="3200" dirty="0">
              <a:solidFill>
                <a:schemeClr val="accent1"/>
              </a:solidFill>
            </a:endParaRPr>
          </a:p>
        </p:txBody>
      </p:sp>
      <p:sp>
        <p:nvSpPr>
          <p:cNvPr id="123" name="Slide Number Placeholder 2"/>
          <p:cNvSpPr txBox="1">
            <a:spLocks noGrp="1"/>
          </p:cNvSpPr>
          <p:nvPr>
            <p:ph type="sldNum" sz="quarter" idx="4294967295"/>
          </p:nvPr>
        </p:nvSpPr>
        <p:spPr>
          <a:xfrm>
            <a:off x="11277600" y="6181072"/>
            <a:ext cx="231277" cy="3708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l">
              <a:defRPr sz="1800" b="1">
                <a:solidFill>
                  <a:schemeClr val="accent2"/>
                </a:solidFill>
              </a:defRPr>
            </a:lvl1pPr>
          </a:lstStyle>
          <a:p>
            <a:fld id="{86CB4B4D-7CA3-9044-876B-883B54F8677D}" type="slidenum">
              <a:t>13</a:t>
            </a:fld>
            <a:endParaRPr/>
          </a:p>
        </p:txBody>
      </p:sp>
      <p:sp>
        <p:nvSpPr>
          <p:cNvPr id="3" name="Rectangle 2">
            <a:extLst>
              <a:ext uri="{FF2B5EF4-FFF2-40B4-BE49-F238E27FC236}">
                <a16:creationId xmlns:a16="http://schemas.microsoft.com/office/drawing/2014/main" id="{5F95B6C3-B77E-4B5F-83A5-182877BEAB6F}"/>
              </a:ext>
            </a:extLst>
          </p:cNvPr>
          <p:cNvSpPr>
            <a:spLocks noChangeArrowheads="1"/>
          </p:cNvSpPr>
          <p:nvPr/>
        </p:nvSpPr>
        <p:spPr bwMode="auto">
          <a:xfrm>
            <a:off x="1781944" y="1869691"/>
            <a:ext cx="519565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等线" panose="02010600030101010101" pitchFamily="2" charset="-122"/>
                <a:ea typeface="Helvetica" panose="020B0604020202020204" pitchFamily="34" charset="0"/>
                <a:cs typeface="Times New Roman" panose="02020603050405020304" pitchFamily="18" charset="0"/>
              </a:rPr>
              <a:t>Now the data looks so much better!</a:t>
            </a:r>
            <a:endParaRPr kumimoji="0" lang="en-US" altLang="zh-CN" b="1" i="0" u="none" strike="noStrike" cap="none" normalizeH="0" baseline="0" dirty="0">
              <a:ln>
                <a:noFill/>
              </a:ln>
              <a:solidFill>
                <a:schemeClr val="tx1"/>
              </a:solidFill>
              <a:effectLst/>
            </a:endParaRPr>
          </a:p>
        </p:txBody>
      </p:sp>
      <p:pic>
        <p:nvPicPr>
          <p:cNvPr id="1025" name="图片 17">
            <a:extLst>
              <a:ext uri="{FF2B5EF4-FFF2-40B4-BE49-F238E27FC236}">
                <a16:creationId xmlns:a16="http://schemas.microsoft.com/office/drawing/2014/main" id="{0D576E47-522F-4955-9D15-06F35C49E7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1944" y="2331356"/>
            <a:ext cx="8236226" cy="358258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1E30746-E288-44D9-89D0-D29EFEEAC3EA}"/>
              </a:ext>
            </a:extLst>
          </p:cNvPr>
          <p:cNvSpPr>
            <a:spLocks noChangeArrowheads="1"/>
          </p:cNvSpPr>
          <p:nvPr/>
        </p:nvSpPr>
        <p:spPr bwMode="auto">
          <a:xfrm>
            <a:off x="2206487" y="5206104"/>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05030979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a14="http://schemas.microsoft.com/office/drawing/2010/main" xmlns:m="http://schemas.openxmlformats.org/officeDocument/2006/math"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itle 1"/>
          <p:cNvSpPr txBox="1">
            <a:spLocks noGrp="1"/>
          </p:cNvSpPr>
          <p:nvPr>
            <p:ph type="title"/>
          </p:nvPr>
        </p:nvSpPr>
        <p:spPr>
          <a:xfrm>
            <a:off x="584199" y="365552"/>
            <a:ext cx="4804229" cy="923330"/>
          </a:xfrm>
          <a:prstGeom prst="rect">
            <a:avLst/>
          </a:prstGeom>
        </p:spPr>
        <p:txBody>
          <a:bodyPr>
            <a:normAutofit fontScale="90000"/>
          </a:bodyPr>
          <a:lstStyle/>
          <a:p>
            <a:pPr defTabSz="859536">
              <a:defRPr sz="2820">
                <a:solidFill>
                  <a:schemeClr val="accent1"/>
                </a:solidFill>
              </a:defRPr>
            </a:pPr>
            <a:r>
              <a:rPr lang="en-US" altLang="zh-CN" sz="3200" dirty="0">
                <a:solidFill>
                  <a:schemeClr val="accent1"/>
                </a:solidFill>
              </a:rPr>
              <a:t>3/7</a:t>
            </a:r>
            <a:r>
              <a:rPr lang="en-US" altLang="zh-CN" dirty="0">
                <a:solidFill>
                  <a:srgbClr val="000000"/>
                </a:solidFill>
              </a:rPr>
              <a:t> </a:t>
            </a:r>
            <a:r>
              <a:rPr lang="en-US" altLang="zh-CN" sz="3200" dirty="0">
                <a:solidFill>
                  <a:schemeClr val="accent1"/>
                </a:solidFill>
              </a:rPr>
              <a:t>Data Cleaning</a:t>
            </a:r>
            <a:br>
              <a:rPr lang="en-US" altLang="zh-CN" sz="3200" dirty="0">
                <a:solidFill>
                  <a:schemeClr val="accent1"/>
                </a:solidFill>
              </a:rPr>
            </a:br>
            <a:r>
              <a:rPr lang="en-US" altLang="zh-CN" sz="2700" dirty="0">
                <a:solidFill>
                  <a:schemeClr val="bg2"/>
                </a:solidFill>
              </a:rPr>
              <a:t>Check by drawing a word cloud</a:t>
            </a:r>
            <a:endParaRPr sz="2700" dirty="0">
              <a:solidFill>
                <a:schemeClr val="bg2"/>
              </a:solidFill>
            </a:endParaRPr>
          </a:p>
        </p:txBody>
      </p:sp>
      <p:sp>
        <p:nvSpPr>
          <p:cNvPr id="123" name="Slide Number Placeholder 2"/>
          <p:cNvSpPr txBox="1">
            <a:spLocks noGrp="1"/>
          </p:cNvSpPr>
          <p:nvPr>
            <p:ph type="sldNum" sz="quarter" idx="4294967295"/>
          </p:nvPr>
        </p:nvSpPr>
        <p:spPr>
          <a:xfrm>
            <a:off x="11277600" y="6181072"/>
            <a:ext cx="231277" cy="3708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l">
              <a:defRPr sz="1800" b="1">
                <a:solidFill>
                  <a:schemeClr val="accent2"/>
                </a:solidFill>
              </a:defRPr>
            </a:lvl1pPr>
          </a:lstStyle>
          <a:p>
            <a:fld id="{86CB4B4D-7CA3-9044-876B-883B54F8677D}" type="slidenum">
              <a:t>14</a:t>
            </a:fld>
            <a:endParaRPr/>
          </a:p>
        </p:txBody>
      </p:sp>
      <p:sp>
        <p:nvSpPr>
          <p:cNvPr id="4" name="Rectangle 3">
            <a:extLst>
              <a:ext uri="{FF2B5EF4-FFF2-40B4-BE49-F238E27FC236}">
                <a16:creationId xmlns:a16="http://schemas.microsoft.com/office/drawing/2014/main" id="{41E30746-E288-44D9-89D0-D29EFEEAC3EA}"/>
              </a:ext>
            </a:extLst>
          </p:cNvPr>
          <p:cNvSpPr>
            <a:spLocks noChangeArrowheads="1"/>
          </p:cNvSpPr>
          <p:nvPr/>
        </p:nvSpPr>
        <p:spPr bwMode="auto">
          <a:xfrm>
            <a:off x="2206487" y="5206104"/>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 name="图片 6" descr="C:\Users\Huang\AppData\Local\Temp\WeChat Files\9c19154534921c3f4d701dcdc9fcc75.png">
            <a:extLst>
              <a:ext uri="{FF2B5EF4-FFF2-40B4-BE49-F238E27FC236}">
                <a16:creationId xmlns:a16="http://schemas.microsoft.com/office/drawing/2014/main" id="{B98BD95B-6805-436E-8A22-28BB4993877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922860" y="2067392"/>
            <a:ext cx="6594475" cy="4606591"/>
          </a:xfrm>
          <a:prstGeom prst="rect">
            <a:avLst/>
          </a:prstGeom>
          <a:noFill/>
          <a:ln>
            <a:noFill/>
          </a:ln>
        </p:spPr>
      </p:pic>
      <p:sp>
        <p:nvSpPr>
          <p:cNvPr id="2" name="文本框 1">
            <a:extLst>
              <a:ext uri="{FF2B5EF4-FFF2-40B4-BE49-F238E27FC236}">
                <a16:creationId xmlns:a16="http://schemas.microsoft.com/office/drawing/2014/main" id="{8D7FF004-28C2-4AE4-A914-7CC3BF0CBD1F}"/>
              </a:ext>
            </a:extLst>
          </p:cNvPr>
          <p:cNvSpPr txBox="1"/>
          <p:nvPr/>
        </p:nvSpPr>
        <p:spPr>
          <a:xfrm>
            <a:off x="1712327" y="1236397"/>
            <a:ext cx="9015543"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zh-CN" sz="2400" b="0" i="0" u="none" strike="noStrike" cap="none" spc="0" normalizeH="0" baseline="0" dirty="0">
                <a:ln>
                  <a:noFill/>
                </a:ln>
                <a:solidFill>
                  <a:srgbClr val="000000"/>
                </a:solidFill>
                <a:effectLst/>
                <a:uFillTx/>
                <a:latin typeface="+mj-lt"/>
                <a:ea typeface="+mj-ea"/>
                <a:cs typeface="+mj-cs"/>
                <a:sym typeface="等线"/>
              </a:rPr>
              <a:t>We draw a </a:t>
            </a:r>
            <a:r>
              <a:rPr kumimoji="0" lang="en-US" altLang="zh-CN" sz="2400" b="1" i="0" u="none" strike="noStrike" cap="none" spc="0" normalizeH="0" baseline="0" dirty="0">
                <a:ln>
                  <a:noFill/>
                </a:ln>
                <a:solidFill>
                  <a:schemeClr val="accent2"/>
                </a:solidFill>
                <a:effectLst/>
                <a:uFillTx/>
                <a:latin typeface="+mj-lt"/>
                <a:ea typeface="+mj-ea"/>
                <a:cs typeface="+mj-cs"/>
                <a:sym typeface="等线"/>
              </a:rPr>
              <a:t>word cloud </a:t>
            </a:r>
            <a:r>
              <a:rPr kumimoji="0" lang="en-US" altLang="zh-CN" sz="2400" b="0" i="0" u="none" strike="noStrike" cap="none" spc="0" normalizeH="0" baseline="0" dirty="0">
                <a:ln>
                  <a:noFill/>
                </a:ln>
                <a:solidFill>
                  <a:srgbClr val="000000"/>
                </a:solidFill>
                <a:effectLst/>
                <a:uFillTx/>
                <a:latin typeface="+mj-lt"/>
                <a:ea typeface="+mj-ea"/>
                <a:cs typeface="+mj-cs"/>
                <a:sym typeface="等线"/>
              </a:rPr>
              <a:t>to see if there are any other </a:t>
            </a:r>
            <a:r>
              <a:rPr kumimoji="0" lang="en-US" altLang="zh-CN" sz="2400" b="1" i="0" u="none" strike="noStrike" cap="none" spc="0" normalizeH="0" baseline="0" dirty="0">
                <a:ln>
                  <a:noFill/>
                </a:ln>
                <a:solidFill>
                  <a:schemeClr val="accent2"/>
                </a:solidFill>
                <a:effectLst/>
                <a:uFillTx/>
                <a:latin typeface="+mj-lt"/>
                <a:ea typeface="+mj-ea"/>
                <a:cs typeface="+mj-cs"/>
                <a:sym typeface="等线"/>
              </a:rPr>
              <a:t>meaningless</a:t>
            </a:r>
            <a:r>
              <a:rPr kumimoji="0" lang="en-US" altLang="zh-CN" sz="2400" b="1" i="0" u="none" strike="noStrike" cap="none" spc="0" normalizeH="0" baseline="0" dirty="0">
                <a:ln>
                  <a:noFill/>
                </a:ln>
                <a:solidFill>
                  <a:srgbClr val="000000"/>
                </a:solidFill>
                <a:effectLst/>
                <a:uFillTx/>
                <a:latin typeface="+mj-lt"/>
                <a:ea typeface="+mj-ea"/>
                <a:cs typeface="+mj-cs"/>
                <a:sym typeface="等线"/>
              </a:rPr>
              <a:t> </a:t>
            </a:r>
            <a:r>
              <a:rPr kumimoji="0" lang="en-US" altLang="zh-CN" sz="2400" b="1" i="0" u="none" strike="noStrike" cap="none" spc="0" normalizeH="0" baseline="0" dirty="0">
                <a:ln>
                  <a:noFill/>
                </a:ln>
                <a:solidFill>
                  <a:schemeClr val="accent2"/>
                </a:solidFill>
                <a:effectLst/>
                <a:uFillTx/>
                <a:latin typeface="+mj-lt"/>
                <a:ea typeface="+mj-ea"/>
                <a:cs typeface="+mj-cs"/>
                <a:sym typeface="等线"/>
              </a:rPr>
              <a:t>words</a:t>
            </a:r>
            <a:r>
              <a:rPr kumimoji="0" lang="en-US" altLang="zh-CN" sz="2400" b="1" i="0" u="none" strike="noStrike" cap="none" spc="0" normalizeH="0" baseline="0" dirty="0">
                <a:ln>
                  <a:noFill/>
                </a:ln>
                <a:solidFill>
                  <a:srgbClr val="000000"/>
                </a:solidFill>
                <a:effectLst/>
                <a:uFillTx/>
                <a:latin typeface="+mj-lt"/>
                <a:ea typeface="+mj-ea"/>
                <a:cs typeface="+mj-cs"/>
                <a:sym typeface="等线"/>
              </a:rPr>
              <a:t> </a:t>
            </a:r>
            <a:r>
              <a:rPr kumimoji="0" lang="en-US" altLang="zh-CN" sz="2400" b="0" i="0" u="none" strike="noStrike" cap="none" spc="0" normalizeH="0" baseline="0" dirty="0">
                <a:ln>
                  <a:noFill/>
                </a:ln>
                <a:solidFill>
                  <a:srgbClr val="000000"/>
                </a:solidFill>
                <a:effectLst/>
                <a:uFillTx/>
                <a:latin typeface="+mj-lt"/>
                <a:ea typeface="+mj-ea"/>
                <a:cs typeface="+mj-cs"/>
                <a:sym typeface="等线"/>
              </a:rPr>
              <a:t>that we need t</a:t>
            </a:r>
            <a:r>
              <a:rPr lang="en-US" altLang="zh-CN" sz="2400" dirty="0"/>
              <a:t>o remove</a:t>
            </a:r>
            <a:r>
              <a:rPr kumimoji="0" lang="en-US" altLang="zh-CN" sz="2400" b="0" i="0" u="none" strike="noStrike" cap="none" spc="0" normalizeH="0" baseline="0" dirty="0">
                <a:ln>
                  <a:noFill/>
                </a:ln>
                <a:solidFill>
                  <a:srgbClr val="000000"/>
                </a:solidFill>
                <a:effectLst/>
                <a:uFillTx/>
                <a:latin typeface="+mj-lt"/>
                <a:ea typeface="+mj-ea"/>
                <a:cs typeface="+mj-cs"/>
                <a:sym typeface="等线"/>
              </a:rPr>
              <a:t> </a:t>
            </a:r>
            <a:endParaRPr kumimoji="0" lang="zh-CN" altLang="en-US" sz="2400" b="0" i="0" u="none" strike="noStrike" cap="none" spc="0" normalizeH="0" baseline="0" dirty="0">
              <a:ln>
                <a:noFill/>
              </a:ln>
              <a:solidFill>
                <a:srgbClr val="000000"/>
              </a:solidFill>
              <a:effectLst/>
              <a:uFillTx/>
              <a:latin typeface="+mj-lt"/>
              <a:ea typeface="+mj-ea"/>
              <a:cs typeface="+mj-cs"/>
              <a:sym typeface="等线"/>
            </a:endParaRPr>
          </a:p>
        </p:txBody>
      </p:sp>
      <p:sp>
        <p:nvSpPr>
          <p:cNvPr id="5" name="椭圆 4">
            <a:extLst>
              <a:ext uri="{FF2B5EF4-FFF2-40B4-BE49-F238E27FC236}">
                <a16:creationId xmlns:a16="http://schemas.microsoft.com/office/drawing/2014/main" id="{BC760EB5-2004-4517-830F-3CCBE4404259}"/>
              </a:ext>
            </a:extLst>
          </p:cNvPr>
          <p:cNvSpPr/>
          <p:nvPr/>
        </p:nvSpPr>
        <p:spPr>
          <a:xfrm>
            <a:off x="2808513" y="3559629"/>
            <a:ext cx="2367643" cy="1230973"/>
          </a:xfrm>
          <a:prstGeom prst="ellips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j-lt"/>
              <a:ea typeface="+mj-ea"/>
              <a:cs typeface="+mj-cs"/>
              <a:sym typeface="等线"/>
            </a:endParaRPr>
          </a:p>
        </p:txBody>
      </p:sp>
    </p:spTree>
    <p:extLst>
      <p:ext uri="{BB962C8B-B14F-4D97-AF65-F5344CB8AC3E}">
        <p14:creationId xmlns:p14="http://schemas.microsoft.com/office/powerpoint/2010/main" val="95954559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a14="http://schemas.microsoft.com/office/drawing/2010/main" xmlns:m="http://schemas.openxmlformats.org/officeDocument/2006/math"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itle 1"/>
          <p:cNvSpPr txBox="1">
            <a:spLocks noGrp="1"/>
          </p:cNvSpPr>
          <p:nvPr>
            <p:ph type="title"/>
          </p:nvPr>
        </p:nvSpPr>
        <p:spPr>
          <a:xfrm>
            <a:off x="584199" y="365552"/>
            <a:ext cx="4885872" cy="923330"/>
          </a:xfrm>
          <a:prstGeom prst="rect">
            <a:avLst/>
          </a:prstGeom>
        </p:spPr>
        <p:txBody>
          <a:bodyPr>
            <a:normAutofit fontScale="90000"/>
          </a:bodyPr>
          <a:lstStyle/>
          <a:p>
            <a:pPr defTabSz="859536">
              <a:defRPr sz="2820">
                <a:solidFill>
                  <a:schemeClr val="accent1"/>
                </a:solidFill>
              </a:defRPr>
            </a:pPr>
            <a:r>
              <a:rPr lang="en-US" altLang="zh-CN" sz="3200" dirty="0">
                <a:solidFill>
                  <a:schemeClr val="accent1"/>
                </a:solidFill>
              </a:rPr>
              <a:t>3/7</a:t>
            </a:r>
            <a:r>
              <a:rPr lang="en-US" altLang="zh-CN" dirty="0">
                <a:solidFill>
                  <a:srgbClr val="000000"/>
                </a:solidFill>
              </a:rPr>
              <a:t> </a:t>
            </a:r>
            <a:r>
              <a:rPr lang="en-US" altLang="zh-CN" sz="3200" dirty="0">
                <a:solidFill>
                  <a:schemeClr val="accent1"/>
                </a:solidFill>
              </a:rPr>
              <a:t>Data Cleaning</a:t>
            </a:r>
            <a:br>
              <a:rPr lang="en-US" altLang="zh-CN" sz="3200" dirty="0">
                <a:solidFill>
                  <a:schemeClr val="accent1"/>
                </a:solidFill>
              </a:rPr>
            </a:br>
            <a:r>
              <a:rPr lang="en-US" altLang="zh-CN" sz="2700" dirty="0">
                <a:solidFill>
                  <a:schemeClr val="bg2"/>
                </a:solidFill>
              </a:rPr>
              <a:t>Remove other meaningless words</a:t>
            </a:r>
            <a:endParaRPr sz="2700" dirty="0">
              <a:solidFill>
                <a:schemeClr val="bg2"/>
              </a:solidFill>
            </a:endParaRPr>
          </a:p>
        </p:txBody>
      </p:sp>
      <p:sp>
        <p:nvSpPr>
          <p:cNvPr id="123" name="Slide Number Placeholder 2"/>
          <p:cNvSpPr txBox="1">
            <a:spLocks noGrp="1"/>
          </p:cNvSpPr>
          <p:nvPr>
            <p:ph type="sldNum" sz="quarter" idx="4294967295"/>
          </p:nvPr>
        </p:nvSpPr>
        <p:spPr>
          <a:xfrm>
            <a:off x="11277600" y="6181072"/>
            <a:ext cx="231277" cy="3708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l">
              <a:defRPr sz="1800" b="1">
                <a:solidFill>
                  <a:schemeClr val="accent2"/>
                </a:solidFill>
              </a:defRPr>
            </a:lvl1pPr>
          </a:lstStyle>
          <a:p>
            <a:fld id="{86CB4B4D-7CA3-9044-876B-883B54F8677D}" type="slidenum">
              <a:t>15</a:t>
            </a:fld>
            <a:endParaRPr/>
          </a:p>
        </p:txBody>
      </p:sp>
      <p:sp>
        <p:nvSpPr>
          <p:cNvPr id="4" name="Rectangle 3">
            <a:extLst>
              <a:ext uri="{FF2B5EF4-FFF2-40B4-BE49-F238E27FC236}">
                <a16:creationId xmlns:a16="http://schemas.microsoft.com/office/drawing/2014/main" id="{41E30746-E288-44D9-89D0-D29EFEEAC3EA}"/>
              </a:ext>
            </a:extLst>
          </p:cNvPr>
          <p:cNvSpPr>
            <a:spLocks noChangeArrowheads="1"/>
          </p:cNvSpPr>
          <p:nvPr/>
        </p:nvSpPr>
        <p:spPr bwMode="auto">
          <a:xfrm>
            <a:off x="2206487" y="5206104"/>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文本框 1">
            <a:extLst>
              <a:ext uri="{FF2B5EF4-FFF2-40B4-BE49-F238E27FC236}">
                <a16:creationId xmlns:a16="http://schemas.microsoft.com/office/drawing/2014/main" id="{8D7FF004-28C2-4AE4-A914-7CC3BF0CBD1F}"/>
              </a:ext>
            </a:extLst>
          </p:cNvPr>
          <p:cNvSpPr txBox="1"/>
          <p:nvPr/>
        </p:nvSpPr>
        <p:spPr>
          <a:xfrm>
            <a:off x="1712327" y="1236397"/>
            <a:ext cx="9015543"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zh-CN" sz="2400" b="0" i="0" u="none" strike="noStrike" cap="none" spc="0" normalizeH="0" baseline="0" dirty="0">
                <a:ln>
                  <a:noFill/>
                </a:ln>
                <a:solidFill>
                  <a:srgbClr val="000000"/>
                </a:solidFill>
                <a:effectLst/>
                <a:uFillTx/>
                <a:latin typeface="+mj-lt"/>
                <a:ea typeface="+mj-ea"/>
                <a:cs typeface="+mj-cs"/>
                <a:sym typeface="等线"/>
              </a:rPr>
              <a:t>So we added some stop words to the general English stop words. </a:t>
            </a:r>
            <a:endParaRPr kumimoji="0" lang="zh-CN" altLang="en-US" sz="2400" b="0" i="0" u="none" strike="noStrike" cap="none" spc="0" normalizeH="0" baseline="0" dirty="0">
              <a:ln>
                <a:noFill/>
              </a:ln>
              <a:solidFill>
                <a:srgbClr val="000000"/>
              </a:solidFill>
              <a:effectLst/>
              <a:uFillTx/>
              <a:latin typeface="+mj-lt"/>
              <a:ea typeface="+mj-ea"/>
              <a:cs typeface="+mj-cs"/>
              <a:sym typeface="等线"/>
            </a:endParaRPr>
          </a:p>
        </p:txBody>
      </p:sp>
      <p:pic>
        <p:nvPicPr>
          <p:cNvPr id="8" name="图片 7">
            <a:extLst>
              <a:ext uri="{FF2B5EF4-FFF2-40B4-BE49-F238E27FC236}">
                <a16:creationId xmlns:a16="http://schemas.microsoft.com/office/drawing/2014/main" id="{50474E5C-C0BA-40C6-A06D-189C98BBCE7C}"/>
              </a:ext>
            </a:extLst>
          </p:cNvPr>
          <p:cNvPicPr/>
          <p:nvPr/>
        </p:nvPicPr>
        <p:blipFill>
          <a:blip r:embed="rId3"/>
          <a:stretch>
            <a:fillRect/>
          </a:stretch>
        </p:blipFill>
        <p:spPr>
          <a:xfrm>
            <a:off x="1712327" y="2700153"/>
            <a:ext cx="6794859" cy="2671938"/>
          </a:xfrm>
          <a:prstGeom prst="rect">
            <a:avLst/>
          </a:prstGeom>
        </p:spPr>
      </p:pic>
    </p:spTree>
    <p:extLst>
      <p:ext uri="{BB962C8B-B14F-4D97-AF65-F5344CB8AC3E}">
        <p14:creationId xmlns:p14="http://schemas.microsoft.com/office/powerpoint/2010/main" val="2526142217"/>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a14="http://schemas.microsoft.com/office/drawing/2010/main" xmlns:m="http://schemas.openxmlformats.org/officeDocument/2006/math"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FF59EA-7C4F-8943-97F7-9E527B6042BB}"/>
              </a:ext>
            </a:extLst>
          </p:cNvPr>
          <p:cNvSpPr>
            <a:spLocks noGrp="1"/>
          </p:cNvSpPr>
          <p:nvPr>
            <p:ph type="title"/>
          </p:nvPr>
        </p:nvSpPr>
        <p:spPr/>
        <p:txBody>
          <a:bodyPr>
            <a:normAutofit/>
          </a:bodyPr>
          <a:lstStyle/>
          <a:p>
            <a:r>
              <a:rPr lang="en-US" altLang="zh-CN" sz="3200" dirty="0">
                <a:solidFill>
                  <a:schemeClr val="accent1"/>
                </a:solidFill>
              </a:rPr>
              <a:t>3/7</a:t>
            </a:r>
            <a:r>
              <a:rPr lang="en-US" altLang="zh-CN" sz="3200" dirty="0"/>
              <a:t> </a:t>
            </a:r>
            <a:r>
              <a:rPr lang="en-US" altLang="zh-CN" sz="3200" dirty="0">
                <a:solidFill>
                  <a:schemeClr val="accent1"/>
                </a:solidFill>
              </a:rPr>
              <a:t>Data Cleaning</a:t>
            </a:r>
            <a:endParaRPr lang="zh-CN" altLang="en-US" sz="3200" dirty="0">
              <a:solidFill>
                <a:schemeClr val="accent1"/>
              </a:solidFill>
              <a:latin typeface="等线 Light"/>
              <a:ea typeface="等线 Light"/>
            </a:endParaRPr>
          </a:p>
        </p:txBody>
      </p:sp>
      <p:sp>
        <p:nvSpPr>
          <p:cNvPr id="7" name="Rectangle 14">
            <a:extLst>
              <a:ext uri="{FF2B5EF4-FFF2-40B4-BE49-F238E27FC236}">
                <a16:creationId xmlns:a16="http://schemas.microsoft.com/office/drawing/2014/main" id="{E96E3235-3466-0C42-A0AB-7F260DB2AFBB}"/>
              </a:ext>
            </a:extLst>
          </p:cNvPr>
          <p:cNvSpPr txBox="1"/>
          <p:nvPr/>
        </p:nvSpPr>
        <p:spPr>
          <a:xfrm>
            <a:off x="2400300" y="1380767"/>
            <a:ext cx="6482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2400">
                <a:latin typeface="等线 Light"/>
                <a:ea typeface="等线 Light"/>
                <a:cs typeface="等线 Light"/>
                <a:sym typeface="等线 Light"/>
              </a:defRPr>
            </a:lvl1pPr>
          </a:lstStyle>
          <a:p>
            <a:r>
              <a:rPr lang="en-US" altLang="zh-CN" dirty="0"/>
              <a:t>And then, we draw a world cloud about </a:t>
            </a:r>
            <a:r>
              <a:rPr lang="en-US" altLang="zh-CN" b="1" dirty="0"/>
              <a:t>Google</a:t>
            </a:r>
          </a:p>
        </p:txBody>
      </p:sp>
      <p:sp>
        <p:nvSpPr>
          <p:cNvPr id="8" name="Slide Number Placeholder 2">
            <a:extLst>
              <a:ext uri="{FF2B5EF4-FFF2-40B4-BE49-F238E27FC236}">
                <a16:creationId xmlns:a16="http://schemas.microsoft.com/office/drawing/2014/main" id="{D57503AB-3E03-A046-B94E-121598265ED4}"/>
              </a:ext>
            </a:extLst>
          </p:cNvPr>
          <p:cNvSpPr txBox="1">
            <a:spLocks/>
          </p:cNvSpPr>
          <p:nvPr/>
        </p:nvSpPr>
        <p:spPr>
          <a:xfrm>
            <a:off x="11277600" y="6181072"/>
            <a:ext cx="231277"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chemeClr val="accent2"/>
                </a:solidFill>
                <a:effectLst/>
                <a:uFillTx/>
                <a:latin typeface="+mj-lt"/>
                <a:ea typeface="+mj-ea"/>
                <a:cs typeface="+mj-cs"/>
                <a:sym typeface="等线"/>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9pPr>
          </a:lstStyle>
          <a:p>
            <a:fld id="{86CB4B4D-7CA3-9044-876B-883B54F8677D}" type="slidenum">
              <a:rPr lang="en-US" altLang="zh-CN" smtClean="0"/>
              <a:pPr/>
              <a:t>16</a:t>
            </a:fld>
            <a:endParaRPr lang="en-US" altLang="zh-CN"/>
          </a:p>
        </p:txBody>
      </p:sp>
      <p:pic>
        <p:nvPicPr>
          <p:cNvPr id="2050" name="Picture 2">
            <a:extLst>
              <a:ext uri="{FF2B5EF4-FFF2-40B4-BE49-F238E27FC236}">
                <a16:creationId xmlns:a16="http://schemas.microsoft.com/office/drawing/2014/main" id="{9565F3C9-06F7-4409-B911-322F2C0CBD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0152" y="2033958"/>
            <a:ext cx="6842738" cy="41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26141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FF59EA-7C4F-8943-97F7-9E527B6042BB}"/>
              </a:ext>
            </a:extLst>
          </p:cNvPr>
          <p:cNvSpPr>
            <a:spLocks noGrp="1"/>
          </p:cNvSpPr>
          <p:nvPr>
            <p:ph type="title"/>
          </p:nvPr>
        </p:nvSpPr>
        <p:spPr>
          <a:xfrm>
            <a:off x="584199" y="365552"/>
            <a:ext cx="5511801" cy="923330"/>
          </a:xfrm>
        </p:spPr>
        <p:txBody>
          <a:bodyPr>
            <a:normAutofit/>
          </a:bodyPr>
          <a:lstStyle/>
          <a:p>
            <a:r>
              <a:rPr lang="en-US" altLang="zh-CN" sz="3600" dirty="0">
                <a:solidFill>
                  <a:schemeClr val="accent1"/>
                </a:solidFill>
              </a:rPr>
              <a:t>4/7 Select relevant data</a:t>
            </a:r>
            <a:endParaRPr lang="zh-CN" altLang="en-US" sz="3600" dirty="0">
              <a:solidFill>
                <a:schemeClr val="accent1"/>
              </a:solidFill>
            </a:endParaRPr>
          </a:p>
        </p:txBody>
      </p:sp>
      <p:sp>
        <p:nvSpPr>
          <p:cNvPr id="8" name="Slide Number Placeholder 2">
            <a:extLst>
              <a:ext uri="{FF2B5EF4-FFF2-40B4-BE49-F238E27FC236}">
                <a16:creationId xmlns:a16="http://schemas.microsoft.com/office/drawing/2014/main" id="{D57503AB-3E03-A046-B94E-121598265ED4}"/>
              </a:ext>
            </a:extLst>
          </p:cNvPr>
          <p:cNvSpPr txBox="1">
            <a:spLocks/>
          </p:cNvSpPr>
          <p:nvPr/>
        </p:nvSpPr>
        <p:spPr>
          <a:xfrm>
            <a:off x="11277600" y="6181072"/>
            <a:ext cx="231277"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chemeClr val="accent2"/>
                </a:solidFill>
                <a:effectLst/>
                <a:uFillTx/>
                <a:latin typeface="+mj-lt"/>
                <a:ea typeface="+mj-ea"/>
                <a:cs typeface="+mj-cs"/>
                <a:sym typeface="等线"/>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9pPr>
          </a:lstStyle>
          <a:p>
            <a:fld id="{86CB4B4D-7CA3-9044-876B-883B54F8677D}" type="slidenum">
              <a:rPr lang="en-US" altLang="zh-CN" smtClean="0"/>
              <a:pPr/>
              <a:t>17</a:t>
            </a:fld>
            <a:endParaRPr lang="en-US" altLang="zh-CN"/>
          </a:p>
        </p:txBody>
      </p:sp>
      <p:pic>
        <p:nvPicPr>
          <p:cNvPr id="3" name="图片 2">
            <a:extLst>
              <a:ext uri="{FF2B5EF4-FFF2-40B4-BE49-F238E27FC236}">
                <a16:creationId xmlns:a16="http://schemas.microsoft.com/office/drawing/2014/main" id="{BAEACFC6-88A9-47AD-9BAC-18933F379C75}"/>
              </a:ext>
            </a:extLst>
          </p:cNvPr>
          <p:cNvPicPr>
            <a:picLocks noChangeAspect="1"/>
          </p:cNvPicPr>
          <p:nvPr/>
        </p:nvPicPr>
        <p:blipFill>
          <a:blip r:embed="rId3"/>
          <a:stretch>
            <a:fillRect/>
          </a:stretch>
        </p:blipFill>
        <p:spPr>
          <a:xfrm>
            <a:off x="1557994" y="1977809"/>
            <a:ext cx="9076011" cy="4864951"/>
          </a:xfrm>
          <a:prstGeom prst="rect">
            <a:avLst/>
          </a:prstGeom>
        </p:spPr>
      </p:pic>
      <p:pic>
        <p:nvPicPr>
          <p:cNvPr id="4" name="图片 3">
            <a:extLst>
              <a:ext uri="{FF2B5EF4-FFF2-40B4-BE49-F238E27FC236}">
                <a16:creationId xmlns:a16="http://schemas.microsoft.com/office/drawing/2014/main" id="{7DDB0B6F-80EA-4207-B3A2-9206C2ABF21B}"/>
              </a:ext>
            </a:extLst>
          </p:cNvPr>
          <p:cNvPicPr>
            <a:picLocks noChangeAspect="1"/>
          </p:cNvPicPr>
          <p:nvPr/>
        </p:nvPicPr>
        <p:blipFill>
          <a:blip r:embed="rId4"/>
          <a:stretch>
            <a:fillRect/>
          </a:stretch>
        </p:blipFill>
        <p:spPr>
          <a:xfrm>
            <a:off x="2031550" y="1172438"/>
            <a:ext cx="6419850" cy="609600"/>
          </a:xfrm>
          <a:prstGeom prst="rect">
            <a:avLst/>
          </a:prstGeom>
        </p:spPr>
      </p:pic>
      <p:sp>
        <p:nvSpPr>
          <p:cNvPr id="5" name="矩形: 圆角 4">
            <a:extLst>
              <a:ext uri="{FF2B5EF4-FFF2-40B4-BE49-F238E27FC236}">
                <a16:creationId xmlns:a16="http://schemas.microsoft.com/office/drawing/2014/main" id="{E83AFB18-1533-4831-932C-F26460AE28B2}"/>
              </a:ext>
            </a:extLst>
          </p:cNvPr>
          <p:cNvSpPr/>
          <p:nvPr/>
        </p:nvSpPr>
        <p:spPr>
          <a:xfrm>
            <a:off x="2095018" y="2441309"/>
            <a:ext cx="1666754" cy="4051139"/>
          </a:xfrm>
          <a:prstGeom prst="roundRect">
            <a:avLst/>
          </a:prstGeom>
          <a:no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j-lt"/>
              <a:ea typeface="+mj-ea"/>
              <a:cs typeface="+mj-cs"/>
              <a:sym typeface="等线"/>
            </a:endParaRPr>
          </a:p>
        </p:txBody>
      </p:sp>
      <p:sp>
        <p:nvSpPr>
          <p:cNvPr id="9" name="矩形: 圆角 8">
            <a:extLst>
              <a:ext uri="{FF2B5EF4-FFF2-40B4-BE49-F238E27FC236}">
                <a16:creationId xmlns:a16="http://schemas.microsoft.com/office/drawing/2014/main" id="{9328462A-DB62-4509-BBD3-015724702F71}"/>
              </a:ext>
            </a:extLst>
          </p:cNvPr>
          <p:cNvSpPr/>
          <p:nvPr/>
        </p:nvSpPr>
        <p:spPr>
          <a:xfrm>
            <a:off x="4874871" y="2498780"/>
            <a:ext cx="2324582" cy="4051139"/>
          </a:xfrm>
          <a:prstGeom prst="roundRect">
            <a:avLst/>
          </a:prstGeom>
          <a:no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mj-lt"/>
              <a:ea typeface="+mj-ea"/>
              <a:cs typeface="+mj-cs"/>
              <a:sym typeface="等线"/>
            </a:endParaRPr>
          </a:p>
        </p:txBody>
      </p:sp>
      <p:sp>
        <p:nvSpPr>
          <p:cNvPr id="6" name="文本框 5">
            <a:extLst>
              <a:ext uri="{FF2B5EF4-FFF2-40B4-BE49-F238E27FC236}">
                <a16:creationId xmlns:a16="http://schemas.microsoft.com/office/drawing/2014/main" id="{75374DA4-68AD-4A0A-8EC3-AE8A4436C902}"/>
              </a:ext>
            </a:extLst>
          </p:cNvPr>
          <p:cNvSpPr txBox="1"/>
          <p:nvPr/>
        </p:nvSpPr>
        <p:spPr>
          <a:xfrm>
            <a:off x="2631868" y="3429000"/>
            <a:ext cx="4566020" cy="83099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ltLang="zh-CN" sz="2400" b="1" dirty="0">
                <a:solidFill>
                  <a:srgbClr val="FF0000"/>
                </a:solidFill>
              </a:rPr>
              <a:t>Tech giants’ common point1: Popular on social media</a:t>
            </a:r>
            <a:endParaRPr kumimoji="0" lang="zh-CN" altLang="en-US" sz="2400" b="1" i="0" u="none" strike="noStrike" cap="none" spc="0" normalizeH="0" baseline="0" dirty="0">
              <a:ln>
                <a:noFill/>
              </a:ln>
              <a:solidFill>
                <a:srgbClr val="FF0000"/>
              </a:solidFill>
              <a:effectLst/>
              <a:uFillTx/>
              <a:sym typeface="等线"/>
            </a:endParaRPr>
          </a:p>
        </p:txBody>
      </p:sp>
    </p:spTree>
    <p:extLst>
      <p:ext uri="{BB962C8B-B14F-4D97-AF65-F5344CB8AC3E}">
        <p14:creationId xmlns:p14="http://schemas.microsoft.com/office/powerpoint/2010/main" val="370950527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27B4D9-38EB-524A-8608-E80CFCF45A43}"/>
              </a:ext>
            </a:extLst>
          </p:cNvPr>
          <p:cNvSpPr>
            <a:spLocks noGrp="1"/>
          </p:cNvSpPr>
          <p:nvPr>
            <p:ph type="title"/>
          </p:nvPr>
        </p:nvSpPr>
        <p:spPr>
          <a:xfrm>
            <a:off x="584200" y="365552"/>
            <a:ext cx="3632200" cy="923330"/>
          </a:xfrm>
        </p:spPr>
        <p:txBody>
          <a:bodyPr>
            <a:normAutofit fontScale="90000"/>
          </a:bodyPr>
          <a:lstStyle/>
          <a:p>
            <a:r>
              <a:rPr lang="en-US" altLang="zh-CN" sz="3200" dirty="0">
                <a:solidFill>
                  <a:schemeClr val="accent1"/>
                </a:solidFill>
              </a:rPr>
              <a:t>5/7 Topic modeling</a:t>
            </a:r>
            <a:br>
              <a:rPr lang="en-US" altLang="zh-CN" sz="2800" dirty="0">
                <a:latin typeface="等线 Light"/>
                <a:ea typeface="等线 Light"/>
              </a:rPr>
            </a:br>
            <a:r>
              <a:rPr lang="en-US" altLang="zh-CN" sz="2400" dirty="0">
                <a:solidFill>
                  <a:schemeClr val="bg2"/>
                </a:solidFill>
              </a:rPr>
              <a:t>LDA + </a:t>
            </a:r>
            <a:r>
              <a:rPr lang="en-US" altLang="zh-CN" sz="2400" dirty="0" err="1">
                <a:solidFill>
                  <a:schemeClr val="bg2"/>
                </a:solidFill>
              </a:rPr>
              <a:t>tf-idf</a:t>
            </a:r>
            <a:endParaRPr lang="zh-CN" altLang="en-US" sz="2400" dirty="0">
              <a:solidFill>
                <a:schemeClr val="bg2"/>
              </a:solidFill>
            </a:endParaRPr>
          </a:p>
        </p:txBody>
      </p:sp>
      <p:sp>
        <p:nvSpPr>
          <p:cNvPr id="4" name="Slide Number Placeholder 2">
            <a:extLst>
              <a:ext uri="{FF2B5EF4-FFF2-40B4-BE49-F238E27FC236}">
                <a16:creationId xmlns:a16="http://schemas.microsoft.com/office/drawing/2014/main" id="{C72EFA08-BFE9-3340-ADB5-6D1C54DDEE73}"/>
              </a:ext>
            </a:extLst>
          </p:cNvPr>
          <p:cNvSpPr txBox="1">
            <a:spLocks/>
          </p:cNvSpPr>
          <p:nvPr/>
        </p:nvSpPr>
        <p:spPr>
          <a:xfrm>
            <a:off x="11277600" y="6181072"/>
            <a:ext cx="231277"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chemeClr val="accent2"/>
                </a:solidFill>
                <a:effectLst/>
                <a:uFillTx/>
                <a:latin typeface="+mj-lt"/>
                <a:ea typeface="+mj-ea"/>
                <a:cs typeface="+mj-cs"/>
                <a:sym typeface="等线"/>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9pPr>
          </a:lstStyle>
          <a:p>
            <a:fld id="{86CB4B4D-7CA3-9044-876B-883B54F8677D}" type="slidenum">
              <a:rPr lang="en-US" altLang="zh-CN" smtClean="0"/>
              <a:pPr/>
              <a:t>18</a:t>
            </a:fld>
            <a:endParaRPr lang="en-US" altLang="zh-CN"/>
          </a:p>
        </p:txBody>
      </p:sp>
      <p:sp>
        <p:nvSpPr>
          <p:cNvPr id="7" name="矩形 6">
            <a:extLst>
              <a:ext uri="{FF2B5EF4-FFF2-40B4-BE49-F238E27FC236}">
                <a16:creationId xmlns:a16="http://schemas.microsoft.com/office/drawing/2014/main" id="{53DA0D3C-EC6D-4484-9E7C-6F8EBD37D622}"/>
              </a:ext>
            </a:extLst>
          </p:cNvPr>
          <p:cNvSpPr/>
          <p:nvPr/>
        </p:nvSpPr>
        <p:spPr>
          <a:xfrm>
            <a:off x="584200" y="1668506"/>
            <a:ext cx="11233552" cy="1569660"/>
          </a:xfrm>
          <a:prstGeom prst="rect">
            <a:avLst/>
          </a:prstGeom>
        </p:spPr>
        <p:txBody>
          <a:bodyPr wrap="square">
            <a:spAutoFit/>
          </a:bodyPr>
          <a:lstStyle/>
          <a:p>
            <a:pPr marL="228600" indent="266700" algn="just"/>
            <a:r>
              <a:rPr lang="en-US" altLang="zh-CN" sz="2400" kern="100" dirty="0">
                <a:solidFill>
                  <a:srgbClr val="2B3E51"/>
                </a:solidFill>
                <a:latin typeface="Arial" panose="020B0604020202020204" pitchFamily="34" charset="0"/>
                <a:ea typeface="等线" panose="02010600030101010101" pitchFamily="2" charset="-122"/>
                <a:cs typeface="Times New Roman" panose="02020603050405020304" pitchFamily="18" charset="0"/>
              </a:rPr>
              <a:t>Topic modeling is an </a:t>
            </a:r>
            <a:r>
              <a:rPr lang="en-US" altLang="zh-CN" sz="2400" kern="100" dirty="0">
                <a:solidFill>
                  <a:srgbClr val="FF0000"/>
                </a:solidFill>
                <a:latin typeface="Arial" panose="020B0604020202020204" pitchFamily="34" charset="0"/>
                <a:ea typeface="等线" panose="02010600030101010101" pitchFamily="2" charset="-122"/>
                <a:cs typeface="Times New Roman" panose="02020603050405020304" pitchFamily="18" charset="0"/>
              </a:rPr>
              <a:t>unsupervised machine learning technique </a:t>
            </a:r>
            <a:r>
              <a:rPr lang="en-US" altLang="zh-CN" sz="2400" kern="100" dirty="0">
                <a:solidFill>
                  <a:srgbClr val="2B3E51"/>
                </a:solidFill>
                <a:latin typeface="Arial" panose="020B0604020202020204" pitchFamily="34" charset="0"/>
                <a:ea typeface="等线" panose="02010600030101010101" pitchFamily="2" charset="-122"/>
                <a:cs typeface="Times New Roman" panose="02020603050405020304" pitchFamily="18" charset="0"/>
              </a:rPr>
              <a:t>that’s capable of scanning a set of documents, detecting word and phrase patterns within them, and automatically </a:t>
            </a:r>
            <a:r>
              <a:rPr lang="en-US" altLang="zh-CN" sz="2400" kern="100" dirty="0">
                <a:solidFill>
                  <a:srgbClr val="FF0000"/>
                </a:solidFill>
                <a:latin typeface="Arial" panose="020B0604020202020204" pitchFamily="34" charset="0"/>
                <a:ea typeface="等线" panose="02010600030101010101" pitchFamily="2" charset="-122"/>
                <a:cs typeface="Times New Roman" panose="02020603050405020304" pitchFamily="18" charset="0"/>
              </a:rPr>
              <a:t>clustering word groups and similar expressions </a:t>
            </a:r>
            <a:r>
              <a:rPr lang="en-US" altLang="zh-CN" sz="2400" kern="100" dirty="0">
                <a:solidFill>
                  <a:srgbClr val="2B3E51"/>
                </a:solidFill>
                <a:latin typeface="Arial" panose="020B0604020202020204" pitchFamily="34" charset="0"/>
                <a:ea typeface="等线" panose="02010600030101010101" pitchFamily="2" charset="-122"/>
                <a:cs typeface="Times New Roman" panose="02020603050405020304" pitchFamily="18" charset="0"/>
              </a:rPr>
              <a:t>that best characterize a set of documents.</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8" name="图示 7">
            <a:extLst>
              <a:ext uri="{FF2B5EF4-FFF2-40B4-BE49-F238E27FC236}">
                <a16:creationId xmlns:a16="http://schemas.microsoft.com/office/drawing/2014/main" id="{80595114-DA7A-4869-AE39-77D1F1889DAF}"/>
              </a:ext>
            </a:extLst>
          </p:cNvPr>
          <p:cNvGraphicFramePr/>
          <p:nvPr>
            <p:extLst>
              <p:ext uri="{D42A27DB-BD31-4B8C-83A1-F6EECF244321}">
                <p14:modId xmlns:p14="http://schemas.microsoft.com/office/powerpoint/2010/main" val="1219384625"/>
              </p:ext>
            </p:extLst>
          </p:nvPr>
        </p:nvGraphicFramePr>
        <p:xfrm>
          <a:off x="1006997" y="2685327"/>
          <a:ext cx="10270603" cy="41726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5722248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27B4D9-38EB-524A-8608-E80CFCF45A43}"/>
              </a:ext>
            </a:extLst>
          </p:cNvPr>
          <p:cNvSpPr>
            <a:spLocks noGrp="1"/>
          </p:cNvSpPr>
          <p:nvPr>
            <p:ph type="title"/>
          </p:nvPr>
        </p:nvSpPr>
        <p:spPr>
          <a:xfrm>
            <a:off x="584200" y="365552"/>
            <a:ext cx="3632200" cy="923330"/>
          </a:xfrm>
        </p:spPr>
        <p:txBody>
          <a:bodyPr/>
          <a:lstStyle/>
          <a:p>
            <a:r>
              <a:rPr lang="en-US" altLang="zh-CN" sz="2900" dirty="0">
                <a:solidFill>
                  <a:schemeClr val="accent1"/>
                </a:solidFill>
              </a:rPr>
              <a:t>5/7 Topic modeling</a:t>
            </a:r>
            <a:br>
              <a:rPr lang="en-US" altLang="zh-CN" sz="2800" dirty="0">
                <a:latin typeface="等线 Light"/>
                <a:ea typeface="等线 Light"/>
              </a:rPr>
            </a:br>
            <a:r>
              <a:rPr lang="en-US" altLang="zh-CN" sz="2200" dirty="0">
                <a:solidFill>
                  <a:schemeClr val="bg2"/>
                </a:solidFill>
              </a:rPr>
              <a:t>LDA + </a:t>
            </a:r>
            <a:r>
              <a:rPr lang="en-US" altLang="zh-CN" sz="2200" dirty="0" err="1">
                <a:solidFill>
                  <a:schemeClr val="bg2"/>
                </a:solidFill>
              </a:rPr>
              <a:t>tf-idf</a:t>
            </a:r>
            <a:r>
              <a:rPr lang="en-US" altLang="zh-CN" sz="2200" dirty="0">
                <a:solidFill>
                  <a:schemeClr val="bg2"/>
                </a:solidFill>
              </a:rPr>
              <a:t> in Python</a:t>
            </a:r>
            <a:endParaRPr lang="zh-CN" altLang="en-US" sz="2200" dirty="0">
              <a:solidFill>
                <a:schemeClr val="bg2"/>
              </a:solidFill>
            </a:endParaRPr>
          </a:p>
        </p:txBody>
      </p:sp>
      <p:sp>
        <p:nvSpPr>
          <p:cNvPr id="4" name="Slide Number Placeholder 2">
            <a:extLst>
              <a:ext uri="{FF2B5EF4-FFF2-40B4-BE49-F238E27FC236}">
                <a16:creationId xmlns:a16="http://schemas.microsoft.com/office/drawing/2014/main" id="{C72EFA08-BFE9-3340-ADB5-6D1C54DDEE73}"/>
              </a:ext>
            </a:extLst>
          </p:cNvPr>
          <p:cNvSpPr txBox="1">
            <a:spLocks/>
          </p:cNvSpPr>
          <p:nvPr/>
        </p:nvSpPr>
        <p:spPr>
          <a:xfrm>
            <a:off x="11277600" y="6181072"/>
            <a:ext cx="231277"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chemeClr val="accent2"/>
                </a:solidFill>
                <a:effectLst/>
                <a:uFillTx/>
                <a:latin typeface="+mj-lt"/>
                <a:ea typeface="+mj-ea"/>
                <a:cs typeface="+mj-cs"/>
                <a:sym typeface="等线"/>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9pPr>
          </a:lstStyle>
          <a:p>
            <a:fld id="{86CB4B4D-7CA3-9044-876B-883B54F8677D}" type="slidenum">
              <a:rPr lang="en-US" altLang="zh-CN" smtClean="0"/>
              <a:pPr/>
              <a:t>19</a:t>
            </a:fld>
            <a:endParaRPr lang="en-US" altLang="zh-CN"/>
          </a:p>
        </p:txBody>
      </p:sp>
      <p:sp>
        <p:nvSpPr>
          <p:cNvPr id="3" name="矩形 2">
            <a:extLst>
              <a:ext uri="{FF2B5EF4-FFF2-40B4-BE49-F238E27FC236}">
                <a16:creationId xmlns:a16="http://schemas.microsoft.com/office/drawing/2014/main" id="{0B875D40-28DF-49FF-BB53-BB5A3019D97C}"/>
              </a:ext>
            </a:extLst>
          </p:cNvPr>
          <p:cNvSpPr/>
          <p:nvPr/>
        </p:nvSpPr>
        <p:spPr>
          <a:xfrm>
            <a:off x="665544" y="4066339"/>
            <a:ext cx="10228162" cy="369332"/>
          </a:xfrm>
          <a:prstGeom prst="rect">
            <a:avLst/>
          </a:prstGeom>
        </p:spPr>
        <p:txBody>
          <a:bodyPr wrap="square">
            <a:spAutoFit/>
          </a:bodyPr>
          <a:lstStyle/>
          <a:p>
            <a:r>
              <a:rPr lang="en-US" altLang="zh-CN" kern="100" dirty="0">
                <a:latin typeface="等线" panose="02010600030101010101" pitchFamily="2" charset="-122"/>
                <a:ea typeface="等线" panose="02010600030101010101" pitchFamily="2" charset="-122"/>
                <a:cs typeface="Times New Roman" panose="02020603050405020304" pitchFamily="18" charset="0"/>
              </a:rPr>
              <a:t>Then, we use a </a:t>
            </a:r>
            <a:r>
              <a:rPr lang="en-US" altLang="zh-CN"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LDA </a:t>
            </a:r>
            <a:r>
              <a:rPr lang="en-US" altLang="zh-CN" kern="100" dirty="0">
                <a:latin typeface="等线" panose="02010600030101010101" pitchFamily="2" charset="-122"/>
                <a:ea typeface="等线" panose="02010600030101010101" pitchFamily="2" charset="-122"/>
                <a:cs typeface="Times New Roman" panose="02020603050405020304" pitchFamily="18" charset="0"/>
              </a:rPr>
              <a:t>for clustering the comments into </a:t>
            </a:r>
            <a:r>
              <a:rPr lang="en-US" altLang="zh-CN"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5 topics</a:t>
            </a: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11" name="矩形 10">
            <a:extLst>
              <a:ext uri="{FF2B5EF4-FFF2-40B4-BE49-F238E27FC236}">
                <a16:creationId xmlns:a16="http://schemas.microsoft.com/office/drawing/2014/main" id="{A3B4413F-5DF0-4FF5-B40B-7E1116ADAA25}"/>
              </a:ext>
            </a:extLst>
          </p:cNvPr>
          <p:cNvSpPr/>
          <p:nvPr/>
        </p:nvSpPr>
        <p:spPr>
          <a:xfrm>
            <a:off x="584200" y="1555523"/>
            <a:ext cx="9244315" cy="369332"/>
          </a:xfrm>
          <a:prstGeom prst="rect">
            <a:avLst/>
          </a:prstGeom>
        </p:spPr>
        <p:txBody>
          <a:bodyPr wrap="square">
            <a:spAutoFit/>
          </a:bodyPr>
          <a:lstStyle/>
          <a:p>
            <a:r>
              <a:rPr lang="en-US" altLang="zh-CN" kern="100" dirty="0">
                <a:latin typeface="等线" panose="02010600030101010101" pitchFamily="2" charset="-122"/>
                <a:ea typeface="等线" panose="02010600030101010101" pitchFamily="2" charset="-122"/>
                <a:cs typeface="Times New Roman" panose="02020603050405020304" pitchFamily="18" charset="0"/>
              </a:rPr>
              <a:t>First, we calculated the </a:t>
            </a:r>
            <a:r>
              <a:rPr lang="en-US" altLang="zh-CN" kern="100" dirty="0" err="1">
                <a:solidFill>
                  <a:srgbClr val="FF0000"/>
                </a:solidFill>
                <a:latin typeface="等线" panose="02010600030101010101" pitchFamily="2" charset="-122"/>
                <a:ea typeface="等线" panose="02010600030101010101" pitchFamily="2" charset="-122"/>
                <a:cs typeface="Times New Roman" panose="02020603050405020304" pitchFamily="18" charset="0"/>
              </a:rPr>
              <a:t>tf-idf</a:t>
            </a:r>
            <a:r>
              <a:rPr lang="en-US" altLang="zh-CN" kern="100" dirty="0">
                <a:latin typeface="等线" panose="02010600030101010101" pitchFamily="2" charset="-122"/>
                <a:ea typeface="等线" panose="02010600030101010101" pitchFamily="2" charset="-122"/>
                <a:cs typeface="Times New Roman" panose="02020603050405020304" pitchFamily="18" charset="0"/>
              </a:rPr>
              <a:t> to choose important words from the topics.</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6" name="Rectangle 1">
            <a:extLst>
              <a:ext uri="{FF2B5EF4-FFF2-40B4-BE49-F238E27FC236}">
                <a16:creationId xmlns:a16="http://schemas.microsoft.com/office/drawing/2014/main" id="{9E6CCF9B-AA38-4593-BDED-2C4CED09ED75}"/>
              </a:ext>
            </a:extLst>
          </p:cNvPr>
          <p:cNvSpPr>
            <a:spLocks noChangeArrowheads="1"/>
          </p:cNvSpPr>
          <p:nvPr/>
        </p:nvSpPr>
        <p:spPr bwMode="auto">
          <a:xfrm>
            <a:off x="665544" y="4812470"/>
            <a:ext cx="9244315"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CC7832"/>
                </a:solidFill>
                <a:effectLst/>
                <a:latin typeface="Arial Unicode MS"/>
                <a:ea typeface="JetBrains Mono"/>
              </a:rPr>
              <a:t>from </a:t>
            </a:r>
            <a:r>
              <a:rPr kumimoji="0" lang="zh-CN" altLang="zh-CN" b="0" i="0" u="none" strike="noStrike" cap="none" normalizeH="0" baseline="0" dirty="0">
                <a:ln>
                  <a:noFill/>
                </a:ln>
                <a:solidFill>
                  <a:srgbClr val="A9B7C6"/>
                </a:solidFill>
                <a:effectLst/>
                <a:latin typeface="Arial Unicode MS"/>
                <a:ea typeface="JetBrains Mono"/>
              </a:rPr>
              <a:t>sklearn.decomposition </a:t>
            </a:r>
            <a:r>
              <a:rPr kumimoji="0" lang="zh-CN" altLang="zh-CN" b="0" i="0" u="none" strike="noStrike" cap="none" normalizeH="0" baseline="0" dirty="0">
                <a:ln>
                  <a:noFill/>
                </a:ln>
                <a:solidFill>
                  <a:srgbClr val="CC7832"/>
                </a:solidFill>
                <a:effectLst/>
                <a:latin typeface="Arial Unicode MS"/>
                <a:ea typeface="JetBrains Mono"/>
              </a:rPr>
              <a:t>import </a:t>
            </a:r>
            <a:r>
              <a:rPr kumimoji="0" lang="zh-CN" altLang="zh-CN" b="0" i="0" u="none" strike="noStrike" cap="none" normalizeH="0" baseline="0" dirty="0">
                <a:ln>
                  <a:noFill/>
                </a:ln>
                <a:solidFill>
                  <a:srgbClr val="A9B7C6"/>
                </a:solidFill>
                <a:effectLst/>
                <a:latin typeface="Arial Unicode MS"/>
                <a:ea typeface="JetBrains Mono"/>
              </a:rPr>
              <a:t>LatentDirichletAllocation</a:t>
            </a:r>
            <a:endParaRPr kumimoji="0" lang="en-US" altLang="zh-CN" b="0" i="0" u="none" strike="noStrike" cap="none" normalizeH="0" baseline="0" dirty="0">
              <a:ln>
                <a:noFill/>
              </a:ln>
              <a:solidFill>
                <a:srgbClr val="A9B7C6"/>
              </a:solidFill>
              <a:effectLst/>
              <a:latin typeface="Arial Unicode MS"/>
              <a:ea typeface="JetBrains Mono"/>
            </a:endParaRPr>
          </a:p>
          <a:p>
            <a:pPr eaLnBrk="0" fontAlgn="base">
              <a:spcBef>
                <a:spcPct val="0"/>
              </a:spcBef>
              <a:spcAft>
                <a:spcPct val="0"/>
              </a:spcAft>
            </a:pPr>
            <a:r>
              <a:rPr lang="zh-CN" altLang="zh-CN" dirty="0">
                <a:solidFill>
                  <a:srgbClr val="808080"/>
                </a:solidFill>
                <a:latin typeface="Arial Unicode MS"/>
                <a:ea typeface="JetBrains Mono"/>
              </a:rPr>
              <a:t># Topic Modeling - Latent Dirichlet Allocation:</a:t>
            </a:r>
            <a:br>
              <a:rPr lang="zh-CN" altLang="zh-CN" dirty="0">
                <a:solidFill>
                  <a:srgbClr val="808080"/>
                </a:solidFill>
                <a:latin typeface="Arial Unicode MS"/>
                <a:ea typeface="JetBrains Mono"/>
              </a:rPr>
            </a:br>
            <a:r>
              <a:rPr lang="zh-CN" altLang="zh-CN" dirty="0">
                <a:solidFill>
                  <a:srgbClr val="808080"/>
                </a:solidFill>
                <a:latin typeface="Arial Unicode MS"/>
                <a:ea typeface="JetBrains Mono"/>
              </a:rPr>
              <a:t># use LDA for clustering:</a:t>
            </a:r>
            <a:br>
              <a:rPr lang="zh-CN" altLang="zh-CN" dirty="0">
                <a:solidFill>
                  <a:srgbClr val="808080"/>
                </a:solidFill>
                <a:latin typeface="Arial Unicode MS"/>
                <a:ea typeface="JetBrains Mono"/>
              </a:rPr>
            </a:br>
            <a:r>
              <a:rPr lang="zh-CN" altLang="zh-CN" dirty="0">
                <a:solidFill>
                  <a:srgbClr val="A9B7C6"/>
                </a:solidFill>
                <a:latin typeface="Arial Unicode MS"/>
                <a:ea typeface="JetBrains Mono"/>
              </a:rPr>
              <a:t>lda = LatentDirichletAllocation(</a:t>
            </a:r>
            <a:r>
              <a:rPr lang="zh-CN" altLang="zh-CN" dirty="0">
                <a:solidFill>
                  <a:srgbClr val="AA4926"/>
                </a:solidFill>
                <a:latin typeface="Arial Unicode MS"/>
                <a:ea typeface="JetBrains Mono"/>
              </a:rPr>
              <a:t>n_components</a:t>
            </a:r>
            <a:r>
              <a:rPr lang="zh-CN" altLang="zh-CN" dirty="0">
                <a:solidFill>
                  <a:srgbClr val="A9B7C6"/>
                </a:solidFill>
                <a:latin typeface="Arial Unicode MS"/>
                <a:ea typeface="JetBrains Mono"/>
              </a:rPr>
              <a:t>=</a:t>
            </a:r>
            <a:r>
              <a:rPr lang="zh-CN" altLang="zh-CN" dirty="0">
                <a:solidFill>
                  <a:srgbClr val="6897BB"/>
                </a:solidFill>
                <a:latin typeface="Arial Unicode MS"/>
                <a:ea typeface="JetBrains Mono"/>
              </a:rPr>
              <a:t>5</a:t>
            </a:r>
            <a:r>
              <a:rPr lang="zh-CN" altLang="zh-CN" dirty="0">
                <a:solidFill>
                  <a:srgbClr val="A9B7C6"/>
                </a:solidFill>
                <a:latin typeface="Arial Unicode MS"/>
                <a:ea typeface="JetBrains Mono"/>
              </a:rPr>
              <a:t>)</a:t>
            </a:r>
            <a:endParaRPr lang="zh-CN" altLang="zh-CN" sz="4400" dirty="0">
              <a:solidFill>
                <a:schemeClr val="tx1"/>
              </a:solidFill>
              <a:latin typeface="Arial" panose="020B0604020202020204" pitchFamily="34" charset="0"/>
            </a:endParaRPr>
          </a:p>
        </p:txBody>
      </p:sp>
      <p:sp>
        <p:nvSpPr>
          <p:cNvPr id="15" name="Rectangle 3">
            <a:extLst>
              <a:ext uri="{FF2B5EF4-FFF2-40B4-BE49-F238E27FC236}">
                <a16:creationId xmlns:a16="http://schemas.microsoft.com/office/drawing/2014/main" id="{71A0104F-DC17-4223-AFE1-A24808C03B00}"/>
              </a:ext>
            </a:extLst>
          </p:cNvPr>
          <p:cNvSpPr>
            <a:spLocks noChangeArrowheads="1"/>
          </p:cNvSpPr>
          <p:nvPr/>
        </p:nvSpPr>
        <p:spPr bwMode="auto">
          <a:xfrm>
            <a:off x="665544" y="2191497"/>
            <a:ext cx="9427580" cy="14773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a:spcBef>
                <a:spcPct val="0"/>
              </a:spcBef>
              <a:spcAft>
                <a:spcPct val="0"/>
              </a:spcAft>
            </a:pPr>
            <a:r>
              <a:rPr lang="zh-CN" altLang="zh-CN" dirty="0">
                <a:solidFill>
                  <a:srgbClr val="CC7832"/>
                </a:solidFill>
                <a:latin typeface="Arial Unicode MS"/>
                <a:ea typeface="JetBrains Mono"/>
              </a:rPr>
              <a:t>from </a:t>
            </a:r>
            <a:r>
              <a:rPr lang="zh-CN" altLang="zh-CN" dirty="0">
                <a:solidFill>
                  <a:srgbClr val="A9B7C6"/>
                </a:solidFill>
                <a:latin typeface="Arial Unicode MS"/>
                <a:ea typeface="JetBrains Mono"/>
              </a:rPr>
              <a:t>sklearn.feature_extraction.text </a:t>
            </a:r>
            <a:r>
              <a:rPr lang="zh-CN" altLang="zh-CN" dirty="0">
                <a:solidFill>
                  <a:srgbClr val="CC7832"/>
                </a:solidFill>
                <a:latin typeface="Arial Unicode MS"/>
                <a:ea typeface="JetBrains Mono"/>
              </a:rPr>
              <a:t>import </a:t>
            </a:r>
            <a:r>
              <a:rPr lang="zh-CN" altLang="zh-CN" dirty="0">
                <a:solidFill>
                  <a:srgbClr val="A9B7C6"/>
                </a:solidFill>
                <a:latin typeface="Arial Unicode MS"/>
                <a:ea typeface="JetBrains Mono"/>
              </a:rPr>
              <a:t>CountVectorizer</a:t>
            </a:r>
            <a:r>
              <a:rPr lang="zh-CN" altLang="zh-CN" dirty="0">
                <a:solidFill>
                  <a:srgbClr val="CC7832"/>
                </a:solidFill>
                <a:latin typeface="Arial Unicode MS"/>
                <a:ea typeface="JetBrains Mono"/>
              </a:rPr>
              <a:t>, </a:t>
            </a:r>
            <a:r>
              <a:rPr lang="zh-CN" altLang="zh-CN" dirty="0">
                <a:solidFill>
                  <a:srgbClr val="A9B7C6"/>
                </a:solidFill>
                <a:latin typeface="Arial Unicode MS"/>
                <a:ea typeface="JetBrains Mono"/>
              </a:rPr>
              <a:t>TfidfVectorizer</a:t>
            </a:r>
            <a:endParaRPr kumimoji="0" lang="en-US" altLang="zh-CN" b="0" i="0" u="none" strike="noStrike" cap="none" normalizeH="0" baseline="0" dirty="0">
              <a:ln>
                <a:noFill/>
              </a:ln>
              <a:solidFill>
                <a:srgbClr val="A9B7C6"/>
              </a:solidFill>
              <a:effectLst/>
              <a:latin typeface="Arial Unicode MS"/>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A9B7C6"/>
                </a:solidFill>
                <a:effectLst/>
                <a:latin typeface="Arial Unicode MS"/>
                <a:ea typeface="JetBrains Mono"/>
              </a:rPr>
              <a:t>tfidf_model_lda = CountVectorizer(</a:t>
            </a:r>
            <a:r>
              <a:rPr kumimoji="0" lang="zh-CN" altLang="zh-CN" b="0" i="0" u="none" strike="noStrike" cap="none" normalizeH="0" baseline="0" dirty="0">
                <a:ln>
                  <a:noFill/>
                </a:ln>
                <a:solidFill>
                  <a:srgbClr val="AA4926"/>
                </a:solidFill>
                <a:effectLst/>
                <a:latin typeface="Arial Unicode MS"/>
                <a:ea typeface="JetBrains Mono"/>
              </a:rPr>
              <a:t>max_df</a:t>
            </a:r>
            <a:r>
              <a:rPr kumimoji="0" lang="zh-CN" altLang="zh-CN" b="0" i="0" u="none" strike="noStrike" cap="none" normalizeH="0" baseline="0" dirty="0">
                <a:ln>
                  <a:noFill/>
                </a:ln>
                <a:solidFill>
                  <a:srgbClr val="A9B7C6"/>
                </a:solidFill>
                <a:effectLst/>
                <a:latin typeface="Arial Unicode MS"/>
                <a:ea typeface="JetBrains Mono"/>
              </a:rPr>
              <a:t>=</a:t>
            </a:r>
            <a:r>
              <a:rPr kumimoji="0" lang="zh-CN" altLang="zh-CN" b="0" i="0" u="none" strike="noStrike" cap="none" normalizeH="0" baseline="0" dirty="0">
                <a:ln>
                  <a:noFill/>
                </a:ln>
                <a:solidFill>
                  <a:srgbClr val="6897BB"/>
                </a:solidFill>
                <a:effectLst/>
                <a:latin typeface="Arial Unicode MS"/>
                <a:ea typeface="JetBrains Mono"/>
              </a:rPr>
              <a:t>0.</a:t>
            </a:r>
            <a:r>
              <a:rPr kumimoji="0" lang="en-US" altLang="zh-CN" b="0" i="0" u="none" strike="noStrike" cap="none" normalizeH="0" baseline="0" dirty="0">
                <a:ln>
                  <a:noFill/>
                </a:ln>
                <a:solidFill>
                  <a:srgbClr val="6897BB"/>
                </a:solidFill>
                <a:effectLst/>
                <a:latin typeface="Arial Unicode MS"/>
                <a:ea typeface="JetBrains Mono"/>
              </a:rPr>
              <a:t>99</a:t>
            </a:r>
            <a:r>
              <a:rPr kumimoji="0" lang="zh-CN" altLang="zh-CN" b="0" i="0" u="none" strike="noStrike" cap="none" normalizeH="0" baseline="0" dirty="0">
                <a:ln>
                  <a:noFill/>
                </a:ln>
                <a:solidFill>
                  <a:srgbClr val="CC7832"/>
                </a:solidFill>
                <a:effectLst/>
                <a:latin typeface="Arial Unicode MS"/>
                <a:ea typeface="JetBrains Mono"/>
              </a:rPr>
              <a:t>, </a:t>
            </a:r>
            <a:r>
              <a:rPr kumimoji="0" lang="zh-CN" altLang="zh-CN" b="0" i="0" u="none" strike="noStrike" cap="none" normalizeH="0" baseline="0" dirty="0">
                <a:ln>
                  <a:noFill/>
                </a:ln>
                <a:solidFill>
                  <a:srgbClr val="AA4926"/>
                </a:solidFill>
                <a:effectLst/>
                <a:latin typeface="Arial Unicode MS"/>
                <a:ea typeface="JetBrains Mono"/>
              </a:rPr>
              <a:t>max_features</a:t>
            </a:r>
            <a:r>
              <a:rPr kumimoji="0" lang="zh-CN" altLang="zh-CN" b="0" i="0" u="none" strike="noStrike" cap="none" normalizeH="0" baseline="0" dirty="0">
                <a:ln>
                  <a:noFill/>
                </a:ln>
                <a:solidFill>
                  <a:srgbClr val="A9B7C6"/>
                </a:solidFill>
                <a:effectLst/>
                <a:latin typeface="Arial Unicode MS"/>
                <a:ea typeface="JetBrains Mono"/>
              </a:rPr>
              <a:t>=</a:t>
            </a:r>
            <a:r>
              <a:rPr kumimoji="0" lang="zh-CN" altLang="zh-CN" b="0" i="0" u="none" strike="noStrike" cap="none" normalizeH="0" baseline="0" dirty="0">
                <a:ln>
                  <a:noFill/>
                </a:ln>
                <a:solidFill>
                  <a:srgbClr val="6897BB"/>
                </a:solidFill>
                <a:effectLst/>
                <a:latin typeface="Arial Unicode MS"/>
                <a:ea typeface="JetBrains Mono"/>
              </a:rPr>
              <a:t>500</a:t>
            </a:r>
            <a:r>
              <a:rPr kumimoji="0" lang="zh-CN" altLang="zh-CN" b="0" i="0" u="none" strike="noStrike" cap="none" normalizeH="0" baseline="0" dirty="0">
                <a:ln>
                  <a:noFill/>
                </a:ln>
                <a:solidFill>
                  <a:srgbClr val="CC7832"/>
                </a:solidFill>
                <a:effectLst/>
                <a:latin typeface="Arial Unicode MS"/>
                <a:ea typeface="JetBrains Mono"/>
              </a:rPr>
              <a:t>,</a:t>
            </a:r>
            <a:br>
              <a:rPr kumimoji="0" lang="zh-CN" altLang="zh-CN" b="0" i="0" u="none" strike="noStrike" cap="none" normalizeH="0" baseline="0" dirty="0">
                <a:ln>
                  <a:noFill/>
                </a:ln>
                <a:solidFill>
                  <a:srgbClr val="CC7832"/>
                </a:solidFill>
                <a:effectLst/>
                <a:latin typeface="Arial Unicode MS"/>
                <a:ea typeface="JetBrains Mono"/>
              </a:rPr>
            </a:br>
            <a:r>
              <a:rPr kumimoji="0" lang="zh-CN" altLang="zh-CN" b="0" i="0" u="none" strike="noStrike" cap="none" normalizeH="0" baseline="0" dirty="0">
                <a:ln>
                  <a:noFill/>
                </a:ln>
                <a:solidFill>
                  <a:srgbClr val="CC7832"/>
                </a:solidFill>
                <a:effectLst/>
                <a:latin typeface="Arial Unicode MS"/>
                <a:ea typeface="JetBrains Mono"/>
              </a:rPr>
              <a:t>                                  </a:t>
            </a:r>
            <a:r>
              <a:rPr kumimoji="0" lang="zh-CN" altLang="zh-CN" b="0" i="0" u="none" strike="noStrike" cap="none" normalizeH="0" baseline="0" dirty="0">
                <a:ln>
                  <a:noFill/>
                </a:ln>
                <a:solidFill>
                  <a:srgbClr val="AA4926"/>
                </a:solidFill>
                <a:effectLst/>
                <a:latin typeface="Arial Unicode MS"/>
                <a:ea typeface="JetBrains Mono"/>
              </a:rPr>
              <a:t>min_df</a:t>
            </a:r>
            <a:r>
              <a:rPr kumimoji="0" lang="zh-CN" altLang="zh-CN" b="0" i="0" u="none" strike="noStrike" cap="none" normalizeH="0" baseline="0" dirty="0">
                <a:ln>
                  <a:noFill/>
                </a:ln>
                <a:solidFill>
                  <a:srgbClr val="A9B7C6"/>
                </a:solidFill>
                <a:effectLst/>
                <a:latin typeface="Arial Unicode MS"/>
                <a:ea typeface="JetBrains Mono"/>
              </a:rPr>
              <a:t>=</a:t>
            </a:r>
            <a:r>
              <a:rPr kumimoji="0" lang="zh-CN" altLang="zh-CN" b="0" i="0" u="none" strike="noStrike" cap="none" normalizeH="0" baseline="0" dirty="0">
                <a:ln>
                  <a:noFill/>
                </a:ln>
                <a:solidFill>
                  <a:srgbClr val="6897BB"/>
                </a:solidFill>
                <a:effectLst/>
                <a:latin typeface="Arial Unicode MS"/>
                <a:ea typeface="JetBrains Mono"/>
              </a:rPr>
              <a:t>0.01</a:t>
            </a:r>
            <a:r>
              <a:rPr kumimoji="0" lang="zh-CN" altLang="zh-CN" b="0" i="0" u="none" strike="noStrike" cap="none" normalizeH="0" baseline="0" dirty="0">
                <a:ln>
                  <a:noFill/>
                </a:ln>
                <a:solidFill>
                  <a:srgbClr val="CC7832"/>
                </a:solidFill>
                <a:effectLst/>
                <a:latin typeface="Arial Unicode MS"/>
                <a:ea typeface="JetBrains Mono"/>
              </a:rPr>
              <a:t>, </a:t>
            </a:r>
            <a:r>
              <a:rPr kumimoji="0" lang="zh-CN" altLang="zh-CN" b="0" i="0" u="none" strike="noStrike" cap="none" normalizeH="0" baseline="0" dirty="0">
                <a:ln>
                  <a:noFill/>
                </a:ln>
                <a:solidFill>
                  <a:srgbClr val="AA4926"/>
                </a:solidFill>
                <a:effectLst/>
                <a:latin typeface="Arial Unicode MS"/>
                <a:ea typeface="JetBrains Mono"/>
              </a:rPr>
              <a:t>stop_words</a:t>
            </a:r>
            <a:r>
              <a:rPr kumimoji="0" lang="zh-CN" altLang="zh-CN" b="0" i="0" u="none" strike="noStrike" cap="none" normalizeH="0" baseline="0" dirty="0">
                <a:ln>
                  <a:noFill/>
                </a:ln>
                <a:solidFill>
                  <a:srgbClr val="A9B7C6"/>
                </a:solidFill>
                <a:effectLst/>
                <a:latin typeface="Arial Unicode MS"/>
                <a:ea typeface="JetBrains Mono"/>
              </a:rPr>
              <a:t>=</a:t>
            </a:r>
            <a:r>
              <a:rPr kumimoji="0" lang="zh-CN" altLang="zh-CN" b="0" i="0" u="none" strike="noStrike" cap="none" normalizeH="0" baseline="0" dirty="0">
                <a:ln>
                  <a:noFill/>
                </a:ln>
                <a:solidFill>
                  <a:srgbClr val="6A8759"/>
                </a:solidFill>
                <a:effectLst/>
                <a:latin typeface="Arial Unicode MS"/>
                <a:ea typeface="JetBrains Mono"/>
              </a:rPr>
              <a:t>'english'</a:t>
            </a:r>
            <a:r>
              <a:rPr kumimoji="0" lang="zh-CN" altLang="zh-CN" b="0" i="0" u="none" strike="noStrike" cap="none" normalizeH="0" baseline="0" dirty="0">
                <a:ln>
                  <a:noFill/>
                </a:ln>
                <a:solidFill>
                  <a:srgbClr val="CC7832"/>
                </a:solidFill>
                <a:effectLst/>
                <a:latin typeface="Arial Unicode MS"/>
                <a:ea typeface="JetBrains Mono"/>
              </a:rPr>
              <a:t>,</a:t>
            </a:r>
            <a:br>
              <a:rPr kumimoji="0" lang="zh-CN" altLang="zh-CN" b="0" i="0" u="none" strike="noStrike" cap="none" normalizeH="0" baseline="0" dirty="0">
                <a:ln>
                  <a:noFill/>
                </a:ln>
                <a:solidFill>
                  <a:srgbClr val="CC7832"/>
                </a:solidFill>
                <a:effectLst/>
                <a:latin typeface="Arial Unicode MS"/>
                <a:ea typeface="JetBrains Mono"/>
              </a:rPr>
            </a:br>
            <a:r>
              <a:rPr kumimoji="0" lang="zh-CN" altLang="zh-CN" b="0" i="0" u="none" strike="noStrike" cap="none" normalizeH="0" baseline="0" dirty="0">
                <a:ln>
                  <a:noFill/>
                </a:ln>
                <a:solidFill>
                  <a:srgbClr val="CC7832"/>
                </a:solidFill>
                <a:effectLst/>
                <a:latin typeface="Arial Unicode MS"/>
                <a:ea typeface="JetBrains Mono"/>
              </a:rPr>
              <a:t>                                  </a:t>
            </a:r>
            <a:r>
              <a:rPr kumimoji="0" lang="zh-CN" altLang="zh-CN" b="0" i="0" u="none" strike="noStrike" cap="none" normalizeH="0" baseline="0" dirty="0">
                <a:ln>
                  <a:noFill/>
                </a:ln>
                <a:solidFill>
                  <a:srgbClr val="AA4926"/>
                </a:solidFill>
                <a:effectLst/>
                <a:latin typeface="Arial Unicode MS"/>
                <a:ea typeface="JetBrains Mono"/>
              </a:rPr>
              <a:t>tokenizer</a:t>
            </a:r>
            <a:r>
              <a:rPr kumimoji="0" lang="zh-CN" altLang="zh-CN" b="0" i="0" u="none" strike="noStrike" cap="none" normalizeH="0" baseline="0" dirty="0">
                <a:ln>
                  <a:noFill/>
                </a:ln>
                <a:solidFill>
                  <a:srgbClr val="A9B7C6"/>
                </a:solidFill>
                <a:effectLst/>
                <a:latin typeface="Arial Unicode MS"/>
                <a:ea typeface="JetBrains Mono"/>
              </a:rPr>
              <a:t>=tokenization_and_stemming</a:t>
            </a:r>
            <a:r>
              <a:rPr kumimoji="0" lang="zh-CN" altLang="zh-CN" b="0" i="0" u="none" strike="noStrike" cap="none" normalizeH="0" baseline="0" dirty="0">
                <a:ln>
                  <a:noFill/>
                </a:ln>
                <a:solidFill>
                  <a:srgbClr val="CC7832"/>
                </a:solidFill>
                <a:effectLst/>
                <a:latin typeface="Arial Unicode MS"/>
                <a:ea typeface="JetBrains Mono"/>
              </a:rPr>
              <a:t>, </a:t>
            </a:r>
            <a:r>
              <a:rPr kumimoji="0" lang="zh-CN" altLang="zh-CN" b="0" i="0" u="none" strike="noStrike" cap="none" normalizeH="0" baseline="0" dirty="0">
                <a:ln>
                  <a:noFill/>
                </a:ln>
                <a:solidFill>
                  <a:srgbClr val="AA4926"/>
                </a:solidFill>
                <a:effectLst/>
                <a:latin typeface="Arial Unicode MS"/>
                <a:ea typeface="JetBrains Mono"/>
              </a:rPr>
              <a:t>ngram_range</a:t>
            </a:r>
            <a:r>
              <a:rPr kumimoji="0" lang="zh-CN" altLang="zh-CN" b="0" i="0" u="none" strike="noStrike" cap="none" normalizeH="0" baseline="0" dirty="0">
                <a:ln>
                  <a:noFill/>
                </a:ln>
                <a:solidFill>
                  <a:srgbClr val="A9B7C6"/>
                </a:solidFill>
                <a:effectLst/>
                <a:latin typeface="Arial Unicode MS"/>
                <a:ea typeface="JetBrains Mono"/>
              </a:rPr>
              <a:t>=(</a:t>
            </a:r>
            <a:r>
              <a:rPr kumimoji="0" lang="zh-CN" altLang="zh-CN" b="0" i="0" u="none" strike="noStrike" cap="none" normalizeH="0" baseline="0" dirty="0">
                <a:ln>
                  <a:noFill/>
                </a:ln>
                <a:solidFill>
                  <a:srgbClr val="6897BB"/>
                </a:solidFill>
                <a:effectLst/>
                <a:latin typeface="Arial Unicode MS"/>
                <a:ea typeface="JetBrains Mono"/>
              </a:rPr>
              <a:t>1</a:t>
            </a:r>
            <a:r>
              <a:rPr kumimoji="0" lang="zh-CN" altLang="zh-CN" b="0" i="0" u="none" strike="noStrike" cap="none" normalizeH="0" baseline="0" dirty="0">
                <a:ln>
                  <a:noFill/>
                </a:ln>
                <a:solidFill>
                  <a:srgbClr val="CC7832"/>
                </a:solidFill>
                <a:effectLst/>
                <a:latin typeface="Arial Unicode MS"/>
                <a:ea typeface="JetBrains Mono"/>
              </a:rPr>
              <a:t>, </a:t>
            </a:r>
            <a:r>
              <a:rPr kumimoji="0" lang="zh-CN" altLang="zh-CN" b="0" i="0" u="none" strike="noStrike" cap="none" normalizeH="0" baseline="0" dirty="0">
                <a:ln>
                  <a:noFill/>
                </a:ln>
                <a:solidFill>
                  <a:srgbClr val="6897BB"/>
                </a:solidFill>
                <a:effectLst/>
                <a:latin typeface="Arial Unicode MS"/>
                <a:ea typeface="JetBrains Mono"/>
              </a:rPr>
              <a:t>1</a:t>
            </a:r>
            <a:r>
              <a:rPr kumimoji="0" lang="zh-CN" altLang="zh-CN" b="0" i="0" u="none" strike="noStrike" cap="none" normalizeH="0" baseline="0" dirty="0">
                <a:ln>
                  <a:noFill/>
                </a:ln>
                <a:solidFill>
                  <a:srgbClr val="A9B7C6"/>
                </a:solidFill>
                <a:effectLst/>
                <a:latin typeface="Arial Unicode MS"/>
                <a:ea typeface="JetBrains Mono"/>
              </a:rPr>
              <a:t>))</a:t>
            </a:r>
            <a:br>
              <a:rPr kumimoji="0" lang="zh-CN" altLang="zh-CN" b="0" i="0" u="none" strike="noStrike" cap="none" normalizeH="0" baseline="0" dirty="0">
                <a:ln>
                  <a:noFill/>
                </a:ln>
                <a:solidFill>
                  <a:srgbClr val="A9B7C6"/>
                </a:solidFill>
                <a:effectLst/>
                <a:latin typeface="Arial Unicode MS"/>
                <a:ea typeface="JetBrains Mono"/>
              </a:rPr>
            </a:br>
            <a:r>
              <a:rPr kumimoji="0" lang="zh-CN" altLang="zh-CN" b="0" i="0" u="none" strike="noStrike" cap="none" normalizeH="0" baseline="0" dirty="0">
                <a:ln>
                  <a:noFill/>
                </a:ln>
                <a:solidFill>
                  <a:srgbClr val="A9B7C6"/>
                </a:solidFill>
                <a:effectLst/>
                <a:latin typeface="Arial Unicode MS"/>
                <a:ea typeface="JetBrains Mono"/>
              </a:rPr>
              <a:t>tfidf_matrix_lda = tfidf_model_lda.fit_transform(data)  </a:t>
            </a:r>
            <a:r>
              <a:rPr kumimoji="0" lang="zh-CN" altLang="zh-CN" b="0" i="0" u="none" strike="noStrike" cap="none" normalizeH="0" baseline="0" dirty="0">
                <a:ln>
                  <a:noFill/>
                </a:ln>
                <a:solidFill>
                  <a:srgbClr val="808080"/>
                </a:solidFill>
                <a:effectLst/>
                <a:latin typeface="Arial Unicode MS"/>
                <a:ea typeface="JetBrains Mono"/>
              </a:rPr>
              <a:t># fit the vectorizer to synopses</a:t>
            </a:r>
            <a:endParaRPr kumimoji="0" lang="zh-CN" altLang="zh-CN"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662144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itle 1"/>
          <p:cNvSpPr txBox="1">
            <a:spLocks noGrp="1"/>
          </p:cNvSpPr>
          <p:nvPr>
            <p:ph type="title"/>
          </p:nvPr>
        </p:nvSpPr>
        <p:spPr>
          <a:prstGeom prst="rect">
            <a:avLst/>
          </a:prstGeom>
        </p:spPr>
        <p:txBody>
          <a:bodyPr/>
          <a:lstStyle>
            <a:lvl1pPr>
              <a:defRPr>
                <a:solidFill>
                  <a:schemeClr val="accent1"/>
                </a:solidFill>
              </a:defRPr>
            </a:lvl1pPr>
          </a:lstStyle>
          <a:p>
            <a:r>
              <a:t>Content</a:t>
            </a:r>
          </a:p>
        </p:txBody>
      </p:sp>
      <p:sp>
        <p:nvSpPr>
          <p:cNvPr id="119" name="Slide Number Placeholder 2"/>
          <p:cNvSpPr txBox="1">
            <a:spLocks noGrp="1"/>
          </p:cNvSpPr>
          <p:nvPr>
            <p:ph type="sldNum" sz="quarter" idx="4294967295"/>
          </p:nvPr>
        </p:nvSpPr>
        <p:spPr>
          <a:xfrm>
            <a:off x="11277600" y="6181072"/>
            <a:ext cx="231277" cy="3708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l">
              <a:defRPr sz="1800" b="1">
                <a:solidFill>
                  <a:schemeClr val="accent2"/>
                </a:solidFill>
              </a:defRPr>
            </a:lvl1pPr>
          </a:lstStyle>
          <a:p>
            <a:fld id="{86CB4B4D-7CA3-9044-876B-883B54F8677D}" type="slidenum">
              <a:t>2</a:t>
            </a:fld>
            <a:endParaRPr/>
          </a:p>
        </p:txBody>
      </p:sp>
      <p:sp>
        <p:nvSpPr>
          <p:cNvPr id="120" name="1. DATASET…"/>
          <p:cNvSpPr txBox="1"/>
          <p:nvPr/>
        </p:nvSpPr>
        <p:spPr>
          <a:xfrm>
            <a:off x="2888798" y="1192342"/>
            <a:ext cx="3501611" cy="51605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nSpc>
                <a:spcPct val="200000"/>
              </a:lnSpc>
              <a:defRPr sz="2900"/>
            </a:pPr>
            <a:r>
              <a:rPr sz="2400" dirty="0">
                <a:latin typeface="等线 Light"/>
                <a:ea typeface="等线 Light"/>
              </a:rPr>
              <a:t>1. </a:t>
            </a:r>
            <a:r>
              <a:rPr lang="en-US" sz="2400" dirty="0">
                <a:latin typeface="等线 Light"/>
                <a:ea typeface="等线 Light"/>
              </a:rPr>
              <a:t>Problem Statement</a:t>
            </a:r>
          </a:p>
          <a:p>
            <a:pPr>
              <a:lnSpc>
                <a:spcPct val="200000"/>
              </a:lnSpc>
              <a:defRPr sz="2900"/>
            </a:pPr>
            <a:r>
              <a:rPr lang="en-US" sz="2400" dirty="0">
                <a:latin typeface="等线 Light"/>
                <a:ea typeface="等线 Light"/>
              </a:rPr>
              <a:t>2. Datasets</a:t>
            </a:r>
          </a:p>
          <a:p>
            <a:pPr>
              <a:lnSpc>
                <a:spcPct val="200000"/>
              </a:lnSpc>
              <a:defRPr sz="2900"/>
            </a:pPr>
            <a:r>
              <a:rPr lang="en-US" altLang="zh-CN" sz="2400" dirty="0">
                <a:latin typeface="等线 Light"/>
                <a:ea typeface="等线 Light"/>
                <a:sym typeface="等线 Light"/>
              </a:rPr>
              <a:t>3. Data Cleaning</a:t>
            </a:r>
          </a:p>
          <a:p>
            <a:pPr>
              <a:lnSpc>
                <a:spcPct val="200000"/>
              </a:lnSpc>
              <a:defRPr sz="2900"/>
            </a:pPr>
            <a:r>
              <a:rPr lang="en-US" sz="2400" dirty="0">
                <a:latin typeface="等线 Light"/>
                <a:ea typeface="等线 Light"/>
              </a:rPr>
              <a:t>4. Select relevant data</a:t>
            </a:r>
          </a:p>
          <a:p>
            <a:pPr>
              <a:lnSpc>
                <a:spcPct val="200000"/>
              </a:lnSpc>
              <a:defRPr sz="2900"/>
            </a:pPr>
            <a:r>
              <a:rPr lang="en-US" sz="2400" dirty="0">
                <a:latin typeface="等线 Light"/>
                <a:ea typeface="等线 Light"/>
              </a:rPr>
              <a:t>5.Topic modeling</a:t>
            </a:r>
          </a:p>
          <a:p>
            <a:pPr>
              <a:lnSpc>
                <a:spcPct val="200000"/>
              </a:lnSpc>
              <a:defRPr sz="2900"/>
            </a:pPr>
            <a:r>
              <a:rPr lang="en-US" sz="2400" dirty="0">
                <a:latin typeface="等线 Light"/>
                <a:ea typeface="等线 Light"/>
              </a:rPr>
              <a:t>6.</a:t>
            </a:r>
            <a:r>
              <a:rPr lang="en-US" altLang="zh-CN" sz="2400" dirty="0">
                <a:latin typeface="等线 Light"/>
                <a:ea typeface="等线 Light"/>
              </a:rPr>
              <a:t> Sentiment analysis</a:t>
            </a:r>
            <a:endParaRPr lang="en-US" sz="2400" dirty="0">
              <a:latin typeface="等线 Light"/>
              <a:ea typeface="等线 Light"/>
            </a:endParaRPr>
          </a:p>
          <a:p>
            <a:pPr>
              <a:lnSpc>
                <a:spcPct val="200000"/>
              </a:lnSpc>
              <a:defRPr sz="2900"/>
            </a:pPr>
            <a:r>
              <a:rPr lang="en-US" altLang="zh-CN" sz="2400" dirty="0">
                <a:latin typeface="等线 Light"/>
                <a:ea typeface="等线 Light"/>
              </a:rPr>
              <a:t>7. Conclusion</a:t>
            </a:r>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a14="http://schemas.microsoft.com/office/drawing/2010/main" xmlns:m="http://schemas.openxmlformats.org/officeDocument/2006/math"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27B4D9-38EB-524A-8608-E80CFCF45A43}"/>
              </a:ext>
            </a:extLst>
          </p:cNvPr>
          <p:cNvSpPr>
            <a:spLocks noGrp="1"/>
          </p:cNvSpPr>
          <p:nvPr>
            <p:ph type="title"/>
          </p:nvPr>
        </p:nvSpPr>
        <p:spPr/>
        <p:txBody>
          <a:bodyPr/>
          <a:lstStyle/>
          <a:p>
            <a:r>
              <a:rPr lang="en-US" altLang="zh-CN" sz="2900" dirty="0">
                <a:solidFill>
                  <a:schemeClr val="accent1"/>
                </a:solidFill>
              </a:rPr>
              <a:t>5/7 Topic modeling</a:t>
            </a:r>
            <a:br>
              <a:rPr lang="en-US" altLang="zh-CN" sz="2800" dirty="0">
                <a:latin typeface="等线 Light"/>
                <a:ea typeface="等线 Light"/>
              </a:rPr>
            </a:br>
            <a:r>
              <a:rPr lang="en-US" altLang="zh-CN" sz="2200" dirty="0">
                <a:solidFill>
                  <a:schemeClr val="bg2"/>
                </a:solidFill>
              </a:rPr>
              <a:t>LDA + </a:t>
            </a:r>
            <a:r>
              <a:rPr lang="en-US" altLang="zh-CN" sz="2200" dirty="0" err="1">
                <a:solidFill>
                  <a:schemeClr val="bg2"/>
                </a:solidFill>
              </a:rPr>
              <a:t>tf-idf</a:t>
            </a:r>
            <a:r>
              <a:rPr lang="en-US" altLang="zh-CN" sz="2200" dirty="0">
                <a:solidFill>
                  <a:schemeClr val="bg2"/>
                </a:solidFill>
              </a:rPr>
              <a:t> result</a:t>
            </a:r>
            <a:endParaRPr lang="zh-CN" altLang="en-US" sz="2200" dirty="0">
              <a:solidFill>
                <a:schemeClr val="bg2"/>
              </a:solidFill>
            </a:endParaRPr>
          </a:p>
        </p:txBody>
      </p:sp>
      <p:sp>
        <p:nvSpPr>
          <p:cNvPr id="4" name="Slide Number Placeholder 2">
            <a:extLst>
              <a:ext uri="{FF2B5EF4-FFF2-40B4-BE49-F238E27FC236}">
                <a16:creationId xmlns:a16="http://schemas.microsoft.com/office/drawing/2014/main" id="{C72EFA08-BFE9-3340-ADB5-6D1C54DDEE73}"/>
              </a:ext>
            </a:extLst>
          </p:cNvPr>
          <p:cNvSpPr txBox="1">
            <a:spLocks/>
          </p:cNvSpPr>
          <p:nvPr/>
        </p:nvSpPr>
        <p:spPr>
          <a:xfrm>
            <a:off x="11277600" y="6181072"/>
            <a:ext cx="231277"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chemeClr val="accent2"/>
                </a:solidFill>
                <a:effectLst/>
                <a:uFillTx/>
                <a:latin typeface="+mj-lt"/>
                <a:ea typeface="+mj-ea"/>
                <a:cs typeface="+mj-cs"/>
                <a:sym typeface="等线"/>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9pPr>
          </a:lstStyle>
          <a:p>
            <a:fld id="{86CB4B4D-7CA3-9044-876B-883B54F8677D}" type="slidenum">
              <a:rPr lang="en-US" altLang="zh-CN" smtClean="0"/>
              <a:pPr/>
              <a:t>20</a:t>
            </a:fld>
            <a:endParaRPr lang="en-US" altLang="zh-CN"/>
          </a:p>
        </p:txBody>
      </p:sp>
      <p:sp>
        <p:nvSpPr>
          <p:cNvPr id="12" name="矩形 11">
            <a:extLst>
              <a:ext uri="{FF2B5EF4-FFF2-40B4-BE49-F238E27FC236}">
                <a16:creationId xmlns:a16="http://schemas.microsoft.com/office/drawing/2014/main" id="{1C1A630E-3D16-440E-ABE1-2DFD36AC6DA5}"/>
              </a:ext>
            </a:extLst>
          </p:cNvPr>
          <p:cNvSpPr/>
          <p:nvPr/>
        </p:nvSpPr>
        <p:spPr>
          <a:xfrm>
            <a:off x="698339" y="1506855"/>
            <a:ext cx="10228162" cy="369332"/>
          </a:xfrm>
          <a:prstGeom prst="rect">
            <a:avLst/>
          </a:prstGeom>
        </p:spPr>
        <p:txBody>
          <a:bodyPr wrap="square">
            <a:spAutoFit/>
          </a:bodyPr>
          <a:lstStyle/>
          <a:p>
            <a:r>
              <a:rPr lang="en-US" altLang="zh-CN" kern="100" dirty="0">
                <a:latin typeface="等线" panose="02010600030101010101" pitchFamily="2" charset="-122"/>
                <a:ea typeface="等线" panose="02010600030101010101" pitchFamily="2" charset="-122"/>
                <a:cs typeface="Times New Roman" panose="02020603050405020304" pitchFamily="18" charset="0"/>
              </a:rPr>
              <a:t>Our result about tweets relating to google:</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10" name="图片 9">
            <a:extLst>
              <a:ext uri="{FF2B5EF4-FFF2-40B4-BE49-F238E27FC236}">
                <a16:creationId xmlns:a16="http://schemas.microsoft.com/office/drawing/2014/main" id="{511276DA-9EFE-4D3C-9B89-BA791F1A57B5}"/>
              </a:ext>
            </a:extLst>
          </p:cNvPr>
          <p:cNvPicPr>
            <a:picLocks noChangeAspect="1"/>
          </p:cNvPicPr>
          <p:nvPr/>
        </p:nvPicPr>
        <p:blipFill>
          <a:blip r:embed="rId3"/>
          <a:stretch>
            <a:fillRect/>
          </a:stretch>
        </p:blipFill>
        <p:spPr>
          <a:xfrm>
            <a:off x="584200" y="2221920"/>
            <a:ext cx="10608519" cy="1340426"/>
          </a:xfrm>
          <a:prstGeom prst="rect">
            <a:avLst/>
          </a:prstGeom>
        </p:spPr>
      </p:pic>
      <p:sp>
        <p:nvSpPr>
          <p:cNvPr id="16" name="矩形 15">
            <a:extLst>
              <a:ext uri="{FF2B5EF4-FFF2-40B4-BE49-F238E27FC236}">
                <a16:creationId xmlns:a16="http://schemas.microsoft.com/office/drawing/2014/main" id="{D5AF6E3F-246D-4A02-85E7-FF0F31AD3455}"/>
              </a:ext>
            </a:extLst>
          </p:cNvPr>
          <p:cNvSpPr/>
          <p:nvPr/>
        </p:nvSpPr>
        <p:spPr>
          <a:xfrm>
            <a:off x="584200" y="4126052"/>
            <a:ext cx="10228162" cy="369332"/>
          </a:xfrm>
          <a:prstGeom prst="rect">
            <a:avLst/>
          </a:prstGeom>
        </p:spPr>
        <p:txBody>
          <a:bodyPr wrap="square">
            <a:spAutoFit/>
          </a:bodyPr>
          <a:lstStyle/>
          <a:p>
            <a:r>
              <a:rPr lang="en-US" altLang="zh-CN" kern="100" dirty="0">
                <a:latin typeface="等线" panose="02010600030101010101" pitchFamily="2" charset="-122"/>
                <a:ea typeface="等线" panose="02010600030101010101" pitchFamily="2" charset="-122"/>
                <a:cs typeface="Times New Roman" panose="02020603050405020304" pitchFamily="18" charset="0"/>
              </a:rPr>
              <a:t>Not ideal, so I lowered the </a:t>
            </a:r>
            <a:r>
              <a:rPr lang="en-US" altLang="zh-CN" kern="100" dirty="0" err="1">
                <a:latin typeface="等线" panose="02010600030101010101" pitchFamily="2" charset="-122"/>
                <a:ea typeface="等线" panose="02010600030101010101" pitchFamily="2" charset="-122"/>
                <a:cs typeface="Times New Roman" panose="02020603050405020304" pitchFamily="18" charset="0"/>
              </a:rPr>
              <a:t>max_df</a:t>
            </a:r>
            <a:r>
              <a:rPr lang="en-US" altLang="zh-CN" kern="100" dirty="0">
                <a:latin typeface="等线" panose="02010600030101010101" pitchFamily="2" charset="-122"/>
                <a:ea typeface="等线" panose="02010600030101010101" pitchFamily="2" charset="-122"/>
                <a:cs typeface="Times New Roman" panose="02020603050405020304" pitchFamily="18" charset="0"/>
              </a:rPr>
              <a:t> to filter these frequent words like “</a:t>
            </a:r>
            <a:r>
              <a:rPr lang="en-US" altLang="zh-CN" kern="100" dirty="0" err="1">
                <a:latin typeface="等线" panose="02010600030101010101" pitchFamily="2" charset="-122"/>
                <a:ea typeface="等线" panose="02010600030101010101" pitchFamily="2" charset="-122"/>
                <a:cs typeface="Times New Roman" panose="02020603050405020304" pitchFamily="18" charset="0"/>
              </a:rPr>
              <a:t>googl</a:t>
            </a:r>
            <a:r>
              <a:rPr lang="en-US" altLang="zh-CN" kern="100" dirty="0">
                <a:latin typeface="等线" panose="02010600030101010101" pitchFamily="2" charset="-122"/>
                <a:ea typeface="等线" panose="02010600030101010101" pitchFamily="2" charset="-122"/>
                <a:cs typeface="Times New Roman" panose="02020603050405020304" pitchFamily="18" charset="0"/>
              </a:rPr>
              <a:t>”</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14" name="图片 13">
            <a:extLst>
              <a:ext uri="{FF2B5EF4-FFF2-40B4-BE49-F238E27FC236}">
                <a16:creationId xmlns:a16="http://schemas.microsoft.com/office/drawing/2014/main" id="{30CC3B29-B073-470C-8FFB-3584B6C01AB6}"/>
              </a:ext>
            </a:extLst>
          </p:cNvPr>
          <p:cNvPicPr>
            <a:picLocks noChangeAspect="1"/>
          </p:cNvPicPr>
          <p:nvPr/>
        </p:nvPicPr>
        <p:blipFill>
          <a:blip r:embed="rId4"/>
          <a:stretch>
            <a:fillRect/>
          </a:stretch>
        </p:blipFill>
        <p:spPr>
          <a:xfrm>
            <a:off x="584200" y="4824863"/>
            <a:ext cx="9996110" cy="1541629"/>
          </a:xfrm>
          <a:prstGeom prst="rect">
            <a:avLst/>
          </a:prstGeom>
        </p:spPr>
      </p:pic>
    </p:spTree>
    <p:extLst>
      <p:ext uri="{BB962C8B-B14F-4D97-AF65-F5344CB8AC3E}">
        <p14:creationId xmlns:p14="http://schemas.microsoft.com/office/powerpoint/2010/main" val="247405399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27B4D9-38EB-524A-8608-E80CFCF45A43}"/>
              </a:ext>
            </a:extLst>
          </p:cNvPr>
          <p:cNvSpPr>
            <a:spLocks noGrp="1"/>
          </p:cNvSpPr>
          <p:nvPr>
            <p:ph type="title"/>
          </p:nvPr>
        </p:nvSpPr>
        <p:spPr>
          <a:xfrm>
            <a:off x="584200" y="365552"/>
            <a:ext cx="4150360" cy="923330"/>
          </a:xfrm>
        </p:spPr>
        <p:txBody>
          <a:bodyPr>
            <a:normAutofit fontScale="90000"/>
          </a:bodyPr>
          <a:lstStyle/>
          <a:p>
            <a:r>
              <a:rPr lang="en-US" altLang="zh-CN" sz="3200" dirty="0">
                <a:solidFill>
                  <a:schemeClr val="accent1"/>
                </a:solidFill>
              </a:rPr>
              <a:t>5/7 Topic modeling</a:t>
            </a:r>
            <a:br>
              <a:rPr lang="en-US" altLang="zh-CN" sz="2800" dirty="0">
                <a:latin typeface="等线 Light"/>
                <a:ea typeface="等线 Light"/>
              </a:rPr>
            </a:br>
            <a:r>
              <a:rPr lang="en-US" altLang="zh-CN" sz="2400" dirty="0">
                <a:solidFill>
                  <a:schemeClr val="bg2"/>
                </a:solidFill>
              </a:rPr>
              <a:t>After adjusting the parameter</a:t>
            </a:r>
            <a:endParaRPr lang="zh-CN" altLang="en-US" sz="2400" dirty="0">
              <a:solidFill>
                <a:schemeClr val="bg2"/>
              </a:solidFill>
            </a:endParaRPr>
          </a:p>
        </p:txBody>
      </p:sp>
      <p:sp>
        <p:nvSpPr>
          <p:cNvPr id="4" name="Slide Number Placeholder 2">
            <a:extLst>
              <a:ext uri="{FF2B5EF4-FFF2-40B4-BE49-F238E27FC236}">
                <a16:creationId xmlns:a16="http://schemas.microsoft.com/office/drawing/2014/main" id="{C72EFA08-BFE9-3340-ADB5-6D1C54DDEE73}"/>
              </a:ext>
            </a:extLst>
          </p:cNvPr>
          <p:cNvSpPr txBox="1">
            <a:spLocks/>
          </p:cNvSpPr>
          <p:nvPr/>
        </p:nvSpPr>
        <p:spPr>
          <a:xfrm>
            <a:off x="11277600" y="6181072"/>
            <a:ext cx="231277"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chemeClr val="accent2"/>
                </a:solidFill>
                <a:effectLst/>
                <a:uFillTx/>
                <a:latin typeface="+mj-lt"/>
                <a:ea typeface="+mj-ea"/>
                <a:cs typeface="+mj-cs"/>
                <a:sym typeface="等线"/>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9pPr>
          </a:lstStyle>
          <a:p>
            <a:fld id="{86CB4B4D-7CA3-9044-876B-883B54F8677D}" type="slidenum">
              <a:rPr lang="en-US" altLang="zh-CN" smtClean="0"/>
              <a:pPr/>
              <a:t>21</a:t>
            </a:fld>
            <a:endParaRPr lang="en-US" altLang="zh-CN"/>
          </a:p>
        </p:txBody>
      </p:sp>
      <p:sp>
        <p:nvSpPr>
          <p:cNvPr id="12" name="矩形 11">
            <a:extLst>
              <a:ext uri="{FF2B5EF4-FFF2-40B4-BE49-F238E27FC236}">
                <a16:creationId xmlns:a16="http://schemas.microsoft.com/office/drawing/2014/main" id="{1C1A630E-3D16-440E-ABE1-2DFD36AC6DA5}"/>
              </a:ext>
            </a:extLst>
          </p:cNvPr>
          <p:cNvSpPr/>
          <p:nvPr/>
        </p:nvSpPr>
        <p:spPr>
          <a:xfrm>
            <a:off x="584200" y="2223472"/>
            <a:ext cx="10228162" cy="646331"/>
          </a:xfrm>
          <a:prstGeom prst="rect">
            <a:avLst/>
          </a:prstGeom>
        </p:spPr>
        <p:txBody>
          <a:bodyPr wrap="square">
            <a:spAutoFit/>
          </a:bodyPr>
          <a:lstStyle/>
          <a:p>
            <a:r>
              <a:rPr lang="en-US" altLang="zh-CN" kern="100" dirty="0">
                <a:latin typeface="等线" panose="02010600030101010101" pitchFamily="2" charset="-122"/>
                <a:ea typeface="等线" panose="02010600030101010101" pitchFamily="2" charset="-122"/>
                <a:cs typeface="Times New Roman" panose="02020603050405020304" pitchFamily="18" charset="0"/>
              </a:rPr>
              <a:t>Though there’re no “</a:t>
            </a:r>
            <a:r>
              <a:rPr lang="en-US" altLang="zh-CN" kern="100" dirty="0" err="1">
                <a:latin typeface="等线" panose="02010600030101010101" pitchFamily="2" charset="-122"/>
                <a:ea typeface="等线" panose="02010600030101010101" pitchFamily="2" charset="-122"/>
                <a:cs typeface="Times New Roman" panose="02020603050405020304" pitchFamily="18" charset="0"/>
              </a:rPr>
              <a:t>googl</a:t>
            </a:r>
            <a:r>
              <a:rPr lang="en-US" altLang="zh-CN" kern="100" dirty="0">
                <a:latin typeface="等线" panose="02010600030101010101" pitchFamily="2" charset="-122"/>
                <a:ea typeface="等线" panose="02010600030101010101" pitchFamily="2" charset="-122"/>
                <a:cs typeface="Times New Roman" panose="02020603050405020304" pitchFamily="18" charset="0"/>
              </a:rPr>
              <a:t>” now,</a:t>
            </a:r>
          </a:p>
          <a:p>
            <a:r>
              <a:rPr lang="en-US" altLang="zh-CN" kern="100" dirty="0">
                <a:latin typeface="等线" panose="02010600030101010101" pitchFamily="2" charset="-122"/>
                <a:ea typeface="等线" panose="02010600030101010101" pitchFamily="2" charset="-122"/>
                <a:cs typeface="Times New Roman" panose="02020603050405020304" pitchFamily="18" charset="0"/>
              </a:rPr>
              <a:t>The topic modeling result is still not very ideal……</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9" name="图片 8">
            <a:extLst>
              <a:ext uri="{FF2B5EF4-FFF2-40B4-BE49-F238E27FC236}">
                <a16:creationId xmlns:a16="http://schemas.microsoft.com/office/drawing/2014/main" id="{5A7547EA-243C-4954-8BA1-3804AFAC7B21}"/>
              </a:ext>
            </a:extLst>
          </p:cNvPr>
          <p:cNvPicPr/>
          <p:nvPr/>
        </p:nvPicPr>
        <p:blipFill>
          <a:blip r:embed="rId3"/>
          <a:stretch>
            <a:fillRect/>
          </a:stretch>
        </p:blipFill>
        <p:spPr>
          <a:xfrm>
            <a:off x="0" y="3090807"/>
            <a:ext cx="12194251" cy="1794782"/>
          </a:xfrm>
          <a:prstGeom prst="rect">
            <a:avLst/>
          </a:prstGeom>
        </p:spPr>
      </p:pic>
    </p:spTree>
    <p:extLst>
      <p:ext uri="{BB962C8B-B14F-4D97-AF65-F5344CB8AC3E}">
        <p14:creationId xmlns:p14="http://schemas.microsoft.com/office/powerpoint/2010/main" val="378783719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27B4D9-38EB-524A-8608-E80CFCF45A43}"/>
              </a:ext>
            </a:extLst>
          </p:cNvPr>
          <p:cNvSpPr>
            <a:spLocks noGrp="1"/>
          </p:cNvSpPr>
          <p:nvPr>
            <p:ph type="title"/>
          </p:nvPr>
        </p:nvSpPr>
        <p:spPr/>
        <p:txBody>
          <a:bodyPr>
            <a:normAutofit/>
          </a:bodyPr>
          <a:lstStyle/>
          <a:p>
            <a:r>
              <a:rPr lang="en-US" altLang="zh-CN" sz="2900" dirty="0">
                <a:solidFill>
                  <a:schemeClr val="accent1"/>
                </a:solidFill>
              </a:rPr>
              <a:t>5/7 Topic modeling</a:t>
            </a:r>
            <a:br>
              <a:rPr lang="en-US" altLang="zh-CN" sz="2800" dirty="0">
                <a:latin typeface="等线 Light"/>
                <a:ea typeface="等线 Light"/>
              </a:rPr>
            </a:br>
            <a:r>
              <a:rPr lang="en-US" altLang="zh-CN" sz="2200" dirty="0">
                <a:solidFill>
                  <a:schemeClr val="bg2"/>
                </a:solidFill>
              </a:rPr>
              <a:t>result analysis</a:t>
            </a:r>
            <a:endParaRPr lang="zh-CN" altLang="en-US" sz="2200" dirty="0">
              <a:solidFill>
                <a:schemeClr val="bg2"/>
              </a:solidFill>
            </a:endParaRPr>
          </a:p>
        </p:txBody>
      </p:sp>
      <p:sp>
        <p:nvSpPr>
          <p:cNvPr id="4" name="Slide Number Placeholder 2">
            <a:extLst>
              <a:ext uri="{FF2B5EF4-FFF2-40B4-BE49-F238E27FC236}">
                <a16:creationId xmlns:a16="http://schemas.microsoft.com/office/drawing/2014/main" id="{C72EFA08-BFE9-3340-ADB5-6D1C54DDEE73}"/>
              </a:ext>
            </a:extLst>
          </p:cNvPr>
          <p:cNvSpPr txBox="1">
            <a:spLocks/>
          </p:cNvSpPr>
          <p:nvPr/>
        </p:nvSpPr>
        <p:spPr>
          <a:xfrm>
            <a:off x="11277600" y="6181072"/>
            <a:ext cx="231277"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chemeClr val="accent2"/>
                </a:solidFill>
                <a:effectLst/>
                <a:uFillTx/>
                <a:latin typeface="+mj-lt"/>
                <a:ea typeface="+mj-ea"/>
                <a:cs typeface="+mj-cs"/>
                <a:sym typeface="等线"/>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9pPr>
          </a:lstStyle>
          <a:p>
            <a:fld id="{86CB4B4D-7CA3-9044-876B-883B54F8677D}" type="slidenum">
              <a:rPr lang="en-US" altLang="zh-CN" smtClean="0"/>
              <a:pPr/>
              <a:t>22</a:t>
            </a:fld>
            <a:endParaRPr lang="en-US" altLang="zh-CN"/>
          </a:p>
        </p:txBody>
      </p:sp>
      <p:sp>
        <p:nvSpPr>
          <p:cNvPr id="11" name="矩形 10">
            <a:extLst>
              <a:ext uri="{FF2B5EF4-FFF2-40B4-BE49-F238E27FC236}">
                <a16:creationId xmlns:a16="http://schemas.microsoft.com/office/drawing/2014/main" id="{72928551-1D2A-4E1E-803E-7E1ADAD9C56D}"/>
              </a:ext>
            </a:extLst>
          </p:cNvPr>
          <p:cNvSpPr/>
          <p:nvPr/>
        </p:nvSpPr>
        <p:spPr>
          <a:xfrm>
            <a:off x="584200" y="1449466"/>
            <a:ext cx="10228162" cy="2031325"/>
          </a:xfrm>
          <a:prstGeom prst="rect">
            <a:avLst/>
          </a:prstGeom>
        </p:spPr>
        <p:txBody>
          <a:bodyPr wrap="square">
            <a:spAutoFit/>
          </a:bodyPr>
          <a:lstStyle/>
          <a:p>
            <a:r>
              <a:rPr lang="en-US" altLang="zh-CN" kern="100" dirty="0">
                <a:latin typeface="等线" panose="02010600030101010101" pitchFamily="2" charset="-122"/>
                <a:ea typeface="等线" panose="02010600030101010101" pitchFamily="2" charset="-122"/>
                <a:cs typeface="Times New Roman" panose="02020603050405020304" pitchFamily="18" charset="0"/>
              </a:rPr>
              <a:t>So I searched on the internet, I found that </a:t>
            </a:r>
            <a:r>
              <a:rPr lang="en-US" altLang="zh-CN"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LDA</a:t>
            </a:r>
            <a:r>
              <a:rPr lang="en-US" altLang="zh-CN" kern="100" dirty="0">
                <a:latin typeface="等线" panose="02010600030101010101" pitchFamily="2" charset="-122"/>
                <a:ea typeface="等线" panose="02010600030101010101" pitchFamily="2" charset="-122"/>
                <a:cs typeface="Times New Roman" panose="02020603050405020304" pitchFamily="18" charset="0"/>
              </a:rPr>
              <a:t> performs bad in short passages. </a:t>
            </a:r>
            <a:r>
              <a:rPr lang="en-US" altLang="zh-CN" b="1" dirty="0" err="1"/>
              <a:t>Biterm</a:t>
            </a:r>
            <a:r>
              <a:rPr lang="en-US" altLang="zh-CN" b="1" dirty="0"/>
              <a:t> Topic Model</a:t>
            </a:r>
          </a:p>
          <a:p>
            <a:r>
              <a:rPr lang="en-US" altLang="zh-CN" kern="100" dirty="0">
                <a:latin typeface="等线" panose="02010600030101010101" pitchFamily="2" charset="-122"/>
                <a:ea typeface="等线" panose="02010600030101010101" pitchFamily="2" charset="-122"/>
                <a:cs typeface="Times New Roman" panose="02020603050405020304" pitchFamily="18" charset="0"/>
              </a:rPr>
              <a:t> performs better. So we will try that next time.</a:t>
            </a:r>
          </a:p>
          <a:p>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kern="100" dirty="0">
                <a:latin typeface="等线" panose="02010600030101010101" pitchFamily="2" charset="-122"/>
                <a:ea typeface="等线" panose="02010600030101010101" pitchFamily="2" charset="-122"/>
                <a:cs typeface="Times New Roman" panose="02020603050405020304" pitchFamily="18" charset="0"/>
              </a:rPr>
              <a:t>And we can do the topic modeling with </a:t>
            </a:r>
            <a:r>
              <a:rPr lang="en-US" altLang="zh-CN"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domain expertise</a:t>
            </a:r>
          </a:p>
          <a:p>
            <a:r>
              <a:rPr lang="en-US" altLang="zh-CN" kern="100" dirty="0">
                <a:latin typeface="等线" panose="02010600030101010101" pitchFamily="2" charset="-122"/>
                <a:ea typeface="等线" panose="02010600030101010101" pitchFamily="2" charset="-122"/>
                <a:cs typeface="Times New Roman" panose="02020603050405020304" pitchFamily="18" charset="0"/>
              </a:rPr>
              <a:t>We will try that in the future!!</a:t>
            </a:r>
          </a:p>
          <a:p>
            <a:r>
              <a:rPr lang="en-US" altLang="zh-CN" i="1" dirty="0">
                <a:solidFill>
                  <a:schemeClr val="accent1"/>
                </a:solidFill>
              </a:rPr>
              <a:t>Anchored </a:t>
            </a:r>
            <a:r>
              <a:rPr lang="en-US" altLang="zh-CN" i="1" dirty="0" err="1">
                <a:solidFill>
                  <a:schemeClr val="accent1"/>
                </a:solidFill>
              </a:rPr>
              <a:t>CorEx</a:t>
            </a:r>
            <a:r>
              <a:rPr lang="en-US" altLang="zh-CN" i="1" dirty="0">
                <a:solidFill>
                  <a:schemeClr val="accent1"/>
                </a:solidFill>
              </a:rPr>
              <a:t>: Topic Modeling with Minimal Domain Knowledge, 2017</a:t>
            </a:r>
            <a:endParaRPr lang="zh-CN" altLang="zh-CN" i="1" dirty="0">
              <a:solidFill>
                <a:schemeClr val="accent1"/>
              </a:solidFill>
            </a:endParaRPr>
          </a:p>
          <a:p>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15" name="图片 14">
            <a:extLst>
              <a:ext uri="{FF2B5EF4-FFF2-40B4-BE49-F238E27FC236}">
                <a16:creationId xmlns:a16="http://schemas.microsoft.com/office/drawing/2014/main" id="{C4CE5BAC-A63E-481C-849F-317C3D88A3C9}"/>
              </a:ext>
            </a:extLst>
          </p:cNvPr>
          <p:cNvPicPr/>
          <p:nvPr/>
        </p:nvPicPr>
        <p:blipFill>
          <a:blip r:embed="rId3"/>
          <a:stretch>
            <a:fillRect/>
          </a:stretch>
        </p:blipFill>
        <p:spPr>
          <a:xfrm>
            <a:off x="584201" y="3212050"/>
            <a:ext cx="10406184" cy="2969022"/>
          </a:xfrm>
          <a:prstGeom prst="rect">
            <a:avLst/>
          </a:prstGeom>
        </p:spPr>
      </p:pic>
    </p:spTree>
    <p:extLst>
      <p:ext uri="{BB962C8B-B14F-4D97-AF65-F5344CB8AC3E}">
        <p14:creationId xmlns:p14="http://schemas.microsoft.com/office/powerpoint/2010/main" val="217766628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FF59EA-7C4F-8943-97F7-9E527B6042BB}"/>
              </a:ext>
            </a:extLst>
          </p:cNvPr>
          <p:cNvSpPr>
            <a:spLocks noGrp="1"/>
          </p:cNvSpPr>
          <p:nvPr>
            <p:ph type="title"/>
          </p:nvPr>
        </p:nvSpPr>
        <p:spPr>
          <a:xfrm>
            <a:off x="584199" y="365552"/>
            <a:ext cx="4717005" cy="923330"/>
          </a:xfrm>
        </p:spPr>
        <p:txBody>
          <a:bodyPr>
            <a:normAutofit/>
          </a:bodyPr>
          <a:lstStyle/>
          <a:p>
            <a:r>
              <a:rPr lang="en-US" altLang="zh-CN" sz="2900" dirty="0">
                <a:solidFill>
                  <a:schemeClr val="accent1"/>
                </a:solidFill>
              </a:rPr>
              <a:t>6/7 Sentiment analysis</a:t>
            </a:r>
            <a:br>
              <a:rPr lang="en-US" altLang="zh-CN" sz="3200" dirty="0">
                <a:solidFill>
                  <a:schemeClr val="accent1"/>
                </a:solidFill>
                <a:latin typeface="等线 Light"/>
                <a:ea typeface="等线 Light"/>
              </a:rPr>
            </a:br>
            <a:r>
              <a:rPr lang="en-US" altLang="zh-CN" sz="2200" dirty="0">
                <a:solidFill>
                  <a:schemeClr val="bg2"/>
                </a:solidFill>
              </a:rPr>
              <a:t>public’s comments on tweets</a:t>
            </a:r>
            <a:endParaRPr lang="zh-CN" altLang="en-US" sz="2200" dirty="0">
              <a:solidFill>
                <a:schemeClr val="bg2"/>
              </a:solidFill>
            </a:endParaRPr>
          </a:p>
        </p:txBody>
      </p:sp>
      <p:sp>
        <p:nvSpPr>
          <p:cNvPr id="8" name="Slide Number Placeholder 2">
            <a:extLst>
              <a:ext uri="{FF2B5EF4-FFF2-40B4-BE49-F238E27FC236}">
                <a16:creationId xmlns:a16="http://schemas.microsoft.com/office/drawing/2014/main" id="{D57503AB-3E03-A046-B94E-121598265ED4}"/>
              </a:ext>
            </a:extLst>
          </p:cNvPr>
          <p:cNvSpPr txBox="1">
            <a:spLocks/>
          </p:cNvSpPr>
          <p:nvPr/>
        </p:nvSpPr>
        <p:spPr>
          <a:xfrm>
            <a:off x="11277600" y="6181072"/>
            <a:ext cx="231277"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chemeClr val="accent2"/>
                </a:solidFill>
                <a:effectLst/>
                <a:uFillTx/>
                <a:latin typeface="+mj-lt"/>
                <a:ea typeface="+mj-ea"/>
                <a:cs typeface="+mj-cs"/>
                <a:sym typeface="等线"/>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9pPr>
          </a:lstStyle>
          <a:p>
            <a:fld id="{86CB4B4D-7CA3-9044-876B-883B54F8677D}" type="slidenum">
              <a:rPr lang="en-US" altLang="zh-CN" smtClean="0"/>
              <a:pPr/>
              <a:t>23</a:t>
            </a:fld>
            <a:endParaRPr lang="en-US" altLang="zh-CN"/>
          </a:p>
        </p:txBody>
      </p:sp>
      <p:sp>
        <p:nvSpPr>
          <p:cNvPr id="3" name="文本框 2">
            <a:extLst>
              <a:ext uri="{FF2B5EF4-FFF2-40B4-BE49-F238E27FC236}">
                <a16:creationId xmlns:a16="http://schemas.microsoft.com/office/drawing/2014/main" id="{3F3442A7-2FA4-4C94-A1DA-B47332548ABB}"/>
              </a:ext>
            </a:extLst>
          </p:cNvPr>
          <p:cNvSpPr txBox="1"/>
          <p:nvPr/>
        </p:nvSpPr>
        <p:spPr>
          <a:xfrm>
            <a:off x="1236518" y="1332560"/>
            <a:ext cx="10723417"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2400" dirty="0"/>
              <a:t>When a company gets bigger, it must bear some bad reviews on the Internet</a:t>
            </a:r>
            <a:endParaRPr lang="zh-CN" altLang="en-US" sz="2400" dirty="0"/>
          </a:p>
          <a:p>
            <a:endParaRPr lang="zh-CN" altLang="en-US" sz="2400" dirty="0"/>
          </a:p>
        </p:txBody>
      </p:sp>
      <p:pic>
        <p:nvPicPr>
          <p:cNvPr id="6" name="图片 5">
            <a:extLst>
              <a:ext uri="{FF2B5EF4-FFF2-40B4-BE49-F238E27FC236}">
                <a16:creationId xmlns:a16="http://schemas.microsoft.com/office/drawing/2014/main" id="{98E8DB53-E899-4A2B-B0AC-BF9603099476}"/>
              </a:ext>
            </a:extLst>
          </p:cNvPr>
          <p:cNvPicPr/>
          <p:nvPr/>
        </p:nvPicPr>
        <p:blipFill>
          <a:blip r:embed="rId3"/>
          <a:stretch>
            <a:fillRect/>
          </a:stretch>
        </p:blipFill>
        <p:spPr>
          <a:xfrm>
            <a:off x="1333183" y="1793814"/>
            <a:ext cx="8593282" cy="4950132"/>
          </a:xfrm>
          <a:prstGeom prst="rect">
            <a:avLst/>
          </a:prstGeom>
        </p:spPr>
      </p:pic>
    </p:spTree>
    <p:extLst>
      <p:ext uri="{BB962C8B-B14F-4D97-AF65-F5344CB8AC3E}">
        <p14:creationId xmlns:p14="http://schemas.microsoft.com/office/powerpoint/2010/main" val="22074736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FF59EA-7C4F-8943-97F7-9E527B6042BB}"/>
              </a:ext>
            </a:extLst>
          </p:cNvPr>
          <p:cNvSpPr>
            <a:spLocks noGrp="1"/>
          </p:cNvSpPr>
          <p:nvPr>
            <p:ph type="title"/>
          </p:nvPr>
        </p:nvSpPr>
        <p:spPr>
          <a:xfrm>
            <a:off x="584199" y="365552"/>
            <a:ext cx="4717005" cy="923330"/>
          </a:xfrm>
        </p:spPr>
        <p:txBody>
          <a:bodyPr>
            <a:normAutofit fontScale="90000"/>
          </a:bodyPr>
          <a:lstStyle/>
          <a:p>
            <a:r>
              <a:rPr lang="en-US" altLang="zh-CN" sz="3200" dirty="0">
                <a:solidFill>
                  <a:schemeClr val="accent1"/>
                </a:solidFill>
              </a:rPr>
              <a:t>6/7 Sentiment analysis</a:t>
            </a:r>
            <a:br>
              <a:rPr lang="en-US" altLang="zh-CN" sz="3200" dirty="0">
                <a:solidFill>
                  <a:schemeClr val="accent1"/>
                </a:solidFill>
                <a:latin typeface="等线 Light"/>
                <a:ea typeface="等线 Light"/>
              </a:rPr>
            </a:br>
            <a:r>
              <a:rPr lang="en-US" altLang="zh-CN" sz="2400" dirty="0">
                <a:solidFill>
                  <a:schemeClr val="bg2"/>
                </a:solidFill>
              </a:rPr>
              <a:t>employee’s comments on </a:t>
            </a:r>
            <a:r>
              <a:rPr lang="en-US" altLang="zh-CN" sz="2400" dirty="0" err="1">
                <a:solidFill>
                  <a:schemeClr val="bg2"/>
                </a:solidFill>
              </a:rPr>
              <a:t>glassdoor</a:t>
            </a:r>
            <a:endParaRPr lang="zh-CN" altLang="en-US" sz="2400" dirty="0">
              <a:solidFill>
                <a:schemeClr val="bg2"/>
              </a:solidFill>
            </a:endParaRPr>
          </a:p>
        </p:txBody>
      </p:sp>
      <p:sp>
        <p:nvSpPr>
          <p:cNvPr id="8" name="Slide Number Placeholder 2">
            <a:extLst>
              <a:ext uri="{FF2B5EF4-FFF2-40B4-BE49-F238E27FC236}">
                <a16:creationId xmlns:a16="http://schemas.microsoft.com/office/drawing/2014/main" id="{D57503AB-3E03-A046-B94E-121598265ED4}"/>
              </a:ext>
            </a:extLst>
          </p:cNvPr>
          <p:cNvSpPr txBox="1">
            <a:spLocks/>
          </p:cNvSpPr>
          <p:nvPr/>
        </p:nvSpPr>
        <p:spPr>
          <a:xfrm>
            <a:off x="11277600" y="6181072"/>
            <a:ext cx="231277"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chemeClr val="accent2"/>
                </a:solidFill>
                <a:effectLst/>
                <a:uFillTx/>
                <a:latin typeface="+mj-lt"/>
                <a:ea typeface="+mj-ea"/>
                <a:cs typeface="+mj-cs"/>
                <a:sym typeface="等线"/>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9pPr>
          </a:lstStyle>
          <a:p>
            <a:fld id="{86CB4B4D-7CA3-9044-876B-883B54F8677D}" type="slidenum">
              <a:rPr lang="en-US" altLang="zh-CN" smtClean="0"/>
              <a:pPr/>
              <a:t>24</a:t>
            </a:fld>
            <a:endParaRPr lang="en-US" altLang="zh-CN"/>
          </a:p>
        </p:txBody>
      </p:sp>
      <p:pic>
        <p:nvPicPr>
          <p:cNvPr id="12" name="图片 11">
            <a:extLst>
              <a:ext uri="{FF2B5EF4-FFF2-40B4-BE49-F238E27FC236}">
                <a16:creationId xmlns:a16="http://schemas.microsoft.com/office/drawing/2014/main" id="{F497AD69-B2A8-449A-BD5B-CB39C808A922}"/>
              </a:ext>
            </a:extLst>
          </p:cNvPr>
          <p:cNvPicPr/>
          <p:nvPr/>
        </p:nvPicPr>
        <p:blipFill>
          <a:blip r:embed="rId3"/>
          <a:stretch>
            <a:fillRect/>
          </a:stretch>
        </p:blipFill>
        <p:spPr>
          <a:xfrm>
            <a:off x="717630" y="2176231"/>
            <a:ext cx="10791247" cy="4004841"/>
          </a:xfrm>
          <a:prstGeom prst="rect">
            <a:avLst/>
          </a:prstGeom>
        </p:spPr>
      </p:pic>
      <p:sp>
        <p:nvSpPr>
          <p:cNvPr id="3" name="文本框 2">
            <a:extLst>
              <a:ext uri="{FF2B5EF4-FFF2-40B4-BE49-F238E27FC236}">
                <a16:creationId xmlns:a16="http://schemas.microsoft.com/office/drawing/2014/main" id="{B00A69B2-7EF2-4A25-BFA5-AF46DA343AA4}"/>
              </a:ext>
            </a:extLst>
          </p:cNvPr>
          <p:cNvSpPr txBox="1"/>
          <p:nvPr/>
        </p:nvSpPr>
        <p:spPr>
          <a:xfrm>
            <a:off x="1801877" y="1635760"/>
            <a:ext cx="9083575"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zh-CN" sz="3200" b="1" i="0" u="none" strike="noStrike" cap="none" spc="0" normalizeH="0" baseline="0" dirty="0">
                <a:ln>
                  <a:noFill/>
                </a:ln>
                <a:solidFill>
                  <a:srgbClr val="000000"/>
                </a:solidFill>
                <a:effectLst/>
                <a:uFillTx/>
                <a:latin typeface="+mj-lt"/>
                <a:ea typeface="+mj-ea"/>
                <a:cs typeface="+mj-cs"/>
                <a:sym typeface="等线"/>
              </a:rPr>
              <a:t>Word cloud for positive and negative comments</a:t>
            </a:r>
            <a:endParaRPr kumimoji="0" lang="zh-CN" altLang="en-US" sz="3200" b="1" i="0" u="none" strike="noStrike" cap="none" spc="0" normalizeH="0" baseline="0" dirty="0">
              <a:ln>
                <a:noFill/>
              </a:ln>
              <a:solidFill>
                <a:srgbClr val="000000"/>
              </a:solidFill>
              <a:effectLst/>
              <a:uFillTx/>
              <a:latin typeface="+mj-lt"/>
              <a:ea typeface="+mj-ea"/>
              <a:cs typeface="+mj-cs"/>
              <a:sym typeface="等线"/>
            </a:endParaRPr>
          </a:p>
        </p:txBody>
      </p:sp>
    </p:spTree>
    <p:extLst>
      <p:ext uri="{BB962C8B-B14F-4D97-AF65-F5344CB8AC3E}">
        <p14:creationId xmlns:p14="http://schemas.microsoft.com/office/powerpoint/2010/main" val="2198674698"/>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FF59EA-7C4F-8943-97F7-9E527B6042BB}"/>
              </a:ext>
            </a:extLst>
          </p:cNvPr>
          <p:cNvSpPr>
            <a:spLocks noGrp="1"/>
          </p:cNvSpPr>
          <p:nvPr>
            <p:ph type="title"/>
          </p:nvPr>
        </p:nvSpPr>
        <p:spPr>
          <a:xfrm>
            <a:off x="584199" y="365552"/>
            <a:ext cx="4717005" cy="923330"/>
          </a:xfrm>
        </p:spPr>
        <p:txBody>
          <a:bodyPr>
            <a:normAutofit fontScale="90000"/>
          </a:bodyPr>
          <a:lstStyle/>
          <a:p>
            <a:r>
              <a:rPr lang="en-US" altLang="zh-CN" sz="3200" dirty="0">
                <a:solidFill>
                  <a:schemeClr val="accent1"/>
                </a:solidFill>
              </a:rPr>
              <a:t>6/7 Sentiment analysis</a:t>
            </a:r>
            <a:br>
              <a:rPr lang="en-US" altLang="zh-CN" sz="3200" dirty="0">
                <a:solidFill>
                  <a:schemeClr val="accent1"/>
                </a:solidFill>
                <a:latin typeface="等线 Light"/>
                <a:ea typeface="等线 Light"/>
              </a:rPr>
            </a:br>
            <a:r>
              <a:rPr lang="en-US" altLang="zh-CN" sz="2400" dirty="0">
                <a:solidFill>
                  <a:schemeClr val="bg2"/>
                </a:solidFill>
              </a:rPr>
              <a:t>employee’s comments on </a:t>
            </a:r>
            <a:r>
              <a:rPr lang="en-US" altLang="zh-CN" sz="2400" dirty="0" err="1">
                <a:solidFill>
                  <a:schemeClr val="bg2"/>
                </a:solidFill>
              </a:rPr>
              <a:t>glassdoor</a:t>
            </a:r>
            <a:endParaRPr lang="zh-CN" altLang="en-US" sz="2400" dirty="0">
              <a:solidFill>
                <a:schemeClr val="bg2"/>
              </a:solidFill>
            </a:endParaRPr>
          </a:p>
        </p:txBody>
      </p:sp>
      <p:sp>
        <p:nvSpPr>
          <p:cNvPr id="8" name="Slide Number Placeholder 2">
            <a:extLst>
              <a:ext uri="{FF2B5EF4-FFF2-40B4-BE49-F238E27FC236}">
                <a16:creationId xmlns:a16="http://schemas.microsoft.com/office/drawing/2014/main" id="{D57503AB-3E03-A046-B94E-121598265ED4}"/>
              </a:ext>
            </a:extLst>
          </p:cNvPr>
          <p:cNvSpPr txBox="1">
            <a:spLocks/>
          </p:cNvSpPr>
          <p:nvPr/>
        </p:nvSpPr>
        <p:spPr>
          <a:xfrm>
            <a:off x="11277600" y="6181072"/>
            <a:ext cx="231277"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chemeClr val="accent2"/>
                </a:solidFill>
                <a:effectLst/>
                <a:uFillTx/>
                <a:latin typeface="+mj-lt"/>
                <a:ea typeface="+mj-ea"/>
                <a:cs typeface="+mj-cs"/>
                <a:sym typeface="等线"/>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9pPr>
          </a:lstStyle>
          <a:p>
            <a:fld id="{86CB4B4D-7CA3-9044-876B-883B54F8677D}" type="slidenum">
              <a:rPr lang="en-US" altLang="zh-CN" smtClean="0"/>
              <a:pPr/>
              <a:t>25</a:t>
            </a:fld>
            <a:endParaRPr lang="en-US" altLang="zh-CN"/>
          </a:p>
        </p:txBody>
      </p:sp>
      <p:sp>
        <p:nvSpPr>
          <p:cNvPr id="3" name="文本框 2">
            <a:extLst>
              <a:ext uri="{FF2B5EF4-FFF2-40B4-BE49-F238E27FC236}">
                <a16:creationId xmlns:a16="http://schemas.microsoft.com/office/drawing/2014/main" id="{3F3442A7-2FA4-4C94-A1DA-B47332548ABB}"/>
              </a:ext>
            </a:extLst>
          </p:cNvPr>
          <p:cNvSpPr txBox="1"/>
          <p:nvPr/>
        </p:nvSpPr>
        <p:spPr>
          <a:xfrm>
            <a:off x="1668667" y="1607908"/>
            <a:ext cx="8702265"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ltLang="zh-CN" sz="3200" b="1" dirty="0"/>
              <a:t>Positive comments about t</a:t>
            </a:r>
            <a:r>
              <a:rPr kumimoji="0" lang="en-US" altLang="zh-CN" sz="3200" b="1" i="0" u="none" strike="noStrike" cap="none" spc="0" normalizeH="0" baseline="0" dirty="0">
                <a:ln>
                  <a:noFill/>
                </a:ln>
                <a:solidFill>
                  <a:srgbClr val="000000"/>
                </a:solidFill>
                <a:effectLst/>
                <a:uFillTx/>
                <a:latin typeface="+mj-lt"/>
                <a:ea typeface="+mj-ea"/>
                <a:cs typeface="+mj-cs"/>
                <a:sym typeface="等线"/>
              </a:rPr>
              <a:t>he top 5 tech giants</a:t>
            </a:r>
            <a:endParaRPr kumimoji="0" lang="zh-CN" altLang="en-US" sz="3200" b="1" i="0" u="none" strike="noStrike" cap="none" spc="0" normalizeH="0" baseline="0" dirty="0">
              <a:ln>
                <a:noFill/>
              </a:ln>
              <a:solidFill>
                <a:srgbClr val="000000"/>
              </a:solidFill>
              <a:effectLst/>
              <a:uFillTx/>
              <a:latin typeface="+mj-lt"/>
              <a:ea typeface="+mj-ea"/>
              <a:cs typeface="+mj-cs"/>
              <a:sym typeface="等线"/>
            </a:endParaRPr>
          </a:p>
        </p:txBody>
      </p:sp>
      <p:pic>
        <p:nvPicPr>
          <p:cNvPr id="4" name="图片 3">
            <a:extLst>
              <a:ext uri="{FF2B5EF4-FFF2-40B4-BE49-F238E27FC236}">
                <a16:creationId xmlns:a16="http://schemas.microsoft.com/office/drawing/2014/main" id="{2AD5C31C-5CEF-4E2F-B5C1-CE3C7703B090}"/>
              </a:ext>
            </a:extLst>
          </p:cNvPr>
          <p:cNvPicPr>
            <a:picLocks noChangeAspect="1"/>
          </p:cNvPicPr>
          <p:nvPr/>
        </p:nvPicPr>
        <p:blipFill>
          <a:blip r:embed="rId3"/>
          <a:stretch>
            <a:fillRect/>
          </a:stretch>
        </p:blipFill>
        <p:spPr>
          <a:xfrm>
            <a:off x="444132" y="2163639"/>
            <a:ext cx="5728068" cy="4531359"/>
          </a:xfrm>
          <a:prstGeom prst="rect">
            <a:avLst/>
          </a:prstGeom>
        </p:spPr>
      </p:pic>
      <p:sp>
        <p:nvSpPr>
          <p:cNvPr id="7" name="文本框 6">
            <a:extLst>
              <a:ext uri="{FF2B5EF4-FFF2-40B4-BE49-F238E27FC236}">
                <a16:creationId xmlns:a16="http://schemas.microsoft.com/office/drawing/2014/main" id="{BFD4CE68-57B2-4D0C-8FFB-360C5DCAED29}"/>
              </a:ext>
            </a:extLst>
          </p:cNvPr>
          <p:cNvSpPr txBox="1"/>
          <p:nvPr/>
        </p:nvSpPr>
        <p:spPr>
          <a:xfrm>
            <a:off x="6019800" y="2520694"/>
            <a:ext cx="5887720"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zh-CN" sz="2400" b="0" i="0" u="none" strike="noStrike" cap="none" spc="0" normalizeH="0" baseline="0" dirty="0">
                <a:ln>
                  <a:noFill/>
                </a:ln>
                <a:solidFill>
                  <a:srgbClr val="000000"/>
                </a:solidFill>
                <a:effectLst/>
                <a:uFillTx/>
                <a:latin typeface="+mj-lt"/>
                <a:ea typeface="+mj-ea"/>
                <a:cs typeface="+mj-cs"/>
                <a:sym typeface="等线"/>
              </a:rPr>
              <a:t>Common points:</a:t>
            </a:r>
          </a:p>
          <a:p>
            <a:r>
              <a:rPr lang="en-US" altLang="zh-CN" sz="2400" dirty="0"/>
              <a:t>“Good </a:t>
            </a:r>
            <a:r>
              <a:rPr lang="en-US" altLang="zh-CN" sz="2400" dirty="0">
                <a:solidFill>
                  <a:srgbClr val="FF0000"/>
                </a:solidFill>
              </a:rPr>
              <a:t>benefits</a:t>
            </a:r>
            <a:r>
              <a:rPr lang="en-US" altLang="zh-CN" sz="2400" dirty="0"/>
              <a:t>”</a:t>
            </a:r>
          </a:p>
          <a:p>
            <a:endParaRPr lang="en-US" altLang="zh-CN" sz="2400" dirty="0"/>
          </a:p>
          <a:p>
            <a:r>
              <a:rPr lang="en-US" altLang="zh-CN" sz="2400" dirty="0"/>
              <a:t>“Great </a:t>
            </a:r>
            <a:r>
              <a:rPr lang="en-US" altLang="zh-CN" sz="2400" dirty="0">
                <a:solidFill>
                  <a:srgbClr val="FF0000"/>
                </a:solidFill>
              </a:rPr>
              <a:t>culture</a:t>
            </a:r>
            <a:r>
              <a:rPr lang="en-US" altLang="zh-CN" sz="2400" dirty="0"/>
              <a:t>”</a:t>
            </a:r>
          </a:p>
          <a:p>
            <a:endParaRPr lang="en-US" altLang="zh-CN" sz="2400" dirty="0"/>
          </a:p>
          <a:p>
            <a:r>
              <a:rPr lang="en-US" altLang="zh-CN" sz="2400" dirty="0"/>
              <a:t>“</a:t>
            </a:r>
            <a:r>
              <a:rPr lang="en-US" altLang="zh-CN" sz="2400" dirty="0">
                <a:solidFill>
                  <a:srgbClr val="FF0000"/>
                </a:solidFill>
              </a:rPr>
              <a:t>work environment</a:t>
            </a:r>
            <a:r>
              <a:rPr lang="en-US" altLang="zh-CN" sz="2400" dirty="0"/>
              <a:t>”</a:t>
            </a:r>
            <a:endParaRPr kumimoji="0" lang="en-US" altLang="zh-CN" sz="2400" b="0" i="0" u="none" strike="noStrike" cap="none" spc="0" normalizeH="0" baseline="0" dirty="0">
              <a:ln>
                <a:noFill/>
              </a:ln>
              <a:solidFill>
                <a:srgbClr val="000000"/>
              </a:solidFill>
              <a:effectLst/>
              <a:uFillTx/>
              <a:latin typeface="+mj-lt"/>
              <a:ea typeface="+mj-ea"/>
              <a:cs typeface="+mj-cs"/>
              <a:sym typeface="等线"/>
            </a:endParaRPr>
          </a:p>
        </p:txBody>
      </p:sp>
      <p:sp>
        <p:nvSpPr>
          <p:cNvPr id="6" name="椭圆 5">
            <a:extLst>
              <a:ext uri="{FF2B5EF4-FFF2-40B4-BE49-F238E27FC236}">
                <a16:creationId xmlns:a16="http://schemas.microsoft.com/office/drawing/2014/main" id="{D8B56B4C-71C4-4432-B5F8-8AE11E22C1D9}"/>
              </a:ext>
            </a:extLst>
          </p:cNvPr>
          <p:cNvSpPr/>
          <p:nvPr/>
        </p:nvSpPr>
        <p:spPr>
          <a:xfrm>
            <a:off x="1851548" y="3671679"/>
            <a:ext cx="2976880" cy="772160"/>
          </a:xfrm>
          <a:prstGeom prst="ellipse">
            <a:avLst/>
          </a:prstGeom>
          <a:no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j-lt"/>
              <a:ea typeface="+mj-ea"/>
              <a:cs typeface="+mj-cs"/>
              <a:sym typeface="等线"/>
            </a:endParaRPr>
          </a:p>
        </p:txBody>
      </p:sp>
    </p:spTree>
    <p:extLst>
      <p:ext uri="{BB962C8B-B14F-4D97-AF65-F5344CB8AC3E}">
        <p14:creationId xmlns:p14="http://schemas.microsoft.com/office/powerpoint/2010/main" val="18210585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50" fill="hold"/>
                                        <p:tgtEl>
                                          <p:spTgt spid="6"/>
                                        </p:tgtEl>
                                        <p:attrNameLst>
                                          <p:attrName>ppt_x</p:attrName>
                                        </p:attrNameLst>
                                      </p:cBhvr>
                                      <p:tavLst>
                                        <p:tav tm="0">
                                          <p:val>
                                            <p:strVal val="#ppt_x"/>
                                          </p:val>
                                        </p:tav>
                                        <p:tav tm="100000">
                                          <p:val>
                                            <p:strVal val="#ppt_x"/>
                                          </p:val>
                                        </p:tav>
                                      </p:tavLst>
                                    </p:anim>
                                    <p:anim calcmode="lin" valueType="num">
                                      <p:cBhvr additive="base">
                                        <p:cTn id="8" dur="25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1" nodeType="clickEffect">
                                  <p:stCondLst>
                                    <p:cond delay="0"/>
                                  </p:stCondLst>
                                  <p:childTnLst>
                                    <p:animMotion origin="layout" path="M -0.05326 0.04977 L -0.05326 0.04977 C -0.05235 0.05416 -0.05169 0.05879 -0.05065 0.06296 C -0.05039 0.06458 -0.04948 0.06597 -0.04909 0.06736 C -0.0487 0.06898 -0.04883 0.07083 -0.04818 0.07199 C -0.04766 0.07291 -0.04649 0.07268 -0.0457 0.07338 C -0.04479 0.0743 -0.04414 0.07546 -0.04323 0.07639 C -0.04219 0.07754 -0.04102 0.07824 -0.03985 0.07939 C -0.03841 0.08078 -0.03724 0.08264 -0.03568 0.08379 C -0.03307 0.08564 -0.03086 0.08518 -0.02826 0.08518 L -0.13399 0.02592 L 0.09935 -0.04954 " pathEditMode="relative" ptsTypes="AAAAAAAAAAAA">
                                      <p:cBhvr>
                                        <p:cTn id="12" dur="2000" fill="hold"/>
                                        <p:tgtEl>
                                          <p:spTgt spid="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FF59EA-7C4F-8943-97F7-9E527B6042BB}"/>
              </a:ext>
            </a:extLst>
          </p:cNvPr>
          <p:cNvSpPr>
            <a:spLocks noGrp="1"/>
          </p:cNvSpPr>
          <p:nvPr>
            <p:ph type="title"/>
          </p:nvPr>
        </p:nvSpPr>
        <p:spPr>
          <a:xfrm>
            <a:off x="584199" y="365552"/>
            <a:ext cx="4717005" cy="923330"/>
          </a:xfrm>
        </p:spPr>
        <p:txBody>
          <a:bodyPr>
            <a:normAutofit fontScale="90000"/>
          </a:bodyPr>
          <a:lstStyle/>
          <a:p>
            <a:r>
              <a:rPr lang="en-US" altLang="zh-CN" sz="3200" dirty="0">
                <a:solidFill>
                  <a:schemeClr val="accent1"/>
                </a:solidFill>
              </a:rPr>
              <a:t>6/7 Sentiment analysis</a:t>
            </a:r>
            <a:br>
              <a:rPr lang="en-US" altLang="zh-CN" sz="3200" dirty="0">
                <a:solidFill>
                  <a:schemeClr val="accent1"/>
                </a:solidFill>
                <a:latin typeface="等线 Light"/>
                <a:ea typeface="等线 Light"/>
              </a:rPr>
            </a:br>
            <a:r>
              <a:rPr lang="en-US" altLang="zh-CN" sz="2400" dirty="0">
                <a:solidFill>
                  <a:schemeClr val="bg2"/>
                </a:solidFill>
              </a:rPr>
              <a:t>employee’s comments on </a:t>
            </a:r>
            <a:r>
              <a:rPr lang="en-US" altLang="zh-CN" sz="2400" dirty="0" err="1">
                <a:solidFill>
                  <a:schemeClr val="bg2"/>
                </a:solidFill>
              </a:rPr>
              <a:t>glassdoor</a:t>
            </a:r>
            <a:endParaRPr lang="zh-CN" altLang="en-US" sz="2400" dirty="0">
              <a:solidFill>
                <a:schemeClr val="bg2"/>
              </a:solidFill>
            </a:endParaRPr>
          </a:p>
        </p:txBody>
      </p:sp>
      <p:sp>
        <p:nvSpPr>
          <p:cNvPr id="8" name="Slide Number Placeholder 2">
            <a:extLst>
              <a:ext uri="{FF2B5EF4-FFF2-40B4-BE49-F238E27FC236}">
                <a16:creationId xmlns:a16="http://schemas.microsoft.com/office/drawing/2014/main" id="{D57503AB-3E03-A046-B94E-121598265ED4}"/>
              </a:ext>
            </a:extLst>
          </p:cNvPr>
          <p:cNvSpPr txBox="1">
            <a:spLocks/>
          </p:cNvSpPr>
          <p:nvPr/>
        </p:nvSpPr>
        <p:spPr>
          <a:xfrm>
            <a:off x="11277600" y="6181072"/>
            <a:ext cx="231277"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chemeClr val="accent2"/>
                </a:solidFill>
                <a:effectLst/>
                <a:uFillTx/>
                <a:latin typeface="+mj-lt"/>
                <a:ea typeface="+mj-ea"/>
                <a:cs typeface="+mj-cs"/>
                <a:sym typeface="等线"/>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9pPr>
          </a:lstStyle>
          <a:p>
            <a:fld id="{86CB4B4D-7CA3-9044-876B-883B54F8677D}" type="slidenum">
              <a:rPr lang="en-US" altLang="zh-CN" smtClean="0"/>
              <a:pPr/>
              <a:t>26</a:t>
            </a:fld>
            <a:endParaRPr lang="en-US" altLang="zh-CN"/>
          </a:p>
        </p:txBody>
      </p:sp>
      <p:sp>
        <p:nvSpPr>
          <p:cNvPr id="5" name="文本框 4">
            <a:extLst>
              <a:ext uri="{FF2B5EF4-FFF2-40B4-BE49-F238E27FC236}">
                <a16:creationId xmlns:a16="http://schemas.microsoft.com/office/drawing/2014/main" id="{72D4E23D-E863-401F-B983-22FD883977BE}"/>
              </a:ext>
            </a:extLst>
          </p:cNvPr>
          <p:cNvSpPr txBox="1"/>
          <p:nvPr/>
        </p:nvSpPr>
        <p:spPr>
          <a:xfrm>
            <a:off x="6019800" y="2520694"/>
            <a:ext cx="5887720" cy="30469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zh-CN" sz="2400" b="0" i="0" u="none" strike="noStrike" cap="none" spc="0" normalizeH="0" baseline="0" dirty="0">
                <a:ln>
                  <a:noFill/>
                </a:ln>
                <a:solidFill>
                  <a:srgbClr val="000000"/>
                </a:solidFill>
                <a:effectLst/>
                <a:uFillTx/>
                <a:latin typeface="+mj-lt"/>
                <a:ea typeface="+mj-ea"/>
                <a:cs typeface="+mj-cs"/>
                <a:sym typeface="等线"/>
              </a:rPr>
              <a:t>Common points:</a:t>
            </a:r>
          </a:p>
          <a:p>
            <a:r>
              <a:rPr lang="en-US" altLang="zh-CN" sz="2400" dirty="0"/>
              <a:t>“</a:t>
            </a:r>
            <a:r>
              <a:rPr lang="en-US" altLang="zh-CN" sz="2400" dirty="0">
                <a:solidFill>
                  <a:srgbClr val="FF0000"/>
                </a:solidFill>
              </a:rPr>
              <a:t>long hours</a:t>
            </a:r>
            <a:r>
              <a:rPr lang="en-US" altLang="zh-CN" sz="2400" dirty="0"/>
              <a:t>”—Maybe they are not 996, still tiring</a:t>
            </a:r>
            <a:endParaRPr lang="zh-CN" altLang="en-US" sz="2400" dirty="0"/>
          </a:p>
          <a:p>
            <a:pPr marL="0" marR="0" indent="0" algn="l" defTabSz="914400" rtl="0" fontAlgn="auto" latinLnBrk="0" hangingPunct="0">
              <a:lnSpc>
                <a:spcPct val="100000"/>
              </a:lnSpc>
              <a:spcBef>
                <a:spcPts val="0"/>
              </a:spcBef>
              <a:spcAft>
                <a:spcPts val="0"/>
              </a:spcAft>
              <a:buClrTx/>
              <a:buSzTx/>
              <a:buFontTx/>
              <a:buNone/>
              <a:tabLst/>
            </a:pPr>
            <a:endParaRPr kumimoji="0" lang="en-US" altLang="zh-CN" sz="2400" b="0" i="0" u="none" strike="noStrike" cap="none" spc="0" normalizeH="0" baseline="0" dirty="0">
              <a:ln>
                <a:noFill/>
              </a:ln>
              <a:solidFill>
                <a:srgbClr val="000000"/>
              </a:solidFill>
              <a:effectLst/>
              <a:uFillTx/>
              <a:latin typeface="+mj-lt"/>
              <a:ea typeface="+mj-ea"/>
              <a:cs typeface="+mj-cs"/>
              <a:sym typeface="等线"/>
            </a:endParaRPr>
          </a:p>
          <a:p>
            <a:r>
              <a:rPr lang="en-US" altLang="zh-CN" sz="2400" dirty="0"/>
              <a:t>“Many </a:t>
            </a:r>
            <a:r>
              <a:rPr lang="en-US" altLang="zh-CN" sz="2400" dirty="0">
                <a:solidFill>
                  <a:srgbClr val="FF0000"/>
                </a:solidFill>
              </a:rPr>
              <a:t>smart people</a:t>
            </a:r>
            <a:r>
              <a:rPr lang="en-US" altLang="zh-CN" sz="2400" dirty="0"/>
              <a:t>, hard for </a:t>
            </a:r>
            <a:r>
              <a:rPr lang="en-US" altLang="zh-CN" sz="2400" dirty="0">
                <a:solidFill>
                  <a:srgbClr val="FF0000"/>
                </a:solidFill>
              </a:rPr>
              <a:t>career growth</a:t>
            </a:r>
            <a:r>
              <a:rPr lang="en-US" altLang="zh-CN" sz="2400" dirty="0"/>
              <a:t>”</a:t>
            </a:r>
            <a:endParaRPr kumimoji="0" lang="en-US" altLang="zh-CN" sz="2400" b="0" i="0" u="none" strike="noStrike" cap="none" spc="0" normalizeH="0" baseline="0" dirty="0">
              <a:ln>
                <a:noFill/>
              </a:ln>
              <a:solidFill>
                <a:srgbClr val="000000"/>
              </a:solidFill>
              <a:effectLst/>
              <a:uFillTx/>
              <a:latin typeface="+mj-lt"/>
              <a:ea typeface="+mj-ea"/>
              <a:cs typeface="+mj-cs"/>
              <a:sym typeface="等线"/>
            </a:endParaRPr>
          </a:p>
          <a:p>
            <a:pPr marL="0" marR="0" indent="0" algn="l" defTabSz="914400" rtl="0" fontAlgn="auto" latinLnBrk="0" hangingPunct="0">
              <a:lnSpc>
                <a:spcPct val="100000"/>
              </a:lnSpc>
              <a:spcBef>
                <a:spcPts val="0"/>
              </a:spcBef>
              <a:spcAft>
                <a:spcPts val="0"/>
              </a:spcAft>
              <a:buClrTx/>
              <a:buSzTx/>
              <a:buFontTx/>
              <a:buNone/>
              <a:tabLst/>
            </a:pPr>
            <a:endParaRPr kumimoji="0" lang="en-US" altLang="zh-CN" sz="2400" b="0" i="0" u="none" strike="noStrike" cap="none" spc="0" normalizeH="0" baseline="0" dirty="0">
              <a:ln>
                <a:noFill/>
              </a:ln>
              <a:solidFill>
                <a:srgbClr val="000000"/>
              </a:solidFill>
              <a:effectLst/>
              <a:uFillTx/>
              <a:latin typeface="+mj-lt"/>
              <a:ea typeface="+mj-ea"/>
              <a:cs typeface="+mj-cs"/>
              <a:sym typeface="等线"/>
            </a:endParaRPr>
          </a:p>
          <a:p>
            <a:pPr marL="0" marR="0" indent="0" algn="l" defTabSz="914400" rtl="0" fontAlgn="auto" latinLnBrk="0" hangingPunct="0">
              <a:lnSpc>
                <a:spcPct val="100000"/>
              </a:lnSpc>
              <a:spcBef>
                <a:spcPts val="0"/>
              </a:spcBef>
              <a:spcAft>
                <a:spcPts val="0"/>
              </a:spcAft>
              <a:buClrTx/>
              <a:buSzTx/>
              <a:buFontTx/>
              <a:buNone/>
              <a:tabLst/>
            </a:pPr>
            <a:r>
              <a:rPr lang="en-US" altLang="zh-CN" sz="2400" dirty="0"/>
              <a:t>“</a:t>
            </a:r>
            <a:r>
              <a:rPr lang="en-US" altLang="zh-CN" sz="2400" dirty="0">
                <a:solidFill>
                  <a:srgbClr val="FF0000"/>
                </a:solidFill>
              </a:rPr>
              <a:t>competitive</a:t>
            </a:r>
            <a:r>
              <a:rPr lang="en-US" altLang="zh-CN" sz="2400" dirty="0"/>
              <a:t> work </a:t>
            </a:r>
            <a:r>
              <a:rPr lang="en-US" altLang="zh-CN" sz="2400" dirty="0" err="1"/>
              <a:t>enviroment</a:t>
            </a:r>
            <a:r>
              <a:rPr lang="en-US" altLang="zh-CN" sz="2400" dirty="0"/>
              <a:t>”</a:t>
            </a:r>
          </a:p>
        </p:txBody>
      </p:sp>
      <p:pic>
        <p:nvPicPr>
          <p:cNvPr id="6" name="图片 5">
            <a:extLst>
              <a:ext uri="{FF2B5EF4-FFF2-40B4-BE49-F238E27FC236}">
                <a16:creationId xmlns:a16="http://schemas.microsoft.com/office/drawing/2014/main" id="{C64C1A13-CE26-4EE8-A3A0-5672CBFF9904}"/>
              </a:ext>
            </a:extLst>
          </p:cNvPr>
          <p:cNvPicPr>
            <a:picLocks noChangeAspect="1"/>
          </p:cNvPicPr>
          <p:nvPr/>
        </p:nvPicPr>
        <p:blipFill>
          <a:blip r:embed="rId3"/>
          <a:stretch>
            <a:fillRect/>
          </a:stretch>
        </p:blipFill>
        <p:spPr>
          <a:xfrm>
            <a:off x="166694" y="2255478"/>
            <a:ext cx="5693955" cy="3845716"/>
          </a:xfrm>
          <a:prstGeom prst="rect">
            <a:avLst/>
          </a:prstGeom>
        </p:spPr>
      </p:pic>
      <p:sp>
        <p:nvSpPr>
          <p:cNvPr id="4" name="椭圆 3">
            <a:extLst>
              <a:ext uri="{FF2B5EF4-FFF2-40B4-BE49-F238E27FC236}">
                <a16:creationId xmlns:a16="http://schemas.microsoft.com/office/drawing/2014/main" id="{E351D769-71C3-44CE-98D9-AA69B191F941}"/>
              </a:ext>
            </a:extLst>
          </p:cNvPr>
          <p:cNvSpPr/>
          <p:nvPr/>
        </p:nvSpPr>
        <p:spPr>
          <a:xfrm>
            <a:off x="2763520" y="5283200"/>
            <a:ext cx="1473200" cy="284480"/>
          </a:xfrm>
          <a:prstGeom prst="ellipse">
            <a:avLst/>
          </a:prstGeom>
          <a:no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j-lt"/>
              <a:ea typeface="+mj-ea"/>
              <a:cs typeface="+mj-cs"/>
              <a:sym typeface="等线"/>
            </a:endParaRPr>
          </a:p>
        </p:txBody>
      </p:sp>
      <p:sp>
        <p:nvSpPr>
          <p:cNvPr id="9" name="椭圆 8">
            <a:extLst>
              <a:ext uri="{FF2B5EF4-FFF2-40B4-BE49-F238E27FC236}">
                <a16:creationId xmlns:a16="http://schemas.microsoft.com/office/drawing/2014/main" id="{87A78B44-17D3-4EFF-B87E-303F23946315}"/>
              </a:ext>
            </a:extLst>
          </p:cNvPr>
          <p:cNvSpPr/>
          <p:nvPr/>
        </p:nvSpPr>
        <p:spPr>
          <a:xfrm>
            <a:off x="965200" y="3429000"/>
            <a:ext cx="1026160" cy="284480"/>
          </a:xfrm>
          <a:prstGeom prst="ellipse">
            <a:avLst/>
          </a:prstGeom>
          <a:no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j-lt"/>
              <a:ea typeface="+mj-ea"/>
              <a:cs typeface="+mj-cs"/>
              <a:sym typeface="等线"/>
            </a:endParaRPr>
          </a:p>
        </p:txBody>
      </p:sp>
      <p:sp>
        <p:nvSpPr>
          <p:cNvPr id="10" name="椭圆 9">
            <a:extLst>
              <a:ext uri="{FF2B5EF4-FFF2-40B4-BE49-F238E27FC236}">
                <a16:creationId xmlns:a16="http://schemas.microsoft.com/office/drawing/2014/main" id="{1AE9ADB7-81BE-4018-A786-F60AD15C8073}"/>
              </a:ext>
            </a:extLst>
          </p:cNvPr>
          <p:cNvSpPr/>
          <p:nvPr/>
        </p:nvSpPr>
        <p:spPr>
          <a:xfrm>
            <a:off x="3251200" y="2988394"/>
            <a:ext cx="985520" cy="284480"/>
          </a:xfrm>
          <a:prstGeom prst="ellipse">
            <a:avLst/>
          </a:prstGeom>
          <a:no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j-lt"/>
              <a:ea typeface="+mj-ea"/>
              <a:cs typeface="+mj-cs"/>
              <a:sym typeface="等线"/>
            </a:endParaRPr>
          </a:p>
        </p:txBody>
      </p:sp>
      <p:sp>
        <p:nvSpPr>
          <p:cNvPr id="11" name="椭圆 10">
            <a:extLst>
              <a:ext uri="{FF2B5EF4-FFF2-40B4-BE49-F238E27FC236}">
                <a16:creationId xmlns:a16="http://schemas.microsoft.com/office/drawing/2014/main" id="{2D945059-9AFD-45D3-88CC-E7D465E3F961}"/>
              </a:ext>
            </a:extLst>
          </p:cNvPr>
          <p:cNvSpPr/>
          <p:nvPr/>
        </p:nvSpPr>
        <p:spPr>
          <a:xfrm>
            <a:off x="3743960" y="3662287"/>
            <a:ext cx="1752600" cy="558533"/>
          </a:xfrm>
          <a:prstGeom prst="ellipse">
            <a:avLst/>
          </a:prstGeom>
          <a:no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j-lt"/>
              <a:ea typeface="+mj-ea"/>
              <a:cs typeface="+mj-cs"/>
              <a:sym typeface="等线"/>
            </a:endParaRPr>
          </a:p>
        </p:txBody>
      </p:sp>
      <p:sp>
        <p:nvSpPr>
          <p:cNvPr id="13" name="文本框 12">
            <a:extLst>
              <a:ext uri="{FF2B5EF4-FFF2-40B4-BE49-F238E27FC236}">
                <a16:creationId xmlns:a16="http://schemas.microsoft.com/office/drawing/2014/main" id="{74E72B47-AEEC-4B3D-8DA5-8348C5DBF23C}"/>
              </a:ext>
            </a:extLst>
          </p:cNvPr>
          <p:cNvSpPr txBox="1"/>
          <p:nvPr/>
        </p:nvSpPr>
        <p:spPr>
          <a:xfrm>
            <a:off x="1520134" y="1596634"/>
            <a:ext cx="8999332"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ltLang="zh-CN" sz="3200" b="1" dirty="0"/>
              <a:t>Negative comments about t</a:t>
            </a:r>
            <a:r>
              <a:rPr kumimoji="0" lang="en-US" altLang="zh-CN" sz="3200" b="1" i="0" u="none" strike="noStrike" cap="none" spc="0" normalizeH="0" baseline="0" dirty="0">
                <a:ln>
                  <a:noFill/>
                </a:ln>
                <a:solidFill>
                  <a:srgbClr val="000000"/>
                </a:solidFill>
                <a:effectLst/>
                <a:uFillTx/>
                <a:latin typeface="+mj-lt"/>
                <a:ea typeface="+mj-ea"/>
                <a:cs typeface="+mj-cs"/>
                <a:sym typeface="等线"/>
              </a:rPr>
              <a:t>he top 5 tech giants</a:t>
            </a:r>
            <a:endParaRPr kumimoji="0" lang="zh-CN" altLang="en-US" sz="3200" b="1" i="0" u="none" strike="noStrike" cap="none" spc="0" normalizeH="0" baseline="0" dirty="0">
              <a:ln>
                <a:noFill/>
              </a:ln>
              <a:solidFill>
                <a:srgbClr val="000000"/>
              </a:solidFill>
              <a:effectLst/>
              <a:uFillTx/>
              <a:latin typeface="+mj-lt"/>
              <a:ea typeface="+mj-ea"/>
              <a:cs typeface="+mj-cs"/>
              <a:sym typeface="等线"/>
            </a:endParaRPr>
          </a:p>
        </p:txBody>
      </p:sp>
    </p:spTree>
    <p:extLst>
      <p:ext uri="{BB962C8B-B14F-4D97-AF65-F5344CB8AC3E}">
        <p14:creationId xmlns:p14="http://schemas.microsoft.com/office/powerpoint/2010/main" val="214146528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FF59EA-7C4F-8943-97F7-9E527B6042BB}"/>
              </a:ext>
            </a:extLst>
          </p:cNvPr>
          <p:cNvSpPr>
            <a:spLocks noGrp="1"/>
          </p:cNvSpPr>
          <p:nvPr>
            <p:ph type="title"/>
          </p:nvPr>
        </p:nvSpPr>
        <p:spPr>
          <a:xfrm>
            <a:off x="584199" y="365552"/>
            <a:ext cx="4717005" cy="923330"/>
          </a:xfrm>
        </p:spPr>
        <p:txBody>
          <a:bodyPr>
            <a:normAutofit fontScale="90000"/>
          </a:bodyPr>
          <a:lstStyle/>
          <a:p>
            <a:r>
              <a:rPr lang="en-US" altLang="zh-CN" sz="3200" dirty="0">
                <a:solidFill>
                  <a:schemeClr val="accent1"/>
                </a:solidFill>
              </a:rPr>
              <a:t>6/7 Sentiment analysis</a:t>
            </a:r>
            <a:br>
              <a:rPr lang="en-US" altLang="zh-CN" sz="3200" dirty="0">
                <a:solidFill>
                  <a:schemeClr val="accent1"/>
                </a:solidFill>
                <a:latin typeface="等线 Light"/>
                <a:ea typeface="等线 Light"/>
              </a:rPr>
            </a:br>
            <a:r>
              <a:rPr lang="en-US" altLang="zh-CN" sz="2400" dirty="0">
                <a:solidFill>
                  <a:schemeClr val="bg2"/>
                </a:solidFill>
              </a:rPr>
              <a:t>employee’s comments on </a:t>
            </a:r>
            <a:r>
              <a:rPr lang="en-US" altLang="zh-CN" sz="2400" dirty="0" err="1">
                <a:solidFill>
                  <a:schemeClr val="bg2"/>
                </a:solidFill>
              </a:rPr>
              <a:t>glassdoor</a:t>
            </a:r>
            <a:endParaRPr lang="zh-CN" altLang="en-US" sz="2400" dirty="0">
              <a:solidFill>
                <a:schemeClr val="bg2"/>
              </a:solidFill>
            </a:endParaRPr>
          </a:p>
        </p:txBody>
      </p:sp>
      <p:sp>
        <p:nvSpPr>
          <p:cNvPr id="8" name="Slide Number Placeholder 2">
            <a:extLst>
              <a:ext uri="{FF2B5EF4-FFF2-40B4-BE49-F238E27FC236}">
                <a16:creationId xmlns:a16="http://schemas.microsoft.com/office/drawing/2014/main" id="{D57503AB-3E03-A046-B94E-121598265ED4}"/>
              </a:ext>
            </a:extLst>
          </p:cNvPr>
          <p:cNvSpPr txBox="1">
            <a:spLocks/>
          </p:cNvSpPr>
          <p:nvPr/>
        </p:nvSpPr>
        <p:spPr>
          <a:xfrm>
            <a:off x="11277600" y="6181072"/>
            <a:ext cx="231277"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chemeClr val="accent2"/>
                </a:solidFill>
                <a:effectLst/>
                <a:uFillTx/>
                <a:latin typeface="+mj-lt"/>
                <a:ea typeface="+mj-ea"/>
                <a:cs typeface="+mj-cs"/>
                <a:sym typeface="等线"/>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9pPr>
          </a:lstStyle>
          <a:p>
            <a:fld id="{86CB4B4D-7CA3-9044-876B-883B54F8677D}" type="slidenum">
              <a:rPr lang="en-US" altLang="zh-CN" smtClean="0"/>
              <a:pPr/>
              <a:t>27</a:t>
            </a:fld>
            <a:endParaRPr lang="en-US" altLang="zh-CN"/>
          </a:p>
        </p:txBody>
      </p:sp>
      <p:sp>
        <p:nvSpPr>
          <p:cNvPr id="3" name="文本框 2">
            <a:extLst>
              <a:ext uri="{FF2B5EF4-FFF2-40B4-BE49-F238E27FC236}">
                <a16:creationId xmlns:a16="http://schemas.microsoft.com/office/drawing/2014/main" id="{3F3442A7-2FA4-4C94-A1DA-B47332548ABB}"/>
              </a:ext>
            </a:extLst>
          </p:cNvPr>
          <p:cNvSpPr txBox="1"/>
          <p:nvPr/>
        </p:nvSpPr>
        <p:spPr>
          <a:xfrm>
            <a:off x="1091046" y="1288882"/>
            <a:ext cx="9746672"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2400" dirty="0"/>
              <a:t>A numerical way to know what employees think about these companies</a:t>
            </a:r>
            <a:endParaRPr kumimoji="0" lang="zh-CN" altLang="en-US" sz="3200" b="0" i="0" u="none" strike="noStrike" cap="none" spc="0" normalizeH="0" baseline="0" dirty="0">
              <a:ln>
                <a:noFill/>
              </a:ln>
              <a:solidFill>
                <a:srgbClr val="000000"/>
              </a:solidFill>
              <a:effectLst/>
              <a:uFillTx/>
              <a:latin typeface="+mj-lt"/>
              <a:ea typeface="+mj-ea"/>
              <a:cs typeface="+mj-cs"/>
              <a:sym typeface="等线"/>
            </a:endParaRPr>
          </a:p>
        </p:txBody>
      </p:sp>
      <p:pic>
        <p:nvPicPr>
          <p:cNvPr id="7" name="图片 6">
            <a:extLst>
              <a:ext uri="{FF2B5EF4-FFF2-40B4-BE49-F238E27FC236}">
                <a16:creationId xmlns:a16="http://schemas.microsoft.com/office/drawing/2014/main" id="{70D78515-3850-4D6D-8B97-6979E509C563}"/>
              </a:ext>
            </a:extLst>
          </p:cNvPr>
          <p:cNvPicPr/>
          <p:nvPr/>
        </p:nvPicPr>
        <p:blipFill>
          <a:blip r:embed="rId3"/>
          <a:stretch>
            <a:fillRect/>
          </a:stretch>
        </p:blipFill>
        <p:spPr>
          <a:xfrm>
            <a:off x="977748" y="1887323"/>
            <a:ext cx="10011237" cy="4664590"/>
          </a:xfrm>
          <a:prstGeom prst="rect">
            <a:avLst/>
          </a:prstGeom>
        </p:spPr>
      </p:pic>
      <p:sp>
        <p:nvSpPr>
          <p:cNvPr id="4" name="矩形: 圆角 3">
            <a:extLst>
              <a:ext uri="{FF2B5EF4-FFF2-40B4-BE49-F238E27FC236}">
                <a16:creationId xmlns:a16="http://schemas.microsoft.com/office/drawing/2014/main" id="{C2F04F30-782C-4255-AB26-DCF367017A97}"/>
              </a:ext>
            </a:extLst>
          </p:cNvPr>
          <p:cNvSpPr/>
          <p:nvPr/>
        </p:nvSpPr>
        <p:spPr>
          <a:xfrm>
            <a:off x="9829800" y="2535382"/>
            <a:ext cx="1679077" cy="561109"/>
          </a:xfrm>
          <a:prstGeom prst="roundRect">
            <a:avLst/>
          </a:prstGeom>
          <a:no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j-lt"/>
              <a:ea typeface="+mj-ea"/>
              <a:cs typeface="+mj-cs"/>
              <a:sym typeface="等线"/>
            </a:endParaRPr>
          </a:p>
        </p:txBody>
      </p:sp>
      <mc:AlternateContent xmlns:mc="http://schemas.openxmlformats.org/markup-compatibility/2006" xmlns:p14="http://schemas.microsoft.com/office/powerpoint/2010/main">
        <mc:Choice Requires="p14">
          <p:contentPart p14:bwMode="auto" r:id="rId4">
            <p14:nvContentPartPr>
              <p14:cNvPr id="9" name="墨迹 8">
                <a:extLst>
                  <a:ext uri="{FF2B5EF4-FFF2-40B4-BE49-F238E27FC236}">
                    <a16:creationId xmlns:a16="http://schemas.microsoft.com/office/drawing/2014/main" id="{08BC0BAF-F40F-46EF-887A-143DD9B5E7FC}"/>
                  </a:ext>
                </a:extLst>
              </p14:cNvPr>
              <p14:cNvContentPartPr/>
              <p14:nvPr/>
            </p14:nvContentPartPr>
            <p14:xfrm>
              <a:off x="10183075" y="4312096"/>
              <a:ext cx="1018800" cy="360"/>
            </p14:xfrm>
          </p:contentPart>
        </mc:Choice>
        <mc:Fallback xmlns="">
          <p:pic>
            <p:nvPicPr>
              <p:cNvPr id="9" name="墨迹 8">
                <a:extLst>
                  <a:ext uri="{FF2B5EF4-FFF2-40B4-BE49-F238E27FC236}">
                    <a16:creationId xmlns:a16="http://schemas.microsoft.com/office/drawing/2014/main" id="{08BC0BAF-F40F-46EF-887A-143DD9B5E7FC}"/>
                  </a:ext>
                </a:extLst>
              </p:cNvPr>
              <p:cNvPicPr/>
              <p:nvPr/>
            </p:nvPicPr>
            <p:blipFill>
              <a:blip r:embed="rId5"/>
              <a:stretch>
                <a:fillRect/>
              </a:stretch>
            </p:blipFill>
            <p:spPr>
              <a:xfrm>
                <a:off x="10178755" y="4307776"/>
                <a:ext cx="10274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墨迹 10">
                <a:extLst>
                  <a:ext uri="{FF2B5EF4-FFF2-40B4-BE49-F238E27FC236}">
                    <a16:creationId xmlns:a16="http://schemas.microsoft.com/office/drawing/2014/main" id="{F26656A3-94D4-45E2-8C21-DEF7FF7EB036}"/>
                  </a:ext>
                </a:extLst>
              </p14:cNvPr>
              <p14:cNvContentPartPr/>
              <p14:nvPr/>
            </p14:nvContentPartPr>
            <p14:xfrm>
              <a:off x="10276315" y="4872976"/>
              <a:ext cx="691200" cy="360"/>
            </p14:xfrm>
          </p:contentPart>
        </mc:Choice>
        <mc:Fallback xmlns="">
          <p:pic>
            <p:nvPicPr>
              <p:cNvPr id="11" name="墨迹 10">
                <a:extLst>
                  <a:ext uri="{FF2B5EF4-FFF2-40B4-BE49-F238E27FC236}">
                    <a16:creationId xmlns:a16="http://schemas.microsoft.com/office/drawing/2014/main" id="{F26656A3-94D4-45E2-8C21-DEF7FF7EB036}"/>
                  </a:ext>
                </a:extLst>
              </p:cNvPr>
              <p:cNvPicPr/>
              <p:nvPr/>
            </p:nvPicPr>
            <p:blipFill>
              <a:blip r:embed="rId7"/>
              <a:stretch>
                <a:fillRect/>
              </a:stretch>
            </p:blipFill>
            <p:spPr>
              <a:xfrm>
                <a:off x="10271995" y="4868656"/>
                <a:ext cx="6998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墨迹 13">
                <a:extLst>
                  <a:ext uri="{FF2B5EF4-FFF2-40B4-BE49-F238E27FC236}">
                    <a16:creationId xmlns:a16="http://schemas.microsoft.com/office/drawing/2014/main" id="{D7E43D78-5273-4779-AFBB-6E855CCBDB59}"/>
                  </a:ext>
                </a:extLst>
              </p14:cNvPr>
              <p14:cNvContentPartPr/>
              <p14:nvPr/>
            </p14:nvContentPartPr>
            <p14:xfrm>
              <a:off x="10224115" y="5497576"/>
              <a:ext cx="746640" cy="20880"/>
            </p14:xfrm>
          </p:contentPart>
        </mc:Choice>
        <mc:Fallback xmlns="">
          <p:pic>
            <p:nvPicPr>
              <p:cNvPr id="14" name="墨迹 13">
                <a:extLst>
                  <a:ext uri="{FF2B5EF4-FFF2-40B4-BE49-F238E27FC236}">
                    <a16:creationId xmlns:a16="http://schemas.microsoft.com/office/drawing/2014/main" id="{D7E43D78-5273-4779-AFBB-6E855CCBDB59}"/>
                  </a:ext>
                </a:extLst>
              </p:cNvPr>
              <p:cNvPicPr/>
              <p:nvPr/>
            </p:nvPicPr>
            <p:blipFill>
              <a:blip r:embed="rId9"/>
              <a:stretch>
                <a:fillRect/>
              </a:stretch>
            </p:blipFill>
            <p:spPr>
              <a:xfrm>
                <a:off x="10219795" y="5493256"/>
                <a:ext cx="75528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墨迹 14">
                <a:extLst>
                  <a:ext uri="{FF2B5EF4-FFF2-40B4-BE49-F238E27FC236}">
                    <a16:creationId xmlns:a16="http://schemas.microsoft.com/office/drawing/2014/main" id="{FC130D02-4BCF-466A-8A5E-E774F56241FA}"/>
                  </a:ext>
                </a:extLst>
              </p14:cNvPr>
              <p14:cNvContentPartPr/>
              <p14:nvPr/>
            </p14:nvContentPartPr>
            <p14:xfrm>
              <a:off x="10411315" y="5807176"/>
              <a:ext cx="592920" cy="32400"/>
            </p14:xfrm>
          </p:contentPart>
        </mc:Choice>
        <mc:Fallback xmlns="">
          <p:pic>
            <p:nvPicPr>
              <p:cNvPr id="15" name="墨迹 14">
                <a:extLst>
                  <a:ext uri="{FF2B5EF4-FFF2-40B4-BE49-F238E27FC236}">
                    <a16:creationId xmlns:a16="http://schemas.microsoft.com/office/drawing/2014/main" id="{FC130D02-4BCF-466A-8A5E-E774F56241FA}"/>
                  </a:ext>
                </a:extLst>
              </p:cNvPr>
              <p:cNvPicPr/>
              <p:nvPr/>
            </p:nvPicPr>
            <p:blipFill>
              <a:blip r:embed="rId11"/>
              <a:stretch>
                <a:fillRect/>
              </a:stretch>
            </p:blipFill>
            <p:spPr>
              <a:xfrm>
                <a:off x="10406995" y="5802856"/>
                <a:ext cx="60156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墨迹 15">
                <a:extLst>
                  <a:ext uri="{FF2B5EF4-FFF2-40B4-BE49-F238E27FC236}">
                    <a16:creationId xmlns:a16="http://schemas.microsoft.com/office/drawing/2014/main" id="{63C3E7DE-7BCC-4BB3-9B6A-97A54196E96F}"/>
                  </a:ext>
                </a:extLst>
              </p14:cNvPr>
              <p14:cNvContentPartPr/>
              <p14:nvPr/>
            </p14:nvContentPartPr>
            <p14:xfrm>
              <a:off x="10120075" y="3012856"/>
              <a:ext cx="1051560" cy="8280"/>
            </p14:xfrm>
          </p:contentPart>
        </mc:Choice>
        <mc:Fallback xmlns="">
          <p:pic>
            <p:nvPicPr>
              <p:cNvPr id="16" name="墨迹 15">
                <a:extLst>
                  <a:ext uri="{FF2B5EF4-FFF2-40B4-BE49-F238E27FC236}">
                    <a16:creationId xmlns:a16="http://schemas.microsoft.com/office/drawing/2014/main" id="{63C3E7DE-7BCC-4BB3-9B6A-97A54196E96F}"/>
                  </a:ext>
                </a:extLst>
              </p:cNvPr>
              <p:cNvPicPr/>
              <p:nvPr/>
            </p:nvPicPr>
            <p:blipFill>
              <a:blip r:embed="rId13"/>
              <a:stretch>
                <a:fillRect/>
              </a:stretch>
            </p:blipFill>
            <p:spPr>
              <a:xfrm>
                <a:off x="10115755" y="3008536"/>
                <a:ext cx="1060200" cy="16920"/>
              </a:xfrm>
              <a:prstGeom prst="rect">
                <a:avLst/>
              </a:prstGeom>
            </p:spPr>
          </p:pic>
        </mc:Fallback>
      </mc:AlternateContent>
      <p:sp>
        <p:nvSpPr>
          <p:cNvPr id="17" name="文本框 16">
            <a:extLst>
              <a:ext uri="{FF2B5EF4-FFF2-40B4-BE49-F238E27FC236}">
                <a16:creationId xmlns:a16="http://schemas.microsoft.com/office/drawing/2014/main" id="{6D61C396-7D99-4798-88CB-6BEA79A0D796}"/>
              </a:ext>
            </a:extLst>
          </p:cNvPr>
          <p:cNvSpPr txBox="1"/>
          <p:nvPr/>
        </p:nvSpPr>
        <p:spPr>
          <a:xfrm>
            <a:off x="3667600" y="3840042"/>
            <a:ext cx="4593563" cy="461663"/>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1" vertOverflow="overflow" horzOverflow="overflow" vert="horz" wrap="none" lIns="45719" tIns="45719" rIns="45719" bIns="45719" numCol="1" spcCol="38100" rtlCol="0" anchor="t">
            <a:spAutoFit/>
          </a:bodyPr>
          <a:lstStyle/>
          <a:p>
            <a:r>
              <a:rPr lang="en-US" altLang="zh-CN" sz="2400" dirty="0"/>
              <a:t>All of the rating is higher than 3.5</a:t>
            </a:r>
          </a:p>
        </p:txBody>
      </p:sp>
    </p:spTree>
    <p:extLst>
      <p:ext uri="{BB962C8B-B14F-4D97-AF65-F5344CB8AC3E}">
        <p14:creationId xmlns:p14="http://schemas.microsoft.com/office/powerpoint/2010/main" val="10713776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FF59EA-7C4F-8943-97F7-9E527B6042BB}"/>
              </a:ext>
            </a:extLst>
          </p:cNvPr>
          <p:cNvSpPr>
            <a:spLocks noGrp="1"/>
          </p:cNvSpPr>
          <p:nvPr>
            <p:ph type="title"/>
          </p:nvPr>
        </p:nvSpPr>
        <p:spPr>
          <a:xfrm>
            <a:off x="655932" y="365552"/>
            <a:ext cx="4352947" cy="923330"/>
          </a:xfrm>
        </p:spPr>
        <p:txBody>
          <a:bodyPr>
            <a:normAutofit fontScale="90000"/>
          </a:bodyPr>
          <a:lstStyle/>
          <a:p>
            <a:r>
              <a:rPr lang="en-US" altLang="zh-CN" sz="2900" dirty="0">
                <a:solidFill>
                  <a:schemeClr val="accent1"/>
                </a:solidFill>
              </a:rPr>
              <a:t>7/7 conclusion</a:t>
            </a:r>
            <a:br>
              <a:rPr lang="en-US" altLang="zh-CN" sz="2900" dirty="0">
                <a:solidFill>
                  <a:schemeClr val="accent1"/>
                </a:solidFill>
              </a:rPr>
            </a:br>
            <a:r>
              <a:rPr lang="en-US" altLang="zh-CN" sz="2400" dirty="0">
                <a:solidFill>
                  <a:schemeClr val="bg2"/>
                </a:solidFill>
              </a:rPr>
              <a:t>The tech giants’ common points</a:t>
            </a:r>
            <a:endParaRPr lang="zh-CN" altLang="en-US" sz="2400" dirty="0">
              <a:solidFill>
                <a:schemeClr val="bg2"/>
              </a:solidFill>
            </a:endParaRPr>
          </a:p>
        </p:txBody>
      </p:sp>
      <p:sp>
        <p:nvSpPr>
          <p:cNvPr id="8" name="Slide Number Placeholder 2">
            <a:extLst>
              <a:ext uri="{FF2B5EF4-FFF2-40B4-BE49-F238E27FC236}">
                <a16:creationId xmlns:a16="http://schemas.microsoft.com/office/drawing/2014/main" id="{D57503AB-3E03-A046-B94E-121598265ED4}"/>
              </a:ext>
            </a:extLst>
          </p:cNvPr>
          <p:cNvSpPr txBox="1">
            <a:spLocks/>
          </p:cNvSpPr>
          <p:nvPr/>
        </p:nvSpPr>
        <p:spPr>
          <a:xfrm>
            <a:off x="11277600" y="6181072"/>
            <a:ext cx="231277"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chemeClr val="accent2"/>
                </a:solidFill>
                <a:effectLst/>
                <a:uFillTx/>
                <a:latin typeface="+mj-lt"/>
                <a:ea typeface="+mj-ea"/>
                <a:cs typeface="+mj-cs"/>
                <a:sym typeface="等线"/>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9pPr>
          </a:lstStyle>
          <a:p>
            <a:fld id="{86CB4B4D-7CA3-9044-876B-883B54F8677D}" type="slidenum">
              <a:rPr lang="en-US" altLang="zh-CN" smtClean="0"/>
              <a:pPr/>
              <a:t>28</a:t>
            </a:fld>
            <a:endParaRPr lang="en-US" altLang="zh-CN"/>
          </a:p>
        </p:txBody>
      </p:sp>
      <p:sp>
        <p:nvSpPr>
          <p:cNvPr id="4" name="文本框 3">
            <a:extLst>
              <a:ext uri="{FF2B5EF4-FFF2-40B4-BE49-F238E27FC236}">
                <a16:creationId xmlns:a16="http://schemas.microsoft.com/office/drawing/2014/main" id="{0822B944-6E2D-473A-B1B7-8C88C8FAD1C2}"/>
              </a:ext>
            </a:extLst>
          </p:cNvPr>
          <p:cNvSpPr txBox="1"/>
          <p:nvPr/>
        </p:nvSpPr>
        <p:spPr>
          <a:xfrm>
            <a:off x="724740" y="1415104"/>
            <a:ext cx="7880004"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zh-CN" sz="3200" b="1" i="0" u="none" strike="noStrike" cap="none" spc="0" normalizeH="0" baseline="0" dirty="0">
                <a:ln>
                  <a:noFill/>
                </a:ln>
                <a:solidFill>
                  <a:srgbClr val="000000"/>
                </a:solidFill>
                <a:effectLst/>
                <a:uFillTx/>
                <a:latin typeface="+mj-lt"/>
                <a:ea typeface="+mj-ea"/>
                <a:cs typeface="+mj-cs"/>
                <a:sym typeface="等线"/>
              </a:rPr>
              <a:t>The tech giants’ common points:</a:t>
            </a:r>
          </a:p>
          <a:p>
            <a:pPr marL="0" marR="0" indent="0" algn="l" defTabSz="914400" rtl="0" fontAlgn="auto" latinLnBrk="0" hangingPunct="0">
              <a:lnSpc>
                <a:spcPct val="100000"/>
              </a:lnSpc>
              <a:spcBef>
                <a:spcPts val="0"/>
              </a:spcBef>
              <a:spcAft>
                <a:spcPts val="0"/>
              </a:spcAft>
              <a:buClrTx/>
              <a:buSzTx/>
              <a:buFontTx/>
              <a:buNone/>
              <a:tabLst/>
            </a:pPr>
            <a:endParaRPr lang="en-US" altLang="zh-CN" sz="2400" dirty="0"/>
          </a:p>
        </p:txBody>
      </p:sp>
      <p:pic>
        <p:nvPicPr>
          <p:cNvPr id="6" name="图片 5">
            <a:extLst>
              <a:ext uri="{FF2B5EF4-FFF2-40B4-BE49-F238E27FC236}">
                <a16:creationId xmlns:a16="http://schemas.microsoft.com/office/drawing/2014/main" id="{0374C031-8FB1-4403-AD76-752E69AC491B}"/>
              </a:ext>
            </a:extLst>
          </p:cNvPr>
          <p:cNvPicPr/>
          <p:nvPr/>
        </p:nvPicPr>
        <p:blipFill rotWithShape="1">
          <a:blip r:embed="rId3">
            <a:extLst>
              <a:ext uri="{28A0092B-C50C-407E-A947-70E740481C1C}">
                <a14:useLocalDpi xmlns:a14="http://schemas.microsoft.com/office/drawing/2010/main" val="0"/>
              </a:ext>
            </a:extLst>
          </a:blip>
          <a:srcRect l="8332" t="11935" r="24072" b="13928"/>
          <a:stretch/>
        </p:blipFill>
        <p:spPr bwMode="auto">
          <a:xfrm>
            <a:off x="539256" y="2495431"/>
            <a:ext cx="4832004" cy="3685641"/>
          </a:xfrm>
          <a:prstGeom prst="rect">
            <a:avLst/>
          </a:prstGeom>
          <a:ln>
            <a:noFill/>
          </a:ln>
          <a:extLst>
            <a:ext uri="{53640926-AAD7-44D8-BBD7-CCE9431645EC}">
              <a14:shadowObscured xmlns:a14="http://schemas.microsoft.com/office/drawing/2010/main"/>
            </a:ext>
          </a:extLst>
        </p:spPr>
      </p:pic>
      <p:sp>
        <p:nvSpPr>
          <p:cNvPr id="5" name="矩形 4">
            <a:extLst>
              <a:ext uri="{FF2B5EF4-FFF2-40B4-BE49-F238E27FC236}">
                <a16:creationId xmlns:a16="http://schemas.microsoft.com/office/drawing/2014/main" id="{3A854975-D5CC-46D7-A88E-520454AEF8D1}"/>
              </a:ext>
            </a:extLst>
          </p:cNvPr>
          <p:cNvSpPr/>
          <p:nvPr/>
        </p:nvSpPr>
        <p:spPr>
          <a:xfrm>
            <a:off x="5556744" y="2495431"/>
            <a:ext cx="6096000" cy="2308324"/>
          </a:xfrm>
          <a:prstGeom prst="rect">
            <a:avLst/>
          </a:prstGeom>
        </p:spPr>
        <p:txBody>
          <a:bodyPr>
            <a:spAutoFit/>
          </a:bodyPr>
          <a:lstStyle/>
          <a:p>
            <a:r>
              <a:rPr lang="en-US" altLang="zh-CN" sz="2400" dirty="0"/>
              <a:t>1. </a:t>
            </a:r>
            <a:r>
              <a:rPr lang="en-US" altLang="zh-CN" sz="2400" b="1" dirty="0">
                <a:solidFill>
                  <a:schemeClr val="tx1"/>
                </a:solidFill>
              </a:rPr>
              <a:t>popular in social media</a:t>
            </a:r>
          </a:p>
          <a:p>
            <a:r>
              <a:rPr lang="en-US" altLang="zh-CN" sz="2400" dirty="0"/>
              <a:t>(Even though many of them are negative)</a:t>
            </a:r>
          </a:p>
          <a:p>
            <a:endParaRPr lang="en-US" altLang="zh-CN" sz="2400" dirty="0"/>
          </a:p>
          <a:p>
            <a:r>
              <a:rPr lang="en-US" altLang="zh-CN" sz="2400" dirty="0"/>
              <a:t>2.enjoy </a:t>
            </a:r>
            <a:r>
              <a:rPr lang="en-US" altLang="zh-CN" sz="2400" b="1" dirty="0">
                <a:solidFill>
                  <a:schemeClr val="tx1"/>
                </a:solidFill>
              </a:rPr>
              <a:t>high reputation </a:t>
            </a:r>
            <a:r>
              <a:rPr lang="en-US" altLang="zh-CN" sz="2400" dirty="0">
                <a:solidFill>
                  <a:schemeClr val="tx1"/>
                </a:solidFill>
              </a:rPr>
              <a:t>among</a:t>
            </a:r>
            <a:r>
              <a:rPr lang="en-US" altLang="zh-CN" sz="2400" b="1" dirty="0">
                <a:solidFill>
                  <a:srgbClr val="FF0000"/>
                </a:solidFill>
              </a:rPr>
              <a:t> </a:t>
            </a:r>
            <a:r>
              <a:rPr lang="en-US" altLang="zh-CN" sz="2400" dirty="0">
                <a:solidFill>
                  <a:schemeClr val="tx1"/>
                </a:solidFill>
              </a:rPr>
              <a:t>the</a:t>
            </a:r>
            <a:r>
              <a:rPr lang="en-US" altLang="zh-CN" sz="2400" b="1" dirty="0">
                <a:solidFill>
                  <a:srgbClr val="FF0000"/>
                </a:solidFill>
              </a:rPr>
              <a:t> </a:t>
            </a:r>
            <a:r>
              <a:rPr lang="en-US" altLang="zh-CN" sz="2400" b="1" dirty="0">
                <a:solidFill>
                  <a:schemeClr val="tx1"/>
                </a:solidFill>
              </a:rPr>
              <a:t>employees</a:t>
            </a:r>
            <a:r>
              <a:rPr lang="en-US" altLang="zh-CN" sz="2400" dirty="0"/>
              <a:t>.</a:t>
            </a:r>
          </a:p>
          <a:p>
            <a:r>
              <a:rPr lang="en-US" altLang="zh-CN" sz="2400" dirty="0"/>
              <a:t>(higher than 3.5 on </a:t>
            </a:r>
            <a:r>
              <a:rPr lang="en-US" altLang="zh-CN" sz="2400" dirty="0" err="1"/>
              <a:t>glassdoor</a:t>
            </a:r>
            <a:r>
              <a:rPr lang="en-US" altLang="zh-CN" sz="2400" dirty="0"/>
              <a:t>)</a:t>
            </a:r>
          </a:p>
        </p:txBody>
      </p:sp>
    </p:spTree>
    <p:extLst>
      <p:ext uri="{BB962C8B-B14F-4D97-AF65-F5344CB8AC3E}">
        <p14:creationId xmlns:p14="http://schemas.microsoft.com/office/powerpoint/2010/main" val="596968102"/>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FF59EA-7C4F-8943-97F7-9E527B6042BB}"/>
              </a:ext>
            </a:extLst>
          </p:cNvPr>
          <p:cNvSpPr>
            <a:spLocks noGrp="1"/>
          </p:cNvSpPr>
          <p:nvPr>
            <p:ph type="title"/>
          </p:nvPr>
        </p:nvSpPr>
        <p:spPr>
          <a:xfrm>
            <a:off x="655933" y="365552"/>
            <a:ext cx="3632200" cy="923330"/>
          </a:xfrm>
        </p:spPr>
        <p:txBody>
          <a:bodyPr>
            <a:normAutofit/>
          </a:bodyPr>
          <a:lstStyle/>
          <a:p>
            <a:r>
              <a:rPr lang="en-US" altLang="zh-CN" sz="3200" dirty="0">
                <a:solidFill>
                  <a:schemeClr val="accent1"/>
                </a:solidFill>
                <a:latin typeface="等线 Light"/>
                <a:ea typeface="等线 Light"/>
              </a:rPr>
              <a:t>7/7 conclusion</a:t>
            </a:r>
            <a:endParaRPr lang="zh-CN" altLang="en-US" sz="3200" dirty="0">
              <a:solidFill>
                <a:schemeClr val="accent1"/>
              </a:solidFill>
              <a:latin typeface="等线 Light"/>
              <a:ea typeface="等线 Light"/>
            </a:endParaRPr>
          </a:p>
        </p:txBody>
      </p:sp>
      <p:sp>
        <p:nvSpPr>
          <p:cNvPr id="8" name="Slide Number Placeholder 2">
            <a:extLst>
              <a:ext uri="{FF2B5EF4-FFF2-40B4-BE49-F238E27FC236}">
                <a16:creationId xmlns:a16="http://schemas.microsoft.com/office/drawing/2014/main" id="{D57503AB-3E03-A046-B94E-121598265ED4}"/>
              </a:ext>
            </a:extLst>
          </p:cNvPr>
          <p:cNvSpPr txBox="1">
            <a:spLocks/>
          </p:cNvSpPr>
          <p:nvPr/>
        </p:nvSpPr>
        <p:spPr>
          <a:xfrm>
            <a:off x="11277600" y="6181072"/>
            <a:ext cx="231277"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chemeClr val="accent2"/>
                </a:solidFill>
                <a:effectLst/>
                <a:uFillTx/>
                <a:latin typeface="+mj-lt"/>
                <a:ea typeface="+mj-ea"/>
                <a:cs typeface="+mj-cs"/>
                <a:sym typeface="等线"/>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9pPr>
          </a:lstStyle>
          <a:p>
            <a:fld id="{86CB4B4D-7CA3-9044-876B-883B54F8677D}" type="slidenum">
              <a:rPr lang="en-US" altLang="zh-CN" smtClean="0"/>
              <a:pPr/>
              <a:t>29</a:t>
            </a:fld>
            <a:endParaRPr lang="en-US" altLang="zh-CN"/>
          </a:p>
        </p:txBody>
      </p:sp>
      <p:sp>
        <p:nvSpPr>
          <p:cNvPr id="4" name="文本框 3">
            <a:extLst>
              <a:ext uri="{FF2B5EF4-FFF2-40B4-BE49-F238E27FC236}">
                <a16:creationId xmlns:a16="http://schemas.microsoft.com/office/drawing/2014/main" id="{0822B944-6E2D-473A-B1B7-8C88C8FAD1C2}"/>
              </a:ext>
            </a:extLst>
          </p:cNvPr>
          <p:cNvSpPr txBox="1"/>
          <p:nvPr/>
        </p:nvSpPr>
        <p:spPr>
          <a:xfrm>
            <a:off x="2348345" y="1891145"/>
            <a:ext cx="7325591" cy="1938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zh-CN" sz="2400" b="1" i="0" u="none" strike="noStrike" cap="none" spc="0" normalizeH="0" baseline="0" dirty="0">
                <a:ln>
                  <a:noFill/>
                </a:ln>
                <a:solidFill>
                  <a:srgbClr val="000000"/>
                </a:solidFill>
                <a:effectLst/>
                <a:uFillTx/>
                <a:latin typeface="+mj-lt"/>
                <a:ea typeface="+mj-ea"/>
                <a:cs typeface="+mj-cs"/>
                <a:sym typeface="等线"/>
              </a:rPr>
              <a:t>Which company may become the next tech giants?</a:t>
            </a:r>
          </a:p>
          <a:p>
            <a:pPr marL="0" marR="0" indent="0" algn="l" defTabSz="914400" rtl="0" fontAlgn="auto" latinLnBrk="0" hangingPunct="0">
              <a:lnSpc>
                <a:spcPct val="100000"/>
              </a:lnSpc>
              <a:spcBef>
                <a:spcPts val="0"/>
              </a:spcBef>
              <a:spcAft>
                <a:spcPts val="0"/>
              </a:spcAft>
              <a:buClrTx/>
              <a:buSzTx/>
              <a:buFontTx/>
              <a:buNone/>
              <a:tabLst/>
            </a:pPr>
            <a:r>
              <a:rPr kumimoji="0" lang="en-US" altLang="zh-CN" sz="2400" b="0" i="0" u="none" strike="noStrike" cap="none" spc="0" normalizeH="0" baseline="0" dirty="0">
                <a:ln>
                  <a:noFill/>
                </a:ln>
                <a:solidFill>
                  <a:srgbClr val="000000"/>
                </a:solidFill>
                <a:effectLst/>
                <a:uFillTx/>
                <a:latin typeface="+mj-lt"/>
                <a:ea typeface="+mj-ea"/>
                <a:cs typeface="+mj-cs"/>
                <a:sym typeface="等线"/>
              </a:rPr>
              <a:t>1.Verizon</a:t>
            </a:r>
          </a:p>
          <a:p>
            <a:pPr marL="0" marR="0" indent="0" algn="l" defTabSz="914400" rtl="0" fontAlgn="auto" latinLnBrk="0" hangingPunct="0">
              <a:lnSpc>
                <a:spcPct val="100000"/>
              </a:lnSpc>
              <a:spcBef>
                <a:spcPts val="0"/>
              </a:spcBef>
              <a:spcAft>
                <a:spcPts val="0"/>
              </a:spcAft>
              <a:buClrTx/>
              <a:buSzTx/>
              <a:buFontTx/>
              <a:buNone/>
              <a:tabLst/>
            </a:pPr>
            <a:r>
              <a:rPr lang="en-US" altLang="zh-CN" sz="2400" dirty="0"/>
              <a:t>Reasons:</a:t>
            </a:r>
          </a:p>
          <a:p>
            <a:pPr marL="342900" marR="0" indent="-342900" algn="l" defTabSz="914400" rtl="0" fontAlgn="auto" latinLnBrk="0" hangingPunct="0">
              <a:lnSpc>
                <a:spcPct val="100000"/>
              </a:lnSpc>
              <a:spcBef>
                <a:spcPts val="0"/>
              </a:spcBef>
              <a:spcAft>
                <a:spcPts val="0"/>
              </a:spcAft>
              <a:buClrTx/>
              <a:buSzTx/>
              <a:buFontTx/>
              <a:buAutoNum type="arabicParenR"/>
              <a:tabLst/>
            </a:pPr>
            <a:r>
              <a:rPr kumimoji="0" lang="en-US" altLang="zh-CN" sz="2400" b="0" i="0" u="none" strike="noStrike" cap="none" spc="0" normalizeH="0" baseline="0" dirty="0">
                <a:ln>
                  <a:noFill/>
                </a:ln>
                <a:solidFill>
                  <a:srgbClr val="FF0000"/>
                </a:solidFill>
                <a:effectLst/>
                <a:uFillTx/>
                <a:latin typeface="+mj-lt"/>
                <a:ea typeface="+mj-ea"/>
                <a:cs typeface="+mj-cs"/>
                <a:sym typeface="等线"/>
              </a:rPr>
              <a:t>Popular</a:t>
            </a:r>
            <a:r>
              <a:rPr kumimoji="0" lang="en-US" altLang="zh-CN" sz="2400" b="0" i="0" u="none" strike="noStrike" cap="none" spc="0" normalizeH="0" baseline="0" dirty="0">
                <a:ln>
                  <a:noFill/>
                </a:ln>
                <a:solidFill>
                  <a:srgbClr val="000000"/>
                </a:solidFill>
                <a:effectLst/>
                <a:uFillTx/>
                <a:latin typeface="+mj-lt"/>
                <a:ea typeface="+mj-ea"/>
                <a:cs typeface="+mj-cs"/>
                <a:sym typeface="等线"/>
              </a:rPr>
              <a:t> in </a:t>
            </a:r>
            <a:r>
              <a:rPr kumimoji="0" lang="en-US" altLang="zh-CN" sz="2400" b="0" i="0" u="none" strike="noStrike" cap="none" spc="0" normalizeH="0" baseline="0" dirty="0">
                <a:ln>
                  <a:noFill/>
                </a:ln>
                <a:solidFill>
                  <a:srgbClr val="FF0000"/>
                </a:solidFill>
                <a:effectLst/>
                <a:uFillTx/>
                <a:latin typeface="+mj-lt"/>
                <a:ea typeface="+mj-ea"/>
                <a:cs typeface="+mj-cs"/>
                <a:sym typeface="等线"/>
              </a:rPr>
              <a:t>social media</a:t>
            </a:r>
          </a:p>
          <a:p>
            <a:pPr marL="342900" marR="0" indent="-342900" algn="l" defTabSz="914400" rtl="0" fontAlgn="auto" latinLnBrk="0" hangingPunct="0">
              <a:lnSpc>
                <a:spcPct val="100000"/>
              </a:lnSpc>
              <a:spcBef>
                <a:spcPts val="0"/>
              </a:spcBef>
              <a:spcAft>
                <a:spcPts val="0"/>
              </a:spcAft>
              <a:buClrTx/>
              <a:buSzTx/>
              <a:buFontTx/>
              <a:buAutoNum type="arabicParenR"/>
              <a:tabLst/>
            </a:pPr>
            <a:r>
              <a:rPr kumimoji="0" lang="en-US" altLang="zh-CN" sz="2400" b="0" i="0" u="none" strike="noStrike" cap="none" spc="0" normalizeH="0" baseline="0" dirty="0">
                <a:ln>
                  <a:noFill/>
                </a:ln>
                <a:solidFill>
                  <a:srgbClr val="000000"/>
                </a:solidFill>
                <a:effectLst/>
                <a:uFillTx/>
                <a:latin typeface="+mj-lt"/>
                <a:ea typeface="+mj-ea"/>
                <a:cs typeface="+mj-cs"/>
                <a:sym typeface="等线"/>
              </a:rPr>
              <a:t>Enjoy</a:t>
            </a:r>
            <a:r>
              <a:rPr lang="en-US" altLang="zh-CN" sz="2400" dirty="0"/>
              <a:t>s a </a:t>
            </a:r>
            <a:r>
              <a:rPr lang="en-US" altLang="zh-CN" sz="2400" dirty="0">
                <a:solidFill>
                  <a:srgbClr val="FF0000"/>
                </a:solidFill>
              </a:rPr>
              <a:t>high reputation </a:t>
            </a:r>
            <a:r>
              <a:rPr lang="en-US" altLang="zh-CN" sz="2400" dirty="0"/>
              <a:t>among </a:t>
            </a:r>
            <a:r>
              <a:rPr lang="en-US" altLang="zh-CN" sz="2400" dirty="0">
                <a:solidFill>
                  <a:srgbClr val="FF0000"/>
                </a:solidFill>
              </a:rPr>
              <a:t>employees </a:t>
            </a:r>
            <a:endParaRPr kumimoji="0" lang="en-US" altLang="zh-CN" sz="2400" b="0" i="0" u="none" strike="noStrike" cap="none" spc="0" normalizeH="0" baseline="0" dirty="0">
              <a:ln>
                <a:noFill/>
              </a:ln>
              <a:solidFill>
                <a:srgbClr val="FF0000"/>
              </a:solidFill>
              <a:effectLst/>
              <a:uFillTx/>
              <a:sym typeface="等线"/>
            </a:endParaRPr>
          </a:p>
        </p:txBody>
      </p:sp>
      <p:pic>
        <p:nvPicPr>
          <p:cNvPr id="5" name="图片 4" descr="https://i2.wp.com/technosports.co.in/wp-content/uploads/2020/09/Verizon.jpg?resize=696%2C302&amp;ssl=1">
            <a:extLst>
              <a:ext uri="{FF2B5EF4-FFF2-40B4-BE49-F238E27FC236}">
                <a16:creationId xmlns:a16="http://schemas.microsoft.com/office/drawing/2014/main" id="{D95C84F2-49A2-4FCA-A153-35DB0A3D650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696440" y="3830135"/>
            <a:ext cx="6629400" cy="2876550"/>
          </a:xfrm>
          <a:prstGeom prst="rect">
            <a:avLst/>
          </a:prstGeom>
          <a:noFill/>
          <a:ln>
            <a:noFill/>
          </a:ln>
        </p:spPr>
      </p:pic>
    </p:spTree>
    <p:extLst>
      <p:ext uri="{BB962C8B-B14F-4D97-AF65-F5344CB8AC3E}">
        <p14:creationId xmlns:p14="http://schemas.microsoft.com/office/powerpoint/2010/main" val="172667550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itle 1"/>
          <p:cNvSpPr txBox="1">
            <a:spLocks noGrp="1"/>
          </p:cNvSpPr>
          <p:nvPr>
            <p:ph type="title"/>
          </p:nvPr>
        </p:nvSpPr>
        <p:spPr>
          <a:prstGeom prst="rect">
            <a:avLst/>
          </a:prstGeom>
        </p:spPr>
        <p:txBody>
          <a:bodyPr>
            <a:normAutofit fontScale="90000"/>
          </a:bodyPr>
          <a:lstStyle/>
          <a:p>
            <a:pPr defTabSz="859536">
              <a:defRPr sz="2820">
                <a:solidFill>
                  <a:schemeClr val="accent1"/>
                </a:solidFill>
              </a:defRPr>
            </a:pPr>
            <a:r>
              <a:rPr lang="en-US" dirty="0"/>
              <a:t>1/7 Problem Statement</a:t>
            </a:r>
            <a:br>
              <a:rPr lang="en-US" dirty="0"/>
            </a:br>
            <a:r>
              <a:rPr lang="en-US" sz="2400" dirty="0">
                <a:solidFill>
                  <a:schemeClr val="bg2"/>
                </a:solidFill>
              </a:rPr>
              <a:t>Introduction</a:t>
            </a:r>
            <a:endParaRPr sz="2400" dirty="0">
              <a:solidFill>
                <a:schemeClr val="bg2"/>
              </a:solidFill>
            </a:endParaRPr>
          </a:p>
        </p:txBody>
      </p:sp>
      <p:sp>
        <p:nvSpPr>
          <p:cNvPr id="123" name="Slide Number Placeholder 2"/>
          <p:cNvSpPr txBox="1">
            <a:spLocks noGrp="1"/>
          </p:cNvSpPr>
          <p:nvPr>
            <p:ph type="sldNum" sz="quarter" idx="4294967295"/>
          </p:nvPr>
        </p:nvSpPr>
        <p:spPr>
          <a:xfrm>
            <a:off x="11277600" y="6181072"/>
            <a:ext cx="231277" cy="3708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l">
              <a:defRPr sz="1800" b="1">
                <a:solidFill>
                  <a:schemeClr val="accent2"/>
                </a:solidFill>
              </a:defRPr>
            </a:lvl1pPr>
          </a:lstStyle>
          <a:p>
            <a:fld id="{86CB4B4D-7CA3-9044-876B-883B54F8677D}" type="slidenum">
              <a:t>3</a:t>
            </a:fld>
            <a:endParaRPr/>
          </a:p>
        </p:txBody>
      </p:sp>
      <p:sp>
        <p:nvSpPr>
          <p:cNvPr id="3" name="矩形 2">
            <a:extLst>
              <a:ext uri="{FF2B5EF4-FFF2-40B4-BE49-F238E27FC236}">
                <a16:creationId xmlns:a16="http://schemas.microsoft.com/office/drawing/2014/main" id="{0C5FC0BD-A074-4545-94E3-E600F3F15E38}"/>
              </a:ext>
            </a:extLst>
          </p:cNvPr>
          <p:cNvSpPr/>
          <p:nvPr/>
        </p:nvSpPr>
        <p:spPr>
          <a:xfrm>
            <a:off x="778353" y="1519207"/>
            <a:ext cx="10799632" cy="1200329"/>
          </a:xfrm>
          <a:prstGeom prst="rect">
            <a:avLst/>
          </a:prstGeom>
        </p:spPr>
        <p:txBody>
          <a:bodyPr wrap="square">
            <a:spAutoFit/>
          </a:bodyPr>
          <a:lstStyle/>
          <a:p>
            <a:r>
              <a:rPr lang="en-US" altLang="zh-CN" sz="2400" kern="100" dirty="0">
                <a:latin typeface="Helvetica" panose="020B0604020202020204" pitchFamily="34" charset="0"/>
                <a:ea typeface="等线" panose="02010600030101010101" pitchFamily="2" charset="-122"/>
                <a:cs typeface="Times New Roman" panose="02020603050405020304" pitchFamily="18" charset="0"/>
              </a:rPr>
              <a:t>Our goal is to look at </a:t>
            </a:r>
            <a:r>
              <a:rPr lang="en-US" altLang="zh-CN" sz="2400" kern="100" dirty="0">
                <a:solidFill>
                  <a:srgbClr val="FF0000"/>
                </a:solidFill>
                <a:latin typeface="Helvetica" panose="020B0604020202020204" pitchFamily="34" charset="0"/>
                <a:ea typeface="等线" panose="02010600030101010101" pitchFamily="2" charset="-122"/>
                <a:cs typeface="Times New Roman" panose="02020603050405020304" pitchFamily="18" charset="0"/>
              </a:rPr>
              <a:t>comments</a:t>
            </a:r>
            <a:r>
              <a:rPr lang="en-US" altLang="zh-CN" sz="2400" kern="100" dirty="0">
                <a:latin typeface="Helvetica" panose="020B0604020202020204" pitchFamily="34" charset="0"/>
                <a:ea typeface="等线" panose="02010600030101010101" pitchFamily="2" charset="-122"/>
                <a:cs typeface="Times New Roman" panose="02020603050405020304" pitchFamily="18" charset="0"/>
              </a:rPr>
              <a:t> of various tech companies and note their </a:t>
            </a:r>
            <a:r>
              <a:rPr lang="en-US" altLang="zh-CN" sz="2400" kern="100" dirty="0">
                <a:solidFill>
                  <a:srgbClr val="FF0000"/>
                </a:solidFill>
                <a:latin typeface="Helvetica" panose="020B0604020202020204" pitchFamily="34" charset="0"/>
                <a:ea typeface="等线" panose="02010600030101010101" pitchFamily="2" charset="-122"/>
                <a:cs typeface="Times New Roman" panose="02020603050405020304" pitchFamily="18" charset="0"/>
              </a:rPr>
              <a:t>similarities and differences</a:t>
            </a:r>
            <a:r>
              <a:rPr lang="en-US" altLang="zh-CN" sz="2400" kern="100" dirty="0">
                <a:latin typeface="Helvetica" panose="020B0604020202020204" pitchFamily="34" charset="0"/>
                <a:ea typeface="等线" panose="02010600030101010101" pitchFamily="2" charset="-122"/>
                <a:cs typeface="Times New Roman" panose="02020603050405020304" pitchFamily="18" charset="0"/>
              </a:rPr>
              <a:t>. Specifically, I'd like to know if the </a:t>
            </a:r>
            <a:r>
              <a:rPr lang="en-US" altLang="zh-CN" sz="2400" kern="100" dirty="0">
                <a:solidFill>
                  <a:srgbClr val="FF0000"/>
                </a:solidFill>
                <a:latin typeface="Helvetica" panose="020B0604020202020204" pitchFamily="34" charset="0"/>
                <a:ea typeface="等线" panose="02010600030101010101" pitchFamily="2" charset="-122"/>
                <a:cs typeface="Times New Roman" panose="02020603050405020304" pitchFamily="18" charset="0"/>
              </a:rPr>
              <a:t>Five tech giants </a:t>
            </a:r>
            <a:r>
              <a:rPr lang="en-US" altLang="zh-CN" sz="2400" kern="100" dirty="0">
                <a:latin typeface="Helvetica" panose="020B0604020202020204" pitchFamily="34" charset="0"/>
                <a:ea typeface="等线" panose="02010600030101010101" pitchFamily="2" charset="-122"/>
                <a:cs typeface="Times New Roman" panose="02020603050405020304" pitchFamily="18" charset="0"/>
              </a:rPr>
              <a:t>are different than other companies, since they shared most of the market</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11" name="图片 10">
            <a:extLst>
              <a:ext uri="{FF2B5EF4-FFF2-40B4-BE49-F238E27FC236}">
                <a16:creationId xmlns:a16="http://schemas.microsoft.com/office/drawing/2014/main" id="{55AA3129-0DD4-4640-982A-F7A62A78C3B6}"/>
              </a:ext>
            </a:extLst>
          </p:cNvPr>
          <p:cNvPicPr/>
          <p:nvPr/>
        </p:nvPicPr>
        <p:blipFill rotWithShape="1">
          <a:blip r:embed="rId3">
            <a:extLst>
              <a:ext uri="{28A0092B-C50C-407E-A947-70E740481C1C}">
                <a14:useLocalDpi xmlns:a14="http://schemas.microsoft.com/office/drawing/2010/main" val="0"/>
              </a:ext>
            </a:extLst>
          </a:blip>
          <a:srcRect r="13677"/>
          <a:stretch/>
        </p:blipFill>
        <p:spPr bwMode="auto">
          <a:xfrm>
            <a:off x="2970395" y="2672862"/>
            <a:ext cx="5471013" cy="4185138"/>
          </a:xfrm>
          <a:prstGeom prst="rect">
            <a:avLst/>
          </a:prstGeom>
          <a:ln>
            <a:noFill/>
          </a:ln>
          <a:extLst>
            <a:ext uri="{53640926-AAD7-44D8-BBD7-CCE9431645EC}">
              <a14:shadowObscured xmlns:a14="http://schemas.microsoft.com/office/drawing/2010/main"/>
            </a:ext>
          </a:extLst>
        </p:spPr>
      </p:pic>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a14="http://schemas.microsoft.com/office/drawing/2010/main" xmlns:m="http://schemas.openxmlformats.org/officeDocument/2006/math"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FF59EA-7C4F-8943-97F7-9E527B6042BB}"/>
              </a:ext>
            </a:extLst>
          </p:cNvPr>
          <p:cNvSpPr>
            <a:spLocks noGrp="1"/>
          </p:cNvSpPr>
          <p:nvPr>
            <p:ph type="title"/>
          </p:nvPr>
        </p:nvSpPr>
        <p:spPr>
          <a:xfrm>
            <a:off x="655933" y="365552"/>
            <a:ext cx="3632200" cy="923330"/>
          </a:xfrm>
        </p:spPr>
        <p:txBody>
          <a:bodyPr>
            <a:normAutofit/>
          </a:bodyPr>
          <a:lstStyle/>
          <a:p>
            <a:r>
              <a:rPr lang="en-US" altLang="zh-CN" sz="3200" dirty="0">
                <a:solidFill>
                  <a:schemeClr val="accent1"/>
                </a:solidFill>
                <a:latin typeface="等线 Light"/>
                <a:ea typeface="等线 Light"/>
              </a:rPr>
              <a:t>7/7 conclusion</a:t>
            </a:r>
            <a:endParaRPr lang="zh-CN" altLang="en-US" sz="3200" dirty="0">
              <a:solidFill>
                <a:schemeClr val="accent1"/>
              </a:solidFill>
              <a:latin typeface="等线 Light"/>
              <a:ea typeface="等线 Light"/>
            </a:endParaRPr>
          </a:p>
        </p:txBody>
      </p:sp>
      <p:sp>
        <p:nvSpPr>
          <p:cNvPr id="8" name="Slide Number Placeholder 2">
            <a:extLst>
              <a:ext uri="{FF2B5EF4-FFF2-40B4-BE49-F238E27FC236}">
                <a16:creationId xmlns:a16="http://schemas.microsoft.com/office/drawing/2014/main" id="{D57503AB-3E03-A046-B94E-121598265ED4}"/>
              </a:ext>
            </a:extLst>
          </p:cNvPr>
          <p:cNvSpPr txBox="1">
            <a:spLocks/>
          </p:cNvSpPr>
          <p:nvPr/>
        </p:nvSpPr>
        <p:spPr>
          <a:xfrm>
            <a:off x="11277600" y="6181072"/>
            <a:ext cx="231277"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chemeClr val="accent2"/>
                </a:solidFill>
                <a:effectLst/>
                <a:uFillTx/>
                <a:latin typeface="+mj-lt"/>
                <a:ea typeface="+mj-ea"/>
                <a:cs typeface="+mj-cs"/>
                <a:sym typeface="等线"/>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lvl9pPr>
          </a:lstStyle>
          <a:p>
            <a:fld id="{86CB4B4D-7CA3-9044-876B-883B54F8677D}" type="slidenum">
              <a:rPr lang="en-US" altLang="zh-CN" smtClean="0"/>
              <a:pPr/>
              <a:t>30</a:t>
            </a:fld>
            <a:endParaRPr lang="en-US" altLang="zh-CN"/>
          </a:p>
        </p:txBody>
      </p:sp>
      <p:sp>
        <p:nvSpPr>
          <p:cNvPr id="3" name="文本框 2">
            <a:extLst>
              <a:ext uri="{FF2B5EF4-FFF2-40B4-BE49-F238E27FC236}">
                <a16:creationId xmlns:a16="http://schemas.microsoft.com/office/drawing/2014/main" id="{5BE80C9A-044B-401F-BD90-D5D2CE5053A1}"/>
              </a:ext>
            </a:extLst>
          </p:cNvPr>
          <p:cNvSpPr txBox="1"/>
          <p:nvPr/>
        </p:nvSpPr>
        <p:spPr>
          <a:xfrm>
            <a:off x="4309376" y="1480252"/>
            <a:ext cx="239744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ltLang="zh-CN" dirty="0" err="1"/>
              <a:t>Cf</a:t>
            </a:r>
            <a:r>
              <a:rPr lang="en-US" altLang="zh-CN" dirty="0"/>
              <a:t> R and Python in NLP</a:t>
            </a:r>
            <a:endParaRPr kumimoji="0" lang="zh-CN" altLang="en-US" sz="1800" b="0" i="0" u="none" strike="noStrike" cap="none" spc="0" normalizeH="0" baseline="0" dirty="0">
              <a:ln>
                <a:noFill/>
              </a:ln>
              <a:solidFill>
                <a:srgbClr val="000000"/>
              </a:solidFill>
              <a:effectLst/>
              <a:uFillTx/>
              <a:latin typeface="+mj-lt"/>
              <a:ea typeface="+mj-ea"/>
              <a:cs typeface="+mj-cs"/>
              <a:sym typeface="等线"/>
            </a:endParaRPr>
          </a:p>
        </p:txBody>
      </p:sp>
      <p:graphicFrame>
        <p:nvGraphicFramePr>
          <p:cNvPr id="6" name="表格 5">
            <a:extLst>
              <a:ext uri="{FF2B5EF4-FFF2-40B4-BE49-F238E27FC236}">
                <a16:creationId xmlns:a16="http://schemas.microsoft.com/office/drawing/2014/main" id="{E817E2A1-369A-4DA5-AC15-5EFB9F4F8704}"/>
              </a:ext>
            </a:extLst>
          </p:cNvPr>
          <p:cNvGraphicFramePr>
            <a:graphicFrameLocks noGrp="1"/>
          </p:cNvGraphicFramePr>
          <p:nvPr>
            <p:extLst>
              <p:ext uri="{D42A27DB-BD31-4B8C-83A1-F6EECF244321}">
                <p14:modId xmlns:p14="http://schemas.microsoft.com/office/powerpoint/2010/main" val="3819421601"/>
              </p:ext>
            </p:extLst>
          </p:nvPr>
        </p:nvGraphicFramePr>
        <p:xfrm>
          <a:off x="1335809" y="2932930"/>
          <a:ext cx="9306496" cy="1737360"/>
        </p:xfrm>
        <a:graphic>
          <a:graphicData uri="http://schemas.openxmlformats.org/drawingml/2006/table">
            <a:tbl>
              <a:tblPr firstRow="1" bandRow="1">
                <a:tableStyleId>{5940675A-B579-460E-94D1-54222C63F5DA}</a:tableStyleId>
              </a:tblPr>
              <a:tblGrid>
                <a:gridCol w="1153404">
                  <a:extLst>
                    <a:ext uri="{9D8B030D-6E8A-4147-A177-3AD203B41FA5}">
                      <a16:colId xmlns:a16="http://schemas.microsoft.com/office/drawing/2014/main" val="3151340391"/>
                    </a:ext>
                  </a:extLst>
                </a:gridCol>
                <a:gridCol w="5300980">
                  <a:extLst>
                    <a:ext uri="{9D8B030D-6E8A-4147-A177-3AD203B41FA5}">
                      <a16:colId xmlns:a16="http://schemas.microsoft.com/office/drawing/2014/main" val="148538692"/>
                    </a:ext>
                  </a:extLst>
                </a:gridCol>
                <a:gridCol w="2852112">
                  <a:extLst>
                    <a:ext uri="{9D8B030D-6E8A-4147-A177-3AD203B41FA5}">
                      <a16:colId xmlns:a16="http://schemas.microsoft.com/office/drawing/2014/main" val="346364691"/>
                    </a:ext>
                  </a:extLst>
                </a:gridCol>
              </a:tblGrid>
              <a:tr h="370840">
                <a:tc>
                  <a:txBody>
                    <a:bodyPr/>
                    <a:lstStyle/>
                    <a:p>
                      <a:endParaRPr lang="en-US" altLang="zh-CN" sz="2400" dirty="0"/>
                    </a:p>
                  </a:txBody>
                  <a:tcPr/>
                </a:tc>
                <a:tc>
                  <a:txBody>
                    <a:bodyPr/>
                    <a:lstStyle/>
                    <a:p>
                      <a:r>
                        <a:rPr lang="en-US" altLang="zh-CN" sz="2400" dirty="0"/>
                        <a:t>Python</a:t>
                      </a:r>
                    </a:p>
                  </a:txBody>
                  <a:tcPr/>
                </a:tc>
                <a:tc>
                  <a:txBody>
                    <a:bodyPr/>
                    <a:lstStyle/>
                    <a:p>
                      <a:r>
                        <a:rPr lang="en-US" altLang="zh-CN" sz="2400" dirty="0"/>
                        <a:t>R</a:t>
                      </a:r>
                      <a:endParaRPr lang="zh-CN" altLang="en-US" sz="2400" dirty="0"/>
                    </a:p>
                  </a:txBody>
                  <a:tcPr/>
                </a:tc>
                <a:extLst>
                  <a:ext uri="{0D108BD9-81ED-4DB2-BD59-A6C34878D82A}">
                    <a16:rowId xmlns:a16="http://schemas.microsoft.com/office/drawing/2014/main" val="3756094055"/>
                  </a:ext>
                </a:extLst>
              </a:tr>
              <a:tr h="370840">
                <a:tc>
                  <a:txBody>
                    <a:bodyPr/>
                    <a:lstStyle/>
                    <a:p>
                      <a:r>
                        <a:rPr lang="en-US" altLang="zh-CN" sz="2400" dirty="0"/>
                        <a:t>pros</a:t>
                      </a:r>
                      <a:endParaRPr lang="zh-CN" altLang="en-US" sz="2400" dirty="0"/>
                    </a:p>
                  </a:txBody>
                  <a:tcPr/>
                </a:tc>
                <a:tc>
                  <a:txBody>
                    <a:bodyPr/>
                    <a:lstStyle/>
                    <a:p>
                      <a:r>
                        <a:rPr lang="en-US" altLang="zh-CN" sz="2400" dirty="0"/>
                        <a:t>Many docs and projects for </a:t>
                      </a:r>
                      <a:r>
                        <a:rPr lang="en-US" altLang="zh-CN" sz="2400" dirty="0">
                          <a:solidFill>
                            <a:srgbClr val="FF0000"/>
                          </a:solidFill>
                        </a:rPr>
                        <a:t>reference</a:t>
                      </a:r>
                      <a:endParaRPr lang="zh-CN" altLang="en-US" sz="2400" dirty="0">
                        <a:solidFill>
                          <a:srgbClr val="FF0000"/>
                        </a:solidFill>
                      </a:endParaRPr>
                    </a:p>
                  </a:txBody>
                  <a:tcPr>
                    <a:solidFill>
                      <a:schemeClr val="accent5">
                        <a:lumMod val="20000"/>
                        <a:lumOff val="80000"/>
                      </a:schemeClr>
                    </a:solidFill>
                  </a:tcPr>
                </a:tc>
                <a:tc>
                  <a:txBody>
                    <a:bodyPr/>
                    <a:lstStyle/>
                    <a:p>
                      <a:r>
                        <a:rPr lang="en-US" altLang="zh-CN" sz="2400" dirty="0"/>
                        <a:t>More </a:t>
                      </a:r>
                      <a:r>
                        <a:rPr lang="en-US" altLang="zh-CN" sz="2400" dirty="0">
                          <a:solidFill>
                            <a:srgbClr val="FF0000"/>
                          </a:solidFill>
                        </a:rPr>
                        <a:t>interactive</a:t>
                      </a:r>
                      <a:endParaRPr lang="zh-CN" altLang="en-US" sz="2400" dirty="0">
                        <a:solidFill>
                          <a:srgbClr val="FF0000"/>
                        </a:solidFill>
                      </a:endParaRPr>
                    </a:p>
                  </a:txBody>
                  <a:tcPr/>
                </a:tc>
                <a:extLst>
                  <a:ext uri="{0D108BD9-81ED-4DB2-BD59-A6C34878D82A}">
                    <a16:rowId xmlns:a16="http://schemas.microsoft.com/office/drawing/2014/main" val="1948060946"/>
                  </a:ext>
                </a:extLst>
              </a:tr>
              <a:tr h="370840">
                <a:tc>
                  <a:txBody>
                    <a:bodyPr/>
                    <a:lstStyle/>
                    <a:p>
                      <a:r>
                        <a:rPr lang="en-US" altLang="zh-CN" sz="2400" dirty="0"/>
                        <a:t>cons</a:t>
                      </a:r>
                      <a:endParaRPr lang="zh-CN" altLang="en-US" sz="2400" dirty="0"/>
                    </a:p>
                  </a:txBody>
                  <a:tcPr/>
                </a:tc>
                <a:tc>
                  <a:txBody>
                    <a:bodyPr/>
                    <a:lstStyle/>
                    <a:p>
                      <a:r>
                        <a:rPr lang="en-US" altLang="zh-CN" sz="2400" dirty="0"/>
                        <a:t>Nope</a:t>
                      </a:r>
                      <a:endParaRPr lang="zh-CN" altLang="en-US" sz="2400" dirty="0"/>
                    </a:p>
                  </a:txBody>
                  <a:tcPr/>
                </a:tc>
                <a:tc>
                  <a:txBody>
                    <a:bodyPr/>
                    <a:lstStyle/>
                    <a:p>
                      <a:r>
                        <a:rPr lang="en-US" altLang="zh-CN" sz="2400" dirty="0"/>
                        <a:t>Contradicts to Python’s pros</a:t>
                      </a:r>
                    </a:p>
                  </a:txBody>
                  <a:tcPr>
                    <a:solidFill>
                      <a:schemeClr val="accent1">
                        <a:lumMod val="20000"/>
                        <a:lumOff val="80000"/>
                      </a:schemeClr>
                    </a:solidFill>
                  </a:tcPr>
                </a:tc>
                <a:extLst>
                  <a:ext uri="{0D108BD9-81ED-4DB2-BD59-A6C34878D82A}">
                    <a16:rowId xmlns:a16="http://schemas.microsoft.com/office/drawing/2014/main" val="1741297510"/>
                  </a:ext>
                </a:extLst>
              </a:tr>
            </a:tbl>
          </a:graphicData>
        </a:graphic>
      </p:graphicFrame>
    </p:spTree>
    <p:extLst>
      <p:ext uri="{BB962C8B-B14F-4D97-AF65-F5344CB8AC3E}">
        <p14:creationId xmlns:p14="http://schemas.microsoft.com/office/powerpoint/2010/main" val="4094405984"/>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extBox 2"/>
          <p:cNvSpPr txBox="1"/>
          <p:nvPr/>
        </p:nvSpPr>
        <p:spPr>
          <a:xfrm>
            <a:off x="4621348" y="3059668"/>
            <a:ext cx="2949305" cy="1437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4400" b="1">
                <a:solidFill>
                  <a:schemeClr val="accent1"/>
                </a:solidFill>
              </a:defRPr>
            </a:pPr>
            <a:r>
              <a:t>Thank </a:t>
            </a:r>
            <a:r>
              <a:rPr>
                <a:solidFill>
                  <a:schemeClr val="accent5"/>
                </a:solidFill>
              </a:rPr>
              <a:t>you.</a:t>
            </a:r>
          </a:p>
        </p:txBody>
      </p:sp>
      <p:grpSp>
        <p:nvGrpSpPr>
          <p:cNvPr id="199" name="Group 3"/>
          <p:cNvGrpSpPr/>
          <p:nvPr/>
        </p:nvGrpSpPr>
        <p:grpSpPr>
          <a:xfrm>
            <a:off x="4474633" y="2971800"/>
            <a:ext cx="457201" cy="457200"/>
            <a:chOff x="0" y="0"/>
            <a:chExt cx="457200" cy="457200"/>
          </a:xfrm>
        </p:grpSpPr>
        <p:sp>
          <p:nvSpPr>
            <p:cNvPr id="197" name="Straight Connector 5"/>
            <p:cNvSpPr/>
            <p:nvPr/>
          </p:nvSpPr>
          <p:spPr>
            <a:xfrm flipV="1">
              <a:off x="-1" y="0"/>
              <a:ext cx="2" cy="457200"/>
            </a:xfrm>
            <a:prstGeom prst="line">
              <a:avLst/>
            </a:prstGeom>
            <a:noFill/>
            <a:ln w="38100" cap="sq">
              <a:solidFill>
                <a:schemeClr val="accent1"/>
              </a:solidFill>
              <a:prstDash val="solid"/>
              <a:bevel/>
            </a:ln>
            <a:effectLst/>
          </p:spPr>
          <p:txBody>
            <a:bodyPr wrap="square" lIns="45719" tIns="45719" rIns="45719" bIns="45719" numCol="1" anchor="t">
              <a:noAutofit/>
            </a:bodyPr>
            <a:lstStyle/>
            <a:p>
              <a:endParaRPr/>
            </a:p>
          </p:txBody>
        </p:sp>
        <p:sp>
          <p:nvSpPr>
            <p:cNvPr id="198" name="Straight Connector 6"/>
            <p:cNvSpPr/>
            <p:nvPr/>
          </p:nvSpPr>
          <p:spPr>
            <a:xfrm>
              <a:off x="0" y="0"/>
              <a:ext cx="457200" cy="1"/>
            </a:xfrm>
            <a:prstGeom prst="line">
              <a:avLst/>
            </a:prstGeom>
            <a:noFill/>
            <a:ln w="38100" cap="sq">
              <a:solidFill>
                <a:schemeClr val="accent1"/>
              </a:solidFill>
              <a:prstDash val="solid"/>
              <a:bevel/>
            </a:ln>
            <a:effectLst/>
          </p:spPr>
          <p:txBody>
            <a:bodyPr wrap="square" lIns="45719" tIns="45719" rIns="45719" bIns="45719" numCol="1" anchor="t">
              <a:noAutofit/>
            </a:bodyPr>
            <a:lstStyle/>
            <a:p>
              <a:endParaRPr/>
            </a:p>
          </p:txBody>
        </p:sp>
      </p:grpSp>
      <p:grpSp>
        <p:nvGrpSpPr>
          <p:cNvPr id="202" name="Group 7"/>
          <p:cNvGrpSpPr/>
          <p:nvPr/>
        </p:nvGrpSpPr>
        <p:grpSpPr>
          <a:xfrm>
            <a:off x="7260166" y="3429000"/>
            <a:ext cx="458471" cy="458470"/>
            <a:chOff x="0" y="0"/>
            <a:chExt cx="458470" cy="458469"/>
          </a:xfrm>
        </p:grpSpPr>
        <p:sp>
          <p:nvSpPr>
            <p:cNvPr id="200" name="Straight Connector 8"/>
            <p:cNvSpPr/>
            <p:nvPr/>
          </p:nvSpPr>
          <p:spPr>
            <a:xfrm flipH="1">
              <a:off x="458470" y="0"/>
              <a:ext cx="1" cy="457200"/>
            </a:xfrm>
            <a:prstGeom prst="line">
              <a:avLst/>
            </a:prstGeom>
            <a:noFill/>
            <a:ln w="38100" cap="sq">
              <a:solidFill>
                <a:schemeClr val="accent1"/>
              </a:solidFill>
              <a:prstDash val="solid"/>
              <a:bevel/>
            </a:ln>
            <a:effectLst/>
          </p:spPr>
          <p:txBody>
            <a:bodyPr wrap="square" lIns="45719" tIns="45719" rIns="45719" bIns="45719" numCol="1" anchor="t">
              <a:noAutofit/>
            </a:bodyPr>
            <a:lstStyle/>
            <a:p>
              <a:endParaRPr/>
            </a:p>
          </p:txBody>
        </p:sp>
        <p:sp>
          <p:nvSpPr>
            <p:cNvPr id="201" name="Straight Connector 9"/>
            <p:cNvSpPr/>
            <p:nvPr/>
          </p:nvSpPr>
          <p:spPr>
            <a:xfrm flipH="1" flipV="1">
              <a:off x="0" y="458469"/>
              <a:ext cx="457200" cy="1"/>
            </a:xfrm>
            <a:prstGeom prst="line">
              <a:avLst/>
            </a:prstGeom>
            <a:noFill/>
            <a:ln w="38100" cap="sq">
              <a:solidFill>
                <a:schemeClr val="accent1"/>
              </a:solidFill>
              <a:prstDash val="solid"/>
              <a:bevel/>
            </a:ln>
            <a:effectLst/>
          </p:spPr>
          <p:txBody>
            <a:bodyPr wrap="square" lIns="45719" tIns="45719" rIns="45719" bIns="45719" numCol="1" anchor="t">
              <a:noAutofit/>
            </a:bodyPr>
            <a:lstStyle/>
            <a:p>
              <a:endParaRPr/>
            </a:p>
          </p:txBody>
        </p:sp>
      </p:gr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a14="http://schemas.microsoft.com/office/drawing/2010/main" xmlns:m="http://schemas.openxmlformats.org/officeDocument/2006/math"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itle 1"/>
          <p:cNvSpPr txBox="1">
            <a:spLocks noGrp="1"/>
          </p:cNvSpPr>
          <p:nvPr>
            <p:ph type="title"/>
          </p:nvPr>
        </p:nvSpPr>
        <p:spPr>
          <a:prstGeom prst="rect">
            <a:avLst/>
          </a:prstGeom>
        </p:spPr>
        <p:txBody>
          <a:bodyPr>
            <a:normAutofit fontScale="90000"/>
          </a:bodyPr>
          <a:lstStyle/>
          <a:p>
            <a:pPr defTabSz="859536">
              <a:defRPr sz="2820">
                <a:solidFill>
                  <a:schemeClr val="accent1"/>
                </a:solidFill>
              </a:defRPr>
            </a:pPr>
            <a:r>
              <a:rPr lang="en-US" dirty="0"/>
              <a:t>1/7 Problem Statement</a:t>
            </a:r>
            <a:br>
              <a:rPr lang="en-US" dirty="0"/>
            </a:br>
            <a:r>
              <a:rPr lang="en-US" sz="2400" dirty="0">
                <a:solidFill>
                  <a:schemeClr val="bg2"/>
                </a:solidFill>
              </a:rPr>
              <a:t>Steps</a:t>
            </a:r>
            <a:endParaRPr sz="2400" dirty="0">
              <a:solidFill>
                <a:schemeClr val="bg2"/>
              </a:solidFill>
            </a:endParaRPr>
          </a:p>
        </p:txBody>
      </p:sp>
      <p:sp>
        <p:nvSpPr>
          <p:cNvPr id="123" name="Slide Number Placeholder 2"/>
          <p:cNvSpPr txBox="1">
            <a:spLocks noGrp="1"/>
          </p:cNvSpPr>
          <p:nvPr>
            <p:ph type="sldNum" sz="quarter" idx="4294967295"/>
          </p:nvPr>
        </p:nvSpPr>
        <p:spPr>
          <a:xfrm>
            <a:off x="11277600" y="6181072"/>
            <a:ext cx="231277" cy="3708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l">
              <a:defRPr sz="1800" b="1">
                <a:solidFill>
                  <a:schemeClr val="accent2"/>
                </a:solidFill>
              </a:defRPr>
            </a:lvl1pPr>
          </a:lstStyle>
          <a:p>
            <a:fld id="{86CB4B4D-7CA3-9044-876B-883B54F8677D}" type="slidenum">
              <a:t>4</a:t>
            </a:fld>
            <a:endParaRPr/>
          </a:p>
        </p:txBody>
      </p:sp>
      <p:graphicFrame>
        <p:nvGraphicFramePr>
          <p:cNvPr id="9" name="图示 8">
            <a:extLst>
              <a:ext uri="{FF2B5EF4-FFF2-40B4-BE49-F238E27FC236}">
                <a16:creationId xmlns:a16="http://schemas.microsoft.com/office/drawing/2014/main" id="{2349E4CD-78F8-4A5A-8B00-7D881C8612FF}"/>
              </a:ext>
            </a:extLst>
          </p:cNvPr>
          <p:cNvGraphicFramePr/>
          <p:nvPr>
            <p:extLst>
              <p:ext uri="{D42A27DB-BD31-4B8C-83A1-F6EECF244321}">
                <p14:modId xmlns:p14="http://schemas.microsoft.com/office/powerpoint/2010/main" val="3435656383"/>
              </p:ext>
            </p:extLst>
          </p:nvPr>
        </p:nvGraphicFramePr>
        <p:xfrm>
          <a:off x="1072662" y="1793632"/>
          <a:ext cx="10277954" cy="50643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8367416"/>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a14="http://schemas.microsoft.com/office/drawing/2010/main" xmlns:m="http://schemas.openxmlformats.org/officeDocument/2006/math"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itle 1"/>
          <p:cNvSpPr txBox="1">
            <a:spLocks noGrp="1"/>
          </p:cNvSpPr>
          <p:nvPr>
            <p:ph type="title"/>
          </p:nvPr>
        </p:nvSpPr>
        <p:spPr>
          <a:prstGeom prst="rect">
            <a:avLst/>
          </a:prstGeom>
        </p:spPr>
        <p:txBody>
          <a:bodyPr>
            <a:normAutofit/>
          </a:bodyPr>
          <a:lstStyle/>
          <a:p>
            <a:pPr defTabSz="859536">
              <a:defRPr sz="2820">
                <a:solidFill>
                  <a:schemeClr val="accent1"/>
                </a:solidFill>
              </a:defRPr>
            </a:pPr>
            <a:r>
              <a:rPr lang="en-US" altLang="zh-CN" sz="3200" dirty="0"/>
              <a:t>2/7 Dataset</a:t>
            </a:r>
            <a:br>
              <a:rPr lang="en-US" altLang="zh-CN" sz="3200" dirty="0"/>
            </a:br>
            <a:r>
              <a:rPr lang="en-US" altLang="zh-CN" sz="2400" dirty="0">
                <a:solidFill>
                  <a:schemeClr val="bg2"/>
                </a:solidFill>
              </a:rPr>
              <a:t>How we get the data?</a:t>
            </a:r>
            <a:endParaRPr dirty="0">
              <a:solidFill>
                <a:schemeClr val="bg2"/>
              </a:solidFill>
            </a:endParaRPr>
          </a:p>
        </p:txBody>
      </p:sp>
      <p:sp>
        <p:nvSpPr>
          <p:cNvPr id="123" name="Slide Number Placeholder 2"/>
          <p:cNvSpPr txBox="1">
            <a:spLocks noGrp="1"/>
          </p:cNvSpPr>
          <p:nvPr>
            <p:ph type="sldNum" sz="quarter" idx="4294967295"/>
          </p:nvPr>
        </p:nvSpPr>
        <p:spPr>
          <a:xfrm>
            <a:off x="11277600" y="6181072"/>
            <a:ext cx="231277" cy="3708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l">
              <a:defRPr sz="1800" b="1">
                <a:solidFill>
                  <a:schemeClr val="accent2"/>
                </a:solidFill>
              </a:defRPr>
            </a:lvl1pPr>
          </a:lstStyle>
          <a:p>
            <a:fld id="{86CB4B4D-7CA3-9044-876B-883B54F8677D}" type="slidenum">
              <a:t>5</a:t>
            </a:fld>
            <a:endParaRPr/>
          </a:p>
        </p:txBody>
      </p:sp>
      <p:pic>
        <p:nvPicPr>
          <p:cNvPr id="3" name="图片 2">
            <a:extLst>
              <a:ext uri="{FF2B5EF4-FFF2-40B4-BE49-F238E27FC236}">
                <a16:creationId xmlns:a16="http://schemas.microsoft.com/office/drawing/2014/main" id="{BF6514C9-CAF8-4D36-BE4C-30E4C97F0679}"/>
              </a:ext>
            </a:extLst>
          </p:cNvPr>
          <p:cNvPicPr>
            <a:picLocks noChangeAspect="1"/>
          </p:cNvPicPr>
          <p:nvPr/>
        </p:nvPicPr>
        <p:blipFill>
          <a:blip r:embed="rId3"/>
          <a:stretch>
            <a:fillRect/>
          </a:stretch>
        </p:blipFill>
        <p:spPr>
          <a:xfrm>
            <a:off x="584200" y="2530711"/>
            <a:ext cx="6172932" cy="3835781"/>
          </a:xfrm>
          <a:prstGeom prst="rect">
            <a:avLst/>
          </a:prstGeom>
        </p:spPr>
      </p:pic>
      <p:cxnSp>
        <p:nvCxnSpPr>
          <p:cNvPr id="5" name="直接箭头连接符 4">
            <a:extLst>
              <a:ext uri="{FF2B5EF4-FFF2-40B4-BE49-F238E27FC236}">
                <a16:creationId xmlns:a16="http://schemas.microsoft.com/office/drawing/2014/main" id="{7F6B9F14-BB5A-4004-9B6A-9C1D3B5A0E0A}"/>
              </a:ext>
            </a:extLst>
          </p:cNvPr>
          <p:cNvCxnSpPr>
            <a:cxnSpLocks/>
          </p:cNvCxnSpPr>
          <p:nvPr/>
        </p:nvCxnSpPr>
        <p:spPr>
          <a:xfrm flipV="1">
            <a:off x="6270996" y="879676"/>
            <a:ext cx="1542648" cy="228740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 name="直接箭头连接符 15">
            <a:extLst>
              <a:ext uri="{FF2B5EF4-FFF2-40B4-BE49-F238E27FC236}">
                <a16:creationId xmlns:a16="http://schemas.microsoft.com/office/drawing/2014/main" id="{657AA73C-DCC1-4ADE-BF7F-D08ED81E3B8D}"/>
              </a:ext>
            </a:extLst>
          </p:cNvPr>
          <p:cNvCxnSpPr>
            <a:cxnSpLocks/>
            <a:endCxn id="19" idx="1"/>
          </p:cNvCxnSpPr>
          <p:nvPr/>
        </p:nvCxnSpPr>
        <p:spPr>
          <a:xfrm>
            <a:off x="6270996" y="3167077"/>
            <a:ext cx="1155919" cy="180619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8" name="文本框 17">
            <a:extLst>
              <a:ext uri="{FF2B5EF4-FFF2-40B4-BE49-F238E27FC236}">
                <a16:creationId xmlns:a16="http://schemas.microsoft.com/office/drawing/2014/main" id="{87B33C46-55F5-4565-AB78-E1DD60B703F4}"/>
              </a:ext>
            </a:extLst>
          </p:cNvPr>
          <p:cNvSpPr txBox="1"/>
          <p:nvPr/>
        </p:nvSpPr>
        <p:spPr>
          <a:xfrm>
            <a:off x="6757132" y="365554"/>
            <a:ext cx="5306900"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2400" dirty="0"/>
              <a:t>employees’ comments - glassdoor.com</a:t>
            </a:r>
            <a:endParaRPr lang="zh-CN" altLang="zh-CN" sz="2400" dirty="0"/>
          </a:p>
        </p:txBody>
      </p:sp>
      <p:sp>
        <p:nvSpPr>
          <p:cNvPr id="19" name="文本框 18">
            <a:extLst>
              <a:ext uri="{FF2B5EF4-FFF2-40B4-BE49-F238E27FC236}">
                <a16:creationId xmlns:a16="http://schemas.microsoft.com/office/drawing/2014/main" id="{E163BC37-C7C7-4FB9-ABD3-A43EE8919122}"/>
              </a:ext>
            </a:extLst>
          </p:cNvPr>
          <p:cNvSpPr txBox="1"/>
          <p:nvPr/>
        </p:nvSpPr>
        <p:spPr>
          <a:xfrm>
            <a:off x="7426915" y="4742438"/>
            <a:ext cx="4765085"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US" altLang="zh-CN" sz="2400" dirty="0"/>
              <a:t>public’s comments – tweets-</a:t>
            </a:r>
            <a:r>
              <a:rPr lang="en-US" altLang="zh-CN" sz="2400" dirty="0" err="1"/>
              <a:t>kaggle</a:t>
            </a:r>
            <a:endParaRPr kumimoji="0" lang="zh-CN" altLang="en-US" sz="2400" b="0" i="0" u="none" strike="noStrike" cap="none" spc="0" normalizeH="0" baseline="0" dirty="0">
              <a:ln>
                <a:noFill/>
              </a:ln>
              <a:solidFill>
                <a:srgbClr val="000000"/>
              </a:solidFill>
              <a:effectLst/>
              <a:uFillTx/>
              <a:latin typeface="+mj-lt"/>
              <a:ea typeface="+mj-ea"/>
              <a:cs typeface="+mj-cs"/>
              <a:sym typeface="等线"/>
            </a:endParaRPr>
          </a:p>
        </p:txBody>
      </p:sp>
      <p:pic>
        <p:nvPicPr>
          <p:cNvPr id="23" name="图片 22">
            <a:extLst>
              <a:ext uri="{FF2B5EF4-FFF2-40B4-BE49-F238E27FC236}">
                <a16:creationId xmlns:a16="http://schemas.microsoft.com/office/drawing/2014/main" id="{1E13D655-6206-45D6-9DAE-60B27A5E07F8}"/>
              </a:ext>
            </a:extLst>
          </p:cNvPr>
          <p:cNvPicPr/>
          <p:nvPr/>
        </p:nvPicPr>
        <p:blipFill>
          <a:blip r:embed="rId4"/>
          <a:stretch>
            <a:fillRect/>
          </a:stretch>
        </p:blipFill>
        <p:spPr>
          <a:xfrm>
            <a:off x="7813644" y="879676"/>
            <a:ext cx="4003658" cy="3637567"/>
          </a:xfrm>
          <a:prstGeom prst="rect">
            <a:avLst/>
          </a:prstGeom>
        </p:spPr>
      </p:pic>
      <p:pic>
        <p:nvPicPr>
          <p:cNvPr id="24" name="图片 23">
            <a:extLst>
              <a:ext uri="{FF2B5EF4-FFF2-40B4-BE49-F238E27FC236}">
                <a16:creationId xmlns:a16="http://schemas.microsoft.com/office/drawing/2014/main" id="{32211FFD-159E-43B3-87A3-4A4A87CA19F5}"/>
              </a:ext>
            </a:extLst>
          </p:cNvPr>
          <p:cNvPicPr/>
          <p:nvPr/>
        </p:nvPicPr>
        <p:blipFill>
          <a:blip r:embed="rId5"/>
          <a:stretch>
            <a:fillRect/>
          </a:stretch>
        </p:blipFill>
        <p:spPr>
          <a:xfrm>
            <a:off x="8728043" y="5189511"/>
            <a:ext cx="3089258" cy="1668489"/>
          </a:xfrm>
          <a:prstGeom prst="rect">
            <a:avLst/>
          </a:prstGeom>
        </p:spPr>
      </p:pic>
    </p:spTree>
    <p:extLst>
      <p:ext uri="{BB962C8B-B14F-4D97-AF65-F5344CB8AC3E}">
        <p14:creationId xmlns:p14="http://schemas.microsoft.com/office/powerpoint/2010/main" val="1151938126"/>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a14="http://schemas.microsoft.com/office/drawing/2010/main" xmlns:m="http://schemas.openxmlformats.org/officeDocument/2006/math"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itle 1"/>
          <p:cNvSpPr txBox="1">
            <a:spLocks noGrp="1"/>
          </p:cNvSpPr>
          <p:nvPr>
            <p:ph type="title"/>
          </p:nvPr>
        </p:nvSpPr>
        <p:spPr>
          <a:prstGeom prst="rect">
            <a:avLst/>
          </a:prstGeom>
        </p:spPr>
        <p:txBody>
          <a:bodyPr>
            <a:normAutofit/>
          </a:bodyPr>
          <a:lstStyle/>
          <a:p>
            <a:pPr defTabSz="859536">
              <a:defRPr sz="2820">
                <a:solidFill>
                  <a:schemeClr val="accent1"/>
                </a:solidFill>
              </a:defRPr>
            </a:pPr>
            <a:r>
              <a:rPr lang="en-US" altLang="zh-CN" sz="3200" dirty="0">
                <a:solidFill>
                  <a:schemeClr val="accent1"/>
                </a:solidFill>
              </a:rPr>
              <a:t>3/7</a:t>
            </a:r>
            <a:r>
              <a:rPr lang="en-US" altLang="zh-CN" dirty="0">
                <a:solidFill>
                  <a:srgbClr val="000000"/>
                </a:solidFill>
              </a:rPr>
              <a:t> </a:t>
            </a:r>
            <a:r>
              <a:rPr lang="en-US" altLang="zh-CN" sz="3200" dirty="0">
                <a:solidFill>
                  <a:schemeClr val="accent1"/>
                </a:solidFill>
              </a:rPr>
              <a:t>Data Cleaning</a:t>
            </a:r>
            <a:br>
              <a:rPr lang="en-US" altLang="zh-CN" sz="3200" dirty="0">
                <a:solidFill>
                  <a:schemeClr val="accent1"/>
                </a:solidFill>
              </a:rPr>
            </a:br>
            <a:r>
              <a:rPr lang="en-US" altLang="zh-CN" dirty="0">
                <a:solidFill>
                  <a:schemeClr val="bg2"/>
                </a:solidFill>
              </a:rPr>
              <a:t>Tweets data</a:t>
            </a:r>
            <a:endParaRPr dirty="0">
              <a:solidFill>
                <a:schemeClr val="bg2"/>
              </a:solidFill>
            </a:endParaRPr>
          </a:p>
        </p:txBody>
      </p:sp>
      <p:sp>
        <p:nvSpPr>
          <p:cNvPr id="123" name="Slide Number Placeholder 2"/>
          <p:cNvSpPr txBox="1">
            <a:spLocks noGrp="1"/>
          </p:cNvSpPr>
          <p:nvPr>
            <p:ph type="sldNum" sz="quarter" idx="4294967295"/>
          </p:nvPr>
        </p:nvSpPr>
        <p:spPr>
          <a:xfrm>
            <a:off x="11277600" y="6181072"/>
            <a:ext cx="231277" cy="3708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l">
              <a:defRPr sz="1800" b="1">
                <a:solidFill>
                  <a:schemeClr val="accent2"/>
                </a:solidFill>
              </a:defRPr>
            </a:lvl1pPr>
          </a:lstStyle>
          <a:p>
            <a:fld id="{86CB4B4D-7CA3-9044-876B-883B54F8677D}" type="slidenum">
              <a:t>6</a:t>
            </a:fld>
            <a:endParaRPr/>
          </a:p>
        </p:txBody>
      </p:sp>
      <p:sp>
        <p:nvSpPr>
          <p:cNvPr id="3" name="文本框 2">
            <a:extLst>
              <a:ext uri="{FF2B5EF4-FFF2-40B4-BE49-F238E27FC236}">
                <a16:creationId xmlns:a16="http://schemas.microsoft.com/office/drawing/2014/main" id="{747830AF-7A1E-40CD-9BD8-859B19B66102}"/>
              </a:ext>
            </a:extLst>
          </p:cNvPr>
          <p:cNvSpPr txBox="1"/>
          <p:nvPr/>
        </p:nvSpPr>
        <p:spPr>
          <a:xfrm>
            <a:off x="2199190" y="1597307"/>
            <a:ext cx="8021255"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ltLang="zh-CN" sz="2400" kern="1200" dirty="0">
                <a:solidFill>
                  <a:srgbClr val="000000">
                    <a:hueOff val="0"/>
                    <a:satOff val="0"/>
                    <a:lumOff val="0"/>
                    <a:alphaOff val="0"/>
                  </a:srgbClr>
                </a:solidFill>
                <a:latin typeface="Helvetica"/>
                <a:cs typeface="Helvetica"/>
              </a:rPr>
              <a:t>Since the comments on </a:t>
            </a:r>
            <a:r>
              <a:rPr lang="en-US" altLang="zh-CN" sz="2400" kern="1200" dirty="0" err="1">
                <a:solidFill>
                  <a:srgbClr val="000000">
                    <a:hueOff val="0"/>
                    <a:satOff val="0"/>
                    <a:lumOff val="0"/>
                    <a:alphaOff val="0"/>
                  </a:srgbClr>
                </a:solidFill>
                <a:latin typeface="Helvetica"/>
                <a:cs typeface="Helvetica"/>
              </a:rPr>
              <a:t>glassdoor</a:t>
            </a:r>
            <a:r>
              <a:rPr lang="en-US" altLang="zh-CN" sz="2400" kern="1200" dirty="0">
                <a:solidFill>
                  <a:srgbClr val="000000">
                    <a:hueOff val="0"/>
                    <a:satOff val="0"/>
                    <a:lumOff val="0"/>
                    <a:alphaOff val="0"/>
                  </a:srgbClr>
                </a:solidFill>
                <a:latin typeface="Helvetica"/>
                <a:cs typeface="Helvetica"/>
              </a:rPr>
              <a:t> is already cleaned, </a:t>
            </a:r>
          </a:p>
          <a:p>
            <a:pPr marL="0" marR="0" indent="0" algn="l" defTabSz="914400" rtl="0" fontAlgn="auto" latinLnBrk="0" hangingPunct="0">
              <a:lnSpc>
                <a:spcPct val="100000"/>
              </a:lnSpc>
              <a:spcBef>
                <a:spcPts val="0"/>
              </a:spcBef>
              <a:spcAft>
                <a:spcPts val="0"/>
              </a:spcAft>
              <a:buClrTx/>
              <a:buSzTx/>
              <a:buFontTx/>
              <a:buNone/>
              <a:tabLst/>
            </a:pPr>
            <a:r>
              <a:rPr lang="en-US" altLang="zh-CN" sz="2400" kern="1200" dirty="0">
                <a:solidFill>
                  <a:srgbClr val="000000">
                    <a:hueOff val="0"/>
                    <a:satOff val="0"/>
                    <a:lumOff val="0"/>
                    <a:alphaOff val="0"/>
                  </a:srgbClr>
                </a:solidFill>
                <a:latin typeface="Helvetica"/>
                <a:cs typeface="Helvetica"/>
              </a:rPr>
              <a:t>so I will emphasize handling the tweets dataset.</a:t>
            </a:r>
            <a:endParaRPr lang="zh-CN" altLang="en-US" sz="2400" kern="1200" dirty="0">
              <a:solidFill>
                <a:srgbClr val="000000">
                  <a:hueOff val="0"/>
                  <a:satOff val="0"/>
                  <a:lumOff val="0"/>
                  <a:alphaOff val="0"/>
                </a:srgbClr>
              </a:solidFill>
              <a:latin typeface="Helvetica"/>
              <a:cs typeface="Helvetica"/>
            </a:endParaRPr>
          </a:p>
        </p:txBody>
      </p:sp>
      <p:pic>
        <p:nvPicPr>
          <p:cNvPr id="8" name="图片 7">
            <a:extLst>
              <a:ext uri="{FF2B5EF4-FFF2-40B4-BE49-F238E27FC236}">
                <a16:creationId xmlns:a16="http://schemas.microsoft.com/office/drawing/2014/main" id="{5277984C-158D-4420-B72C-910015254BAF}"/>
              </a:ext>
            </a:extLst>
          </p:cNvPr>
          <p:cNvPicPr/>
          <p:nvPr/>
        </p:nvPicPr>
        <p:blipFill>
          <a:blip r:embed="rId3"/>
          <a:stretch>
            <a:fillRect/>
          </a:stretch>
        </p:blipFill>
        <p:spPr>
          <a:xfrm>
            <a:off x="2199190" y="2368375"/>
            <a:ext cx="7118430" cy="4183538"/>
          </a:xfrm>
          <a:prstGeom prst="rect">
            <a:avLst/>
          </a:prstGeom>
        </p:spPr>
      </p:pic>
    </p:spTree>
    <p:extLst>
      <p:ext uri="{BB962C8B-B14F-4D97-AF65-F5344CB8AC3E}">
        <p14:creationId xmlns:p14="http://schemas.microsoft.com/office/powerpoint/2010/main" val="27379700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a14="http://schemas.microsoft.com/office/drawing/2010/main" xmlns:m="http://schemas.openxmlformats.org/officeDocument/2006/math"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itle 1"/>
          <p:cNvSpPr txBox="1">
            <a:spLocks noGrp="1"/>
          </p:cNvSpPr>
          <p:nvPr>
            <p:ph type="title"/>
          </p:nvPr>
        </p:nvSpPr>
        <p:spPr>
          <a:xfrm>
            <a:off x="584199" y="365552"/>
            <a:ext cx="4461329" cy="923330"/>
          </a:xfrm>
          <a:prstGeom prst="rect">
            <a:avLst/>
          </a:prstGeom>
        </p:spPr>
        <p:txBody>
          <a:bodyPr>
            <a:normAutofit/>
          </a:bodyPr>
          <a:lstStyle/>
          <a:p>
            <a:pPr defTabSz="859536">
              <a:defRPr sz="2820">
                <a:solidFill>
                  <a:schemeClr val="accent1"/>
                </a:solidFill>
              </a:defRPr>
            </a:pPr>
            <a:r>
              <a:rPr lang="en-US" altLang="zh-CN" sz="3200" dirty="0">
                <a:solidFill>
                  <a:schemeClr val="accent1"/>
                </a:solidFill>
              </a:rPr>
              <a:t>3/7</a:t>
            </a:r>
            <a:r>
              <a:rPr lang="en-US" altLang="zh-CN" dirty="0">
                <a:solidFill>
                  <a:srgbClr val="000000"/>
                </a:solidFill>
              </a:rPr>
              <a:t> </a:t>
            </a:r>
            <a:r>
              <a:rPr lang="en-US" altLang="zh-CN" sz="3200" dirty="0">
                <a:solidFill>
                  <a:schemeClr val="accent1"/>
                </a:solidFill>
              </a:rPr>
              <a:t>Data Cleaning</a:t>
            </a:r>
            <a:br>
              <a:rPr lang="en-US" altLang="zh-CN" sz="3200" dirty="0">
                <a:solidFill>
                  <a:schemeClr val="accent1"/>
                </a:solidFill>
              </a:rPr>
            </a:br>
            <a:r>
              <a:rPr lang="en-US" altLang="zh-CN" sz="2700" dirty="0">
                <a:solidFill>
                  <a:schemeClr val="bg2"/>
                </a:solidFill>
              </a:rPr>
              <a:t>A glimpse at our data</a:t>
            </a:r>
            <a:endParaRPr sz="2700" dirty="0">
              <a:solidFill>
                <a:schemeClr val="bg2"/>
              </a:solidFill>
            </a:endParaRPr>
          </a:p>
        </p:txBody>
      </p:sp>
      <p:sp>
        <p:nvSpPr>
          <p:cNvPr id="123" name="Slide Number Placeholder 2"/>
          <p:cNvSpPr txBox="1">
            <a:spLocks noGrp="1"/>
          </p:cNvSpPr>
          <p:nvPr>
            <p:ph type="sldNum" sz="quarter" idx="4294967295"/>
          </p:nvPr>
        </p:nvSpPr>
        <p:spPr>
          <a:xfrm>
            <a:off x="11277600" y="6181072"/>
            <a:ext cx="231277" cy="3708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l">
              <a:defRPr sz="1800" b="1">
                <a:solidFill>
                  <a:schemeClr val="accent2"/>
                </a:solidFill>
              </a:defRPr>
            </a:lvl1pPr>
          </a:lstStyle>
          <a:p>
            <a:fld id="{86CB4B4D-7CA3-9044-876B-883B54F8677D}" type="slidenum">
              <a:t>7</a:t>
            </a:fld>
            <a:endParaRPr/>
          </a:p>
        </p:txBody>
      </p:sp>
      <p:sp>
        <p:nvSpPr>
          <p:cNvPr id="15" name="Rectangle 14">
            <a:extLst>
              <a:ext uri="{FF2B5EF4-FFF2-40B4-BE49-F238E27FC236}">
                <a16:creationId xmlns:a16="http://schemas.microsoft.com/office/drawing/2014/main" id="{174D4B7E-A1EA-2E45-A107-1BCB9084C429}"/>
              </a:ext>
            </a:extLst>
          </p:cNvPr>
          <p:cNvSpPr txBox="1"/>
          <p:nvPr/>
        </p:nvSpPr>
        <p:spPr>
          <a:xfrm>
            <a:off x="3385676" y="1288882"/>
            <a:ext cx="3848501"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2400">
                <a:latin typeface="等线 Light"/>
                <a:ea typeface="等线 Light"/>
                <a:cs typeface="等线 Light"/>
                <a:sym typeface="等线 Light"/>
              </a:defRPr>
            </a:lvl1pPr>
          </a:lstStyle>
          <a:p>
            <a:r>
              <a:rPr lang="en-US" altLang="zh-CN" b="1" dirty="0"/>
              <a:t>First, have a look at the data</a:t>
            </a:r>
          </a:p>
        </p:txBody>
      </p:sp>
      <p:pic>
        <p:nvPicPr>
          <p:cNvPr id="9" name="图片 8">
            <a:extLst>
              <a:ext uri="{FF2B5EF4-FFF2-40B4-BE49-F238E27FC236}">
                <a16:creationId xmlns:a16="http://schemas.microsoft.com/office/drawing/2014/main" id="{69B97621-A566-4896-8D06-44D3B32D8479}"/>
              </a:ext>
            </a:extLst>
          </p:cNvPr>
          <p:cNvPicPr/>
          <p:nvPr/>
        </p:nvPicPr>
        <p:blipFill>
          <a:blip r:embed="rId3"/>
          <a:stretch>
            <a:fillRect/>
          </a:stretch>
        </p:blipFill>
        <p:spPr>
          <a:xfrm>
            <a:off x="2937984" y="1768457"/>
            <a:ext cx="6043970" cy="5089543"/>
          </a:xfrm>
          <a:prstGeom prst="rect">
            <a:avLst/>
          </a:prstGeom>
        </p:spPr>
      </p:pic>
    </p:spTree>
    <p:extLst>
      <p:ext uri="{BB962C8B-B14F-4D97-AF65-F5344CB8AC3E}">
        <p14:creationId xmlns:p14="http://schemas.microsoft.com/office/powerpoint/2010/main" val="1759729380"/>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a14="http://schemas.microsoft.com/office/drawing/2010/main" xmlns:m="http://schemas.openxmlformats.org/officeDocument/2006/math"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itle 1"/>
          <p:cNvSpPr txBox="1">
            <a:spLocks noGrp="1"/>
          </p:cNvSpPr>
          <p:nvPr>
            <p:ph type="title"/>
          </p:nvPr>
        </p:nvSpPr>
        <p:spPr>
          <a:prstGeom prst="rect">
            <a:avLst/>
          </a:prstGeom>
        </p:spPr>
        <p:txBody>
          <a:bodyPr>
            <a:normAutofit/>
          </a:bodyPr>
          <a:lstStyle/>
          <a:p>
            <a:pPr defTabSz="859536">
              <a:defRPr sz="2820">
                <a:solidFill>
                  <a:schemeClr val="accent1"/>
                </a:solidFill>
              </a:defRPr>
            </a:pPr>
            <a:r>
              <a:rPr lang="en-US" altLang="zh-CN" sz="3200" dirty="0">
                <a:solidFill>
                  <a:schemeClr val="accent1"/>
                </a:solidFill>
              </a:rPr>
              <a:t>3/7</a:t>
            </a:r>
            <a:r>
              <a:rPr lang="en-US" altLang="zh-CN" dirty="0">
                <a:solidFill>
                  <a:srgbClr val="000000"/>
                </a:solidFill>
              </a:rPr>
              <a:t> </a:t>
            </a:r>
            <a:r>
              <a:rPr lang="en-US" altLang="zh-CN" sz="3200" dirty="0">
                <a:solidFill>
                  <a:schemeClr val="accent1"/>
                </a:solidFill>
              </a:rPr>
              <a:t>Data Cleaning</a:t>
            </a:r>
            <a:br>
              <a:rPr lang="en-US" altLang="zh-CN" sz="3200" dirty="0">
                <a:solidFill>
                  <a:schemeClr val="accent1"/>
                </a:solidFill>
              </a:rPr>
            </a:br>
            <a:r>
              <a:rPr lang="en-US" altLang="zh-CN" sz="2400" dirty="0">
                <a:solidFill>
                  <a:schemeClr val="bg2"/>
                </a:solidFill>
              </a:rPr>
              <a:t>Common steps</a:t>
            </a:r>
            <a:endParaRPr sz="2400" dirty="0">
              <a:solidFill>
                <a:schemeClr val="bg2"/>
              </a:solidFill>
            </a:endParaRPr>
          </a:p>
        </p:txBody>
      </p:sp>
      <p:sp>
        <p:nvSpPr>
          <p:cNvPr id="123" name="Slide Number Placeholder 2"/>
          <p:cNvSpPr txBox="1">
            <a:spLocks noGrp="1"/>
          </p:cNvSpPr>
          <p:nvPr>
            <p:ph type="sldNum" sz="quarter" idx="4294967295"/>
          </p:nvPr>
        </p:nvSpPr>
        <p:spPr>
          <a:xfrm>
            <a:off x="11277600" y="6181072"/>
            <a:ext cx="231277" cy="3708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l">
              <a:defRPr sz="1800" b="1">
                <a:solidFill>
                  <a:schemeClr val="accent2"/>
                </a:solidFill>
              </a:defRPr>
            </a:lvl1pPr>
          </a:lstStyle>
          <a:p>
            <a:fld id="{86CB4B4D-7CA3-9044-876B-883B54F8677D}" type="slidenum">
              <a:t>8</a:t>
            </a:fld>
            <a:endParaRPr/>
          </a:p>
        </p:txBody>
      </p:sp>
      <p:sp>
        <p:nvSpPr>
          <p:cNvPr id="3" name="文本框 2">
            <a:extLst>
              <a:ext uri="{FF2B5EF4-FFF2-40B4-BE49-F238E27FC236}">
                <a16:creationId xmlns:a16="http://schemas.microsoft.com/office/drawing/2014/main" id="{32027F58-D4FE-41F5-9998-F22E1970576E}"/>
              </a:ext>
            </a:extLst>
          </p:cNvPr>
          <p:cNvSpPr txBox="1"/>
          <p:nvPr/>
        </p:nvSpPr>
        <p:spPr>
          <a:xfrm>
            <a:off x="1859280" y="2148840"/>
            <a:ext cx="5342166"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zh-CN" sz="2400" b="1" i="0" u="none" strike="noStrike" cap="none" spc="0" normalizeH="0" baseline="0" dirty="0">
                <a:ln>
                  <a:noFill/>
                </a:ln>
                <a:solidFill>
                  <a:srgbClr val="FF0000"/>
                </a:solidFill>
                <a:effectLst/>
                <a:uFillTx/>
                <a:latin typeface="+mj-lt"/>
                <a:ea typeface="+mj-ea"/>
                <a:cs typeface="+mj-cs"/>
                <a:sym typeface="等线"/>
              </a:rPr>
              <a:t>Numerical data:</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altLang="zh-CN" sz="2400" dirty="0"/>
              <a:t>Removing null values / duplicate data</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altLang="zh-CN" sz="2400" b="0" i="0" u="none" strike="noStrike" cap="none" spc="0" normalizeH="0" baseline="0" dirty="0">
                <a:ln>
                  <a:noFill/>
                </a:ln>
                <a:solidFill>
                  <a:srgbClr val="000000"/>
                </a:solidFill>
                <a:effectLst/>
                <a:uFillTx/>
                <a:latin typeface="+mj-lt"/>
                <a:ea typeface="+mj-ea"/>
                <a:cs typeface="+mj-cs"/>
                <a:sym typeface="等线"/>
              </a:rPr>
              <a:t>outliers</a:t>
            </a:r>
            <a:endParaRPr kumimoji="0" lang="zh-CN" altLang="en-US" sz="2400" b="0" i="0" u="none" strike="noStrike" cap="none" spc="0" normalizeH="0" baseline="0" dirty="0">
              <a:ln>
                <a:noFill/>
              </a:ln>
              <a:solidFill>
                <a:srgbClr val="000000"/>
              </a:solidFill>
              <a:effectLst/>
              <a:uFillTx/>
              <a:latin typeface="+mj-lt"/>
              <a:ea typeface="+mj-ea"/>
              <a:cs typeface="+mj-cs"/>
              <a:sym typeface="等线"/>
            </a:endParaRPr>
          </a:p>
        </p:txBody>
      </p:sp>
    </p:spTree>
    <p:extLst>
      <p:ext uri="{BB962C8B-B14F-4D97-AF65-F5344CB8AC3E}">
        <p14:creationId xmlns:p14="http://schemas.microsoft.com/office/powerpoint/2010/main" val="319498985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a14="http://schemas.microsoft.com/office/drawing/2010/main" xmlns:m="http://schemas.openxmlformats.org/officeDocument/2006/math"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itle 1"/>
          <p:cNvSpPr txBox="1">
            <a:spLocks noGrp="1"/>
          </p:cNvSpPr>
          <p:nvPr>
            <p:ph type="title"/>
          </p:nvPr>
        </p:nvSpPr>
        <p:spPr>
          <a:prstGeom prst="rect">
            <a:avLst/>
          </a:prstGeom>
        </p:spPr>
        <p:txBody>
          <a:bodyPr>
            <a:normAutofit/>
          </a:bodyPr>
          <a:lstStyle/>
          <a:p>
            <a:pPr defTabSz="859536">
              <a:defRPr sz="2820">
                <a:solidFill>
                  <a:schemeClr val="accent1"/>
                </a:solidFill>
              </a:defRPr>
            </a:pPr>
            <a:r>
              <a:rPr lang="en-US" altLang="zh-CN" sz="3200" dirty="0">
                <a:solidFill>
                  <a:schemeClr val="accent1"/>
                </a:solidFill>
              </a:rPr>
              <a:t>3/7</a:t>
            </a:r>
            <a:r>
              <a:rPr lang="en-US" altLang="zh-CN" dirty="0">
                <a:solidFill>
                  <a:srgbClr val="000000"/>
                </a:solidFill>
              </a:rPr>
              <a:t> </a:t>
            </a:r>
            <a:r>
              <a:rPr lang="en-US" altLang="zh-CN" sz="3200" dirty="0">
                <a:solidFill>
                  <a:schemeClr val="accent1"/>
                </a:solidFill>
              </a:rPr>
              <a:t>Data Cleaning</a:t>
            </a:r>
            <a:br>
              <a:rPr lang="en-US" altLang="zh-CN" sz="3200" dirty="0">
                <a:solidFill>
                  <a:schemeClr val="accent1"/>
                </a:solidFill>
              </a:rPr>
            </a:br>
            <a:r>
              <a:rPr lang="en-US" altLang="zh-CN" sz="2400" dirty="0">
                <a:solidFill>
                  <a:schemeClr val="bg2"/>
                </a:solidFill>
              </a:rPr>
              <a:t>Common steps</a:t>
            </a:r>
            <a:endParaRPr sz="2400" dirty="0">
              <a:solidFill>
                <a:schemeClr val="bg2"/>
              </a:solidFill>
            </a:endParaRPr>
          </a:p>
        </p:txBody>
      </p:sp>
      <p:sp>
        <p:nvSpPr>
          <p:cNvPr id="123" name="Slide Number Placeholder 2"/>
          <p:cNvSpPr txBox="1">
            <a:spLocks noGrp="1"/>
          </p:cNvSpPr>
          <p:nvPr>
            <p:ph type="sldNum" sz="quarter" idx="4294967295"/>
          </p:nvPr>
        </p:nvSpPr>
        <p:spPr>
          <a:xfrm>
            <a:off x="11277600" y="6181072"/>
            <a:ext cx="231277" cy="3708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l">
              <a:defRPr sz="1800" b="1">
                <a:solidFill>
                  <a:schemeClr val="accent2"/>
                </a:solidFill>
              </a:defRPr>
            </a:lvl1pPr>
          </a:lstStyle>
          <a:p>
            <a:fld id="{86CB4B4D-7CA3-9044-876B-883B54F8677D}" type="slidenum">
              <a:t>9</a:t>
            </a:fld>
            <a:endParaRPr/>
          </a:p>
        </p:txBody>
      </p:sp>
      <p:sp>
        <p:nvSpPr>
          <p:cNvPr id="3" name="矩形 2">
            <a:extLst>
              <a:ext uri="{FF2B5EF4-FFF2-40B4-BE49-F238E27FC236}">
                <a16:creationId xmlns:a16="http://schemas.microsoft.com/office/drawing/2014/main" id="{DE5FB6B5-AFD2-4605-8081-2960E787A944}"/>
              </a:ext>
            </a:extLst>
          </p:cNvPr>
          <p:cNvSpPr/>
          <p:nvPr/>
        </p:nvSpPr>
        <p:spPr>
          <a:xfrm>
            <a:off x="2694267" y="2707976"/>
            <a:ext cx="6891630" cy="461665"/>
          </a:xfrm>
          <a:prstGeom prst="rect">
            <a:avLst/>
          </a:prstGeom>
        </p:spPr>
        <p:txBody>
          <a:bodyPr wrap="none">
            <a:spAutoFit/>
          </a:bodyPr>
          <a:lstStyle/>
          <a:p>
            <a:r>
              <a:rPr lang="en-US" altLang="zh-CN" sz="2400" b="1" dirty="0">
                <a:solidFill>
                  <a:srgbClr val="FF0000"/>
                </a:solidFill>
                <a:latin typeface="等线" panose="02010600030101010101" pitchFamily="2" charset="-122"/>
                <a:cs typeface="Times New Roman" panose="02020603050405020304" pitchFamily="18" charset="0"/>
              </a:rPr>
              <a:t>Text data</a:t>
            </a:r>
            <a:r>
              <a:rPr lang="en-US" altLang="zh-CN" sz="2400" b="1" dirty="0">
                <a:latin typeface="等线" panose="02010600030101010101" pitchFamily="2" charset="-122"/>
                <a:cs typeface="Times New Roman" panose="02020603050405020304" pitchFamily="18" charset="0"/>
              </a:rPr>
              <a:t>: </a:t>
            </a:r>
            <a:r>
              <a:rPr lang="en-US" altLang="zh-CN" sz="2400" dirty="0">
                <a:latin typeface="等线" panose="02010600030101010101" pitchFamily="2" charset="-122"/>
                <a:cs typeface="Times New Roman" panose="02020603050405020304" pitchFamily="18" charset="0"/>
              </a:rPr>
              <a:t>this cleaning process can </a:t>
            </a:r>
            <a:r>
              <a:rPr lang="en-US" altLang="zh-CN" sz="2400" dirty="0">
                <a:solidFill>
                  <a:srgbClr val="FF0000"/>
                </a:solidFill>
                <a:latin typeface="等线" panose="02010600030101010101" pitchFamily="2" charset="-122"/>
                <a:cs typeface="Times New Roman" panose="02020603050405020304" pitchFamily="18" charset="0"/>
              </a:rPr>
              <a:t>go on forever</a:t>
            </a:r>
            <a:r>
              <a:rPr lang="en-US" altLang="zh-CN" sz="2400" dirty="0">
                <a:latin typeface="等线" panose="02010600030101010101" pitchFamily="2" charset="-122"/>
                <a:cs typeface="Times New Roman" panose="02020603050405020304" pitchFamily="18" charset="0"/>
              </a:rPr>
              <a:t>.</a:t>
            </a:r>
            <a:endParaRPr lang="zh-CN" altLang="en-US" sz="2400" dirty="0"/>
          </a:p>
        </p:txBody>
      </p:sp>
      <p:grpSp>
        <p:nvGrpSpPr>
          <p:cNvPr id="8" name="组合 7">
            <a:extLst>
              <a:ext uri="{FF2B5EF4-FFF2-40B4-BE49-F238E27FC236}">
                <a16:creationId xmlns:a16="http://schemas.microsoft.com/office/drawing/2014/main" id="{7FED5828-AF24-42FE-ACFA-D660E918E0FC}"/>
              </a:ext>
            </a:extLst>
          </p:cNvPr>
          <p:cNvGrpSpPr/>
          <p:nvPr/>
        </p:nvGrpSpPr>
        <p:grpSpPr>
          <a:xfrm>
            <a:off x="3040688" y="3994603"/>
            <a:ext cx="5553762" cy="1649925"/>
            <a:chOff x="3452168" y="3169641"/>
            <a:chExt cx="5553762" cy="1649925"/>
          </a:xfrm>
        </p:grpSpPr>
        <p:sp>
          <p:nvSpPr>
            <p:cNvPr id="4" name="文本框 3">
              <a:extLst>
                <a:ext uri="{FF2B5EF4-FFF2-40B4-BE49-F238E27FC236}">
                  <a16:creationId xmlns:a16="http://schemas.microsoft.com/office/drawing/2014/main" id="{69233DC0-5C98-4939-986F-72BD9B8F7C54}"/>
                </a:ext>
              </a:extLst>
            </p:cNvPr>
            <p:cNvSpPr txBox="1"/>
            <p:nvPr/>
          </p:nvSpPr>
          <p:spPr>
            <a:xfrm>
              <a:off x="3452168" y="4357903"/>
              <a:ext cx="5553762"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US" altLang="zh-CN" sz="2400" dirty="0">
                  <a:solidFill>
                    <a:srgbClr val="FF0000"/>
                  </a:solidFill>
                </a:rPr>
                <a:t>MVP</a:t>
              </a:r>
              <a:r>
                <a:rPr lang="en-US" altLang="zh-CN" sz="2400" dirty="0"/>
                <a:t> (minimum viable product) approach</a:t>
              </a:r>
              <a:endParaRPr kumimoji="0" lang="zh-CN" altLang="en-US" sz="2400" b="0" i="0" u="none" strike="noStrike" cap="none" spc="0" normalizeH="0" baseline="0" dirty="0">
                <a:ln>
                  <a:noFill/>
                </a:ln>
                <a:solidFill>
                  <a:srgbClr val="000000"/>
                </a:solidFill>
                <a:effectLst/>
                <a:uFillTx/>
                <a:latin typeface="+mj-lt"/>
                <a:ea typeface="+mj-ea"/>
                <a:cs typeface="+mj-cs"/>
                <a:sym typeface="等线"/>
              </a:endParaRPr>
            </a:p>
          </p:txBody>
        </p:sp>
        <p:cxnSp>
          <p:nvCxnSpPr>
            <p:cNvPr id="7" name="直接箭头连接符 6">
              <a:extLst>
                <a:ext uri="{FF2B5EF4-FFF2-40B4-BE49-F238E27FC236}">
                  <a16:creationId xmlns:a16="http://schemas.microsoft.com/office/drawing/2014/main" id="{76CCD614-FFD0-46AB-9280-B98C13AB5E76}"/>
                </a:ext>
              </a:extLst>
            </p:cNvPr>
            <p:cNvCxnSpPr/>
            <p:nvPr/>
          </p:nvCxnSpPr>
          <p:spPr>
            <a:xfrm>
              <a:off x="6260123" y="3169641"/>
              <a:ext cx="0" cy="1188262"/>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162956981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a14="http://schemas.microsoft.com/office/drawing/2010/main" xmlns:m="http://schemas.openxmlformats.org/officeDocument/2006/math"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等线"/>
        <a:ea typeface="等线"/>
        <a:cs typeface="等线"/>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等线"/>
        <a:ea typeface="等线"/>
        <a:cs typeface="等线"/>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517</TotalTime>
  <Words>2065</Words>
  <Application>Microsoft Office PowerPoint</Application>
  <PresentationFormat>宽屏</PresentationFormat>
  <Paragraphs>211</Paragraphs>
  <Slides>31</Slides>
  <Notes>31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31</vt:i4>
      </vt:variant>
    </vt:vector>
  </HeadingPairs>
  <TitlesOfParts>
    <vt:vector size="39" baseType="lpstr">
      <vt:lpstr>Arial Unicode MS</vt:lpstr>
      <vt:lpstr>JetBrains Mono</vt:lpstr>
      <vt:lpstr>等线</vt:lpstr>
      <vt:lpstr>等线 Light</vt:lpstr>
      <vt:lpstr>Arial</vt:lpstr>
      <vt:lpstr>Helvetica</vt:lpstr>
      <vt:lpstr>Times New Roman</vt:lpstr>
      <vt:lpstr>Office 主题​​</vt:lpstr>
      <vt:lpstr>NLP Application</vt:lpstr>
      <vt:lpstr>Content</vt:lpstr>
      <vt:lpstr>1/7 Problem Statement Introduction</vt:lpstr>
      <vt:lpstr>1/7 Problem Statement Steps</vt:lpstr>
      <vt:lpstr>2/7 Dataset How we get the data?</vt:lpstr>
      <vt:lpstr>3/7 Data Cleaning Tweets data</vt:lpstr>
      <vt:lpstr>3/7 Data Cleaning A glimpse at our data</vt:lpstr>
      <vt:lpstr>3/7 Data Cleaning Common steps</vt:lpstr>
      <vt:lpstr>3/7 Data Cleaning Common steps</vt:lpstr>
      <vt:lpstr>3/7 Data Cleaning Common steps</vt:lpstr>
      <vt:lpstr>3/7 Data Cleaning</vt:lpstr>
      <vt:lpstr>3/7 Data Cleaning</vt:lpstr>
      <vt:lpstr>3/7 Data Cleaning</vt:lpstr>
      <vt:lpstr>3/7 Data Cleaning Check by drawing a word cloud</vt:lpstr>
      <vt:lpstr>3/7 Data Cleaning Remove other meaningless words</vt:lpstr>
      <vt:lpstr>3/7 Data Cleaning</vt:lpstr>
      <vt:lpstr>4/7 Select relevant data</vt:lpstr>
      <vt:lpstr>5/7 Topic modeling LDA + tf-idf</vt:lpstr>
      <vt:lpstr>5/7 Topic modeling LDA + tf-idf in Python</vt:lpstr>
      <vt:lpstr>5/7 Topic modeling LDA + tf-idf result</vt:lpstr>
      <vt:lpstr>5/7 Topic modeling After adjusting the parameter</vt:lpstr>
      <vt:lpstr>5/7 Topic modeling result analysis</vt:lpstr>
      <vt:lpstr>6/7 Sentiment analysis public’s comments on tweets</vt:lpstr>
      <vt:lpstr>6/7 Sentiment analysis employee’s comments on glassdoor</vt:lpstr>
      <vt:lpstr>6/7 Sentiment analysis employee’s comments on glassdoor</vt:lpstr>
      <vt:lpstr>6/7 Sentiment analysis employee’s comments on glassdoor</vt:lpstr>
      <vt:lpstr>6/7 Sentiment analysis employee’s comments on glassdoor</vt:lpstr>
      <vt:lpstr>7/7 conclusion The tech giants’ common points</vt:lpstr>
      <vt:lpstr>7/7 conclusion</vt:lpstr>
      <vt:lpstr>7/7 conclusion</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黄安妮</dc:creator>
  <cp:lastModifiedBy>黄安妮</cp:lastModifiedBy>
  <cp:revision>599</cp:revision>
  <dcterms:modified xsi:type="dcterms:W3CDTF">2020-11-28T07:03:23Z</dcterms:modified>
</cp:coreProperties>
</file>