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8" r:id="rId2"/>
    <p:sldId id="257" r:id="rId3"/>
    <p:sldId id="727" r:id="rId4"/>
    <p:sldId id="728" r:id="rId5"/>
    <p:sldId id="733" r:id="rId6"/>
    <p:sldId id="729" r:id="rId7"/>
    <p:sldId id="730" r:id="rId8"/>
    <p:sldId id="736" r:id="rId9"/>
    <p:sldId id="735" r:id="rId10"/>
    <p:sldId id="731" r:id="rId11"/>
    <p:sldId id="726" r:id="rId12"/>
    <p:sldId id="732"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安妮" initials="黄安妮" lastIdx="0" clrIdx="0">
    <p:extLst>
      <p:ext uri="{19B8F6BF-5375-455C-9EA6-DF929625EA0E}">
        <p15:presenceInfo xmlns:p15="http://schemas.microsoft.com/office/powerpoint/2012/main" userId="22229728793ad2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E32"/>
    <a:srgbClr val="42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0570" autoAdjust="0"/>
  </p:normalViewPr>
  <p:slideViewPr>
    <p:cSldViewPr snapToGrid="0" snapToObjects="1">
      <p:cViewPr varScale="1">
        <p:scale>
          <a:sx n="59" d="100"/>
          <a:sy n="59" d="100"/>
        </p:scale>
        <p:origin x="1589" y="7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272F6-5A06-6C42-99E3-4EE3830C3770}" type="datetimeFigureOut">
              <a:rPr kumimoji="1" lang="zh-CN" altLang="en-US" smtClean="0"/>
              <a:t>2020/11/7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58F81-8980-3144-9D96-586B7297A6FB}" type="slidenum">
              <a:rPr kumimoji="1" lang="zh-CN" altLang="en-US" smtClean="0"/>
              <a:t>‹#›</a:t>
            </a:fld>
            <a:endParaRPr kumimoji="1" lang="zh-CN" altLang="en-US"/>
          </a:p>
        </p:txBody>
      </p:sp>
    </p:spTree>
    <p:extLst>
      <p:ext uri="{BB962C8B-B14F-4D97-AF65-F5344CB8AC3E}">
        <p14:creationId xmlns:p14="http://schemas.microsoft.com/office/powerpoint/2010/main" val="162456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Hello, everyone!</a:t>
            </a:r>
            <a:r>
              <a:rPr lang="zh-CN" altLang="en-US" dirty="0"/>
              <a:t> </a:t>
            </a:r>
            <a:r>
              <a:rPr lang="en-US" altLang="zh-CN" dirty="0"/>
              <a:t>I’m Annie Huang from group 3. Today I will introduce you through our web scraper project about stock market.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1</a:t>
            </a:fld>
            <a:endParaRPr kumimoji="1" lang="zh-CN" altLang="en-US"/>
          </a:p>
        </p:txBody>
      </p:sp>
    </p:spTree>
    <p:extLst>
      <p:ext uri="{BB962C8B-B14F-4D97-AF65-F5344CB8AC3E}">
        <p14:creationId xmlns:p14="http://schemas.microsoft.com/office/powerpoint/2010/main" val="200650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I use a python package named requests to download papers from a well know conference about </a:t>
            </a:r>
            <a:r>
              <a:rPr lang="en-US" altLang="zh-CN" sz="1200" dirty="0" err="1"/>
              <a:t>neurl</a:t>
            </a:r>
            <a:r>
              <a:rPr lang="en-US" altLang="zh-CN" sz="1200" dirty="0"/>
              <a:t> information processing.</a:t>
            </a:r>
          </a:p>
          <a:p>
            <a:endParaRPr kumimoji="1" lang="en-US" altLang="zh-CN" sz="1200" dirty="0"/>
          </a:p>
          <a:p>
            <a:r>
              <a:rPr kumimoji="1" lang="en-US" altLang="zh-CN" sz="1200" dirty="0"/>
              <a:t>But I encountered a problem, that when I transfer the paper into text information, the coding</a:t>
            </a:r>
            <a:endParaRPr kumimoji="1" lang="zh-CN" altLang="en-US" sz="1200"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10</a:t>
            </a:fld>
            <a:endParaRPr kumimoji="1" lang="zh-CN" altLang="en-US"/>
          </a:p>
        </p:txBody>
      </p:sp>
    </p:spTree>
    <p:extLst>
      <p:ext uri="{BB962C8B-B14F-4D97-AF65-F5344CB8AC3E}">
        <p14:creationId xmlns:p14="http://schemas.microsoft.com/office/powerpoint/2010/main" val="821500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Daniel </a:t>
            </a:r>
            <a:r>
              <a:rPr lang="en-US" altLang="zh-CN" sz="1200" dirty="0">
                <a:solidFill>
                  <a:srgbClr val="44546A"/>
                </a:solidFill>
                <a:latin typeface="+mn-ea"/>
                <a:ea typeface="等线 Light"/>
              </a:rPr>
              <a:t>uses </a:t>
            </a:r>
            <a:r>
              <a:rPr lang="zh-CN" altLang="en-US" sz="1200" dirty="0">
                <a:solidFill>
                  <a:srgbClr val="44546A"/>
                </a:solidFill>
                <a:latin typeface="+mn-ea"/>
                <a:ea typeface="等线 Light"/>
              </a:rPr>
              <a:t>BeautifulSoup to scrape data on men’s watch</a:t>
            </a:r>
            <a:r>
              <a:rPr lang="en-US" altLang="zh-CN" sz="1200" dirty="0">
                <a:solidFill>
                  <a:srgbClr val="44546A"/>
                </a:solidFill>
                <a:latin typeface="+mn-ea"/>
                <a:ea typeface="等线 Light"/>
              </a:rPr>
              <a:t>es</a:t>
            </a:r>
            <a:r>
              <a:rPr lang="zh-CN" altLang="en-US" sz="1200" dirty="0">
                <a:solidFill>
                  <a:srgbClr val="44546A"/>
                </a:solidFill>
                <a:latin typeface="+mn-ea"/>
                <a:ea typeface="等线 Light"/>
              </a:rPr>
              <a:t> from eBay, data included information such as name, price, sales, delivery fee, materials, product status, etc.</a:t>
            </a:r>
          </a:p>
          <a:p>
            <a:pPr>
              <a:lnSpc>
                <a:spcPct val="150000"/>
              </a:lnSpc>
            </a:pPr>
            <a:endParaRPr lang="zh-CN" altLang="en-US" sz="1200" dirty="0">
              <a:solidFill>
                <a:srgbClr val="44546A"/>
              </a:solidFill>
              <a:latin typeface="+mn-ea"/>
              <a:ea typeface="等线 Light"/>
            </a:endParaRPr>
          </a:p>
          <a:p>
            <a:pPr>
              <a:lnSpc>
                <a:spcPct val="150000"/>
              </a:lnSpc>
            </a:pPr>
            <a:r>
              <a:rPr lang="zh-CN" altLang="en-US" sz="1200" dirty="0">
                <a:solidFill>
                  <a:srgbClr val="44546A"/>
                </a:solidFill>
                <a:latin typeface="+mn-ea"/>
                <a:ea typeface="等线 Light"/>
              </a:rPr>
              <a:t>However,  it is challenging to scrape large-volume textual data </a:t>
            </a:r>
            <a:r>
              <a:rPr lang="en-US" altLang="zh-CN" sz="1200" dirty="0">
                <a:solidFill>
                  <a:srgbClr val="44546A"/>
                </a:solidFill>
                <a:latin typeface="+mn-ea"/>
                <a:ea typeface="等线 Light"/>
              </a:rPr>
              <a:t>accurately (HTML structure will change)and consistently</a:t>
            </a:r>
            <a:r>
              <a:rPr lang="zh-CN" altLang="en-US" sz="1200" dirty="0">
                <a:solidFill>
                  <a:srgbClr val="44546A"/>
                </a:solidFill>
                <a:latin typeface="+mn-ea"/>
                <a:ea typeface="等线 Light"/>
              </a:rPr>
              <a:t> </a:t>
            </a:r>
            <a:r>
              <a:rPr lang="en-US" altLang="zh-CN" sz="1200" dirty="0">
                <a:solidFill>
                  <a:srgbClr val="44546A"/>
                </a:solidFill>
                <a:latin typeface="+mn-ea"/>
                <a:ea typeface="等线 Light"/>
              </a:rPr>
              <a:t>(because the website has an anti-spider strategy)</a:t>
            </a:r>
            <a:r>
              <a:rPr lang="zh-CN" altLang="en-US" sz="1200" dirty="0">
                <a:solidFill>
                  <a:srgbClr val="44546A"/>
                </a:solidFill>
                <a:latin typeface="+mn-ea"/>
                <a:ea typeface="等线 Light"/>
              </a:rPr>
              <a:t>.</a:t>
            </a:r>
            <a:r>
              <a:rPr lang="en-US" altLang="zh-CN" sz="1200" dirty="0">
                <a:solidFill>
                  <a:srgbClr val="44546A"/>
                </a:solidFill>
                <a:latin typeface="+mn-ea"/>
                <a:ea typeface="等线 Light"/>
              </a:rPr>
              <a:t> </a:t>
            </a:r>
            <a:endParaRPr lang="zh-CN" altLang="en-US" sz="1200" dirty="0">
              <a:solidFill>
                <a:srgbClr val="44546A"/>
              </a:solidFill>
              <a:latin typeface="+mn-ea"/>
              <a:ea typeface="等线 Light"/>
            </a:endParaRPr>
          </a:p>
          <a:p>
            <a:endParaRPr kumimoji="1"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11</a:t>
            </a:fld>
            <a:endParaRPr kumimoji="1" lang="zh-CN" altLang="en-US"/>
          </a:p>
        </p:txBody>
      </p:sp>
    </p:spTree>
    <p:extLst>
      <p:ext uri="{BB962C8B-B14F-4D97-AF65-F5344CB8AC3E}">
        <p14:creationId xmlns:p14="http://schemas.microsoft.com/office/powerpoint/2010/main" val="73202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Shawn downloaded wallpapers from website, ZOL, which . </a:t>
            </a:r>
          </a:p>
          <a:p>
            <a:endParaRPr lang="en-US" altLang="zh-CN" dirty="0"/>
          </a:p>
          <a:p>
            <a:r>
              <a:rPr lang="en-US" altLang="zh-CN" dirty="0"/>
              <a:t>This wallpaper website contains over 100 pages and each has a similar </a:t>
            </a:r>
            <a:r>
              <a:rPr lang="en-US" altLang="zh-CN" dirty="0" err="1"/>
              <a:t>url</a:t>
            </a:r>
            <a:r>
              <a:rPr lang="en-US" altLang="zh-CN" dirty="0"/>
              <a:t>, which makes it easy to use loop to get all </a:t>
            </a:r>
            <a:r>
              <a:rPr lang="en-US" altLang="zh-CN" dirty="0" err="1"/>
              <a:t>urls</a:t>
            </a:r>
            <a:r>
              <a:rPr lang="en-US" altLang="zh-CN" dirty="0"/>
              <a:t>.</a:t>
            </a:r>
          </a:p>
          <a:p>
            <a:endParaRPr lang="en-US" altLang="zh-CN" dirty="0"/>
          </a:p>
          <a:p>
            <a:r>
              <a:rPr lang="en-US" altLang="zh-CN" dirty="0"/>
              <a:t> However, as for sub pages, there is a problem that not all sub pages have a picture which means ‘find’ code may generate a none value which stop the running. The solution I choose is using ‘if’ to decide whether to proceed.</a:t>
            </a:r>
            <a:endParaRPr lang="zh-CN" altLang="zh-CN"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12</a:t>
            </a:fld>
            <a:endParaRPr kumimoji="1" lang="zh-CN" altLang="en-US"/>
          </a:p>
        </p:txBody>
      </p:sp>
    </p:spTree>
    <p:extLst>
      <p:ext uri="{BB962C8B-B14F-4D97-AF65-F5344CB8AC3E}">
        <p14:creationId xmlns:p14="http://schemas.microsoft.com/office/powerpoint/2010/main" val="413319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thank you!</a:t>
            </a:r>
            <a:endParaRPr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13</a:t>
            </a:fld>
            <a:endParaRPr kumimoji="1" lang="zh-CN" altLang="en-US"/>
          </a:p>
        </p:txBody>
      </p:sp>
    </p:spTree>
    <p:extLst>
      <p:ext uri="{BB962C8B-B14F-4D97-AF65-F5344CB8AC3E}">
        <p14:creationId xmlns:p14="http://schemas.microsoft.com/office/powerpoint/2010/main" val="426178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My presentation is divided into 2 parts:</a:t>
            </a:r>
            <a:endParaRPr lang="zh-CN" altLang="zh-CN" sz="1200" kern="1200">
              <a:solidFill>
                <a:schemeClr val="tx1"/>
              </a:solidFill>
              <a:effectLst/>
              <a:latin typeface="+mn-lt"/>
              <a:ea typeface="+mn-ea"/>
              <a:cs typeface="+mn-cs"/>
            </a:endParaRPr>
          </a:p>
          <a:p>
            <a:r>
              <a:rPr lang="en-US" altLang="zh-CN"/>
              <a:t> </a:t>
            </a:r>
            <a:r>
              <a:rPr lang="en-US" altLang="zh-CN" dirty="0"/>
              <a:t>First, I want to share with you a data visualization and analysis project which uses API on </a:t>
            </a:r>
            <a:r>
              <a:rPr lang="en-US" altLang="zh-CN" dirty="0" err="1"/>
              <a:t>Tushare</a:t>
            </a:r>
            <a:r>
              <a:rPr lang="en-US" altLang="zh-CN" dirty="0"/>
              <a:t> to get  the stock market data.</a:t>
            </a:r>
          </a:p>
          <a:p>
            <a:endParaRPr lang="en-US" altLang="zh-CN" dirty="0"/>
          </a:p>
          <a:p>
            <a:r>
              <a:rPr lang="en-US" altLang="zh-CN" dirty="0"/>
              <a:t>Second, it’s about our other tries on web scraper, naming scarping the natural information papers from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2</a:t>
            </a:fld>
            <a:endParaRPr kumimoji="1" lang="zh-CN" altLang="en-US"/>
          </a:p>
        </p:txBody>
      </p:sp>
    </p:spTree>
    <p:extLst>
      <p:ext uri="{BB962C8B-B14F-4D97-AF65-F5344CB8AC3E}">
        <p14:creationId xmlns:p14="http://schemas.microsoft.com/office/powerpoint/2010/main" val="166720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API we use to get the stock market data is called </a:t>
            </a:r>
            <a:r>
              <a:rPr kumimoji="1" lang="en-US" altLang="zh-CN" dirty="0" err="1"/>
              <a:t>Tushare</a:t>
            </a:r>
            <a:r>
              <a:rPr kumimoji="1" lang="en-US" altLang="zh-CN" dirty="0"/>
              <a:t>.</a:t>
            </a:r>
          </a:p>
          <a:p>
            <a:endParaRPr kumimoji="1" lang="en-US" altLang="zh-CN" dirty="0"/>
          </a:p>
          <a:p>
            <a:r>
              <a:rPr kumimoji="1" lang="en-US" altLang="zh-CN" dirty="0"/>
              <a:t>It’s an open-source </a:t>
            </a:r>
            <a:r>
              <a:rPr lang="en-US" altLang="zh-CN" dirty="0"/>
              <a:t>financial data platform, w</a:t>
            </a:r>
            <a:r>
              <a:rPr kumimoji="1" lang="en-US" altLang="zh-CN" dirty="0"/>
              <a:t>hich </a:t>
            </a:r>
            <a:r>
              <a:rPr lang="en-US" altLang="zh-CN" dirty="0"/>
              <a:t>provides various kinds of APIs,  enabling the user to directly download remote data after the deployment.</a:t>
            </a:r>
          </a:p>
          <a:p>
            <a:endParaRPr kumimoji="1" lang="en-US" altLang="zh-CN" dirty="0"/>
          </a:p>
          <a:p>
            <a:r>
              <a:rPr kumimoji="1" lang="en-US" altLang="zh-CN" dirty="0"/>
              <a:t>As you can see, it provide us which the market data, which you can see the daily market price and index and so on. It covers data about all kinds of stocks, from Chinese to US stock. And we can get information about the companies and industry.</a:t>
            </a:r>
          </a:p>
          <a:p>
            <a:endParaRPr kumimoji="1" lang="en-US" altLang="zh-CN" dirty="0"/>
          </a:p>
          <a:p>
            <a:r>
              <a:rPr kumimoji="1" lang="en-US" altLang="zh-CN" dirty="0"/>
              <a:t>A really powerful platform, aha!</a:t>
            </a:r>
            <a:endParaRPr kumimoji="1"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3</a:t>
            </a:fld>
            <a:endParaRPr kumimoji="1" lang="zh-CN" altLang="en-US"/>
          </a:p>
        </p:txBody>
      </p:sp>
    </p:spTree>
    <p:extLst>
      <p:ext uri="{BB962C8B-B14F-4D97-AF65-F5344CB8AC3E}">
        <p14:creationId xmlns:p14="http://schemas.microsoft.com/office/powerpoint/2010/main" val="319424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1200" dirty="0">
                <a:solidFill>
                  <a:schemeClr val="tx2"/>
                </a:solidFill>
              </a:rPr>
              <a:t>In this session’s assignment, major</a:t>
            </a:r>
            <a:r>
              <a:rPr kumimoji="1" lang="zh-CN" altLang="en-US" sz="1200" dirty="0">
                <a:solidFill>
                  <a:schemeClr val="tx2"/>
                </a:solidFill>
              </a:rPr>
              <a:t> </a:t>
            </a:r>
            <a:r>
              <a:rPr kumimoji="1" lang="en-US" altLang="zh-CN" sz="1200" dirty="0">
                <a:solidFill>
                  <a:schemeClr val="tx2"/>
                </a:solidFill>
              </a:rPr>
              <a:t>extracted data</a:t>
            </a:r>
            <a:r>
              <a:rPr kumimoji="1" lang="zh-CN" altLang="en-US" sz="1200" dirty="0">
                <a:solidFill>
                  <a:schemeClr val="tx2"/>
                </a:solidFill>
              </a:rPr>
              <a:t> </a:t>
            </a:r>
            <a:r>
              <a:rPr kumimoji="1" lang="en-US" altLang="zh-CN" sz="1200" dirty="0">
                <a:solidFill>
                  <a:schemeClr val="tx2"/>
                </a:solidFill>
              </a:rPr>
              <a:t>includes</a:t>
            </a:r>
            <a:r>
              <a:rPr kumimoji="1" lang="zh-CN" altLang="en-US" sz="1200" dirty="0">
                <a:solidFill>
                  <a:schemeClr val="tx2"/>
                </a:solidFill>
              </a:rPr>
              <a:t>：</a:t>
            </a:r>
            <a:endParaRPr kumimoji="1" lang="en-US" altLang="zh-CN" sz="1200" dirty="0">
              <a:solidFill>
                <a:schemeClr val="tx2"/>
              </a:solidFill>
            </a:endParaRPr>
          </a:p>
          <a:p>
            <a:pPr marL="342900" indent="-342900">
              <a:lnSpc>
                <a:spcPct val="150000"/>
              </a:lnSpc>
              <a:buFont typeface="+mj-lt"/>
              <a:buAutoNum type="arabicPeriod"/>
            </a:pPr>
            <a:r>
              <a:rPr kumimoji="1" lang="en-US" altLang="zh-CN" sz="1200" dirty="0">
                <a:solidFill>
                  <a:schemeClr val="tx2"/>
                </a:solidFill>
              </a:rPr>
              <a:t>Daily prices of all stocks on China stock market from 1990 to 2020 (673 MB in total)</a:t>
            </a:r>
          </a:p>
          <a:p>
            <a:pPr marL="342900" indent="-342900">
              <a:lnSpc>
                <a:spcPct val="150000"/>
              </a:lnSpc>
              <a:buFont typeface="+mj-lt"/>
              <a:buAutoNum type="arabicPeriod"/>
            </a:pPr>
            <a:r>
              <a:rPr kumimoji="1" lang="en-US" altLang="zh-CN" sz="1200" dirty="0">
                <a:solidFill>
                  <a:schemeClr val="tx2"/>
                </a:solidFill>
              </a:rPr>
              <a:t>Daily changes of SSE Index from 1990 to 2020 (reflection of the whole market)</a:t>
            </a:r>
          </a:p>
          <a:p>
            <a:pPr marL="342900" indent="-342900">
              <a:lnSpc>
                <a:spcPct val="150000"/>
              </a:lnSpc>
              <a:buFont typeface="+mj-lt"/>
              <a:buAutoNum type="arabicPeriod"/>
            </a:pPr>
            <a:r>
              <a:rPr kumimoji="1" lang="en-US" altLang="zh-CN" sz="1200" dirty="0">
                <a:solidFill>
                  <a:schemeClr val="tx2"/>
                </a:solidFill>
              </a:rPr>
              <a:t>Other information: Industry classification, news from </a:t>
            </a:r>
            <a:r>
              <a:rPr kumimoji="1" lang="en-US" altLang="zh-CN" sz="1200" i="1" dirty="0" err="1">
                <a:solidFill>
                  <a:schemeClr val="tx2"/>
                </a:solidFill>
              </a:rPr>
              <a:t>Sina</a:t>
            </a:r>
            <a:r>
              <a:rPr kumimoji="1" lang="en-US" altLang="zh-CN" sz="1200" i="1" dirty="0">
                <a:solidFill>
                  <a:schemeClr val="tx2"/>
                </a:solidFill>
              </a:rPr>
              <a:t> Finance </a:t>
            </a:r>
            <a:r>
              <a:rPr kumimoji="1" lang="en-US" altLang="zh-CN" sz="1200" dirty="0">
                <a:solidFill>
                  <a:schemeClr val="tx2"/>
                </a:solidFill>
              </a:rPr>
              <a:t>(80,000+ pieces)</a:t>
            </a:r>
          </a:p>
          <a:p>
            <a:pPr marL="0" indent="0">
              <a:lnSpc>
                <a:spcPct val="150000"/>
              </a:lnSpc>
              <a:buFont typeface="+mj-lt"/>
              <a:buNone/>
            </a:pPr>
            <a:endParaRPr kumimoji="1" lang="en-US" altLang="zh-CN" sz="1200" dirty="0">
              <a:solidFill>
                <a:schemeClr val="tx2"/>
              </a:solidFill>
            </a:endParaRPr>
          </a:p>
          <a:p>
            <a:pPr>
              <a:lnSpc>
                <a:spcPct val="150000"/>
              </a:lnSpc>
            </a:pPr>
            <a:r>
              <a:rPr kumimoji="1" lang="en-US" altLang="zh-CN" sz="1200" dirty="0">
                <a:solidFill>
                  <a:schemeClr val="tx2"/>
                </a:solidFill>
              </a:rPr>
              <a:t>* given the lack of several stock prices</a:t>
            </a:r>
            <a:r>
              <a:rPr kumimoji="1" lang="zh-CN" altLang="en-US" sz="1200" dirty="0">
                <a:solidFill>
                  <a:schemeClr val="tx2"/>
                </a:solidFill>
              </a:rPr>
              <a:t> </a:t>
            </a:r>
            <a:r>
              <a:rPr kumimoji="1" lang="en-US" altLang="zh-CN" sz="1200" dirty="0">
                <a:solidFill>
                  <a:schemeClr val="tx2"/>
                </a:solidFill>
              </a:rPr>
              <a:t>data, the analysis was carried out based on stock price changes since 2008</a:t>
            </a:r>
          </a:p>
          <a:p>
            <a:endParaRPr kumimoji="1"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4</a:t>
            </a:fld>
            <a:endParaRPr kumimoji="1" lang="zh-CN" altLang="en-US"/>
          </a:p>
        </p:txBody>
      </p:sp>
    </p:spTree>
    <p:extLst>
      <p:ext uri="{BB962C8B-B14F-4D97-AF65-F5344CB8AC3E}">
        <p14:creationId xmlns:p14="http://schemas.microsoft.com/office/powerpoint/2010/main" val="116240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compare each sector’s return (loss) rate. As can be seen, consumer staple perform well. </a:t>
            </a:r>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5</a:t>
            </a:fld>
            <a:endParaRPr kumimoji="1" lang="zh-CN" altLang="en-US"/>
          </a:p>
        </p:txBody>
      </p:sp>
    </p:spTree>
    <p:extLst>
      <p:ext uri="{BB962C8B-B14F-4D97-AF65-F5344CB8AC3E}">
        <p14:creationId xmlns:p14="http://schemas.microsoft.com/office/powerpoint/2010/main" val="370204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can compare the return rate of any specific stocks with the SSE index return rates(which is the blue line indicating the performance of the whole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let me briefly explain this graph using two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graph indicates the volatility of stocks. </a:t>
            </a:r>
            <a:r>
              <a:rPr kumimoji="1" lang="en-US" altLang="zh-CN" dirty="0"/>
              <a:t>As we can see from the organ line that the stock market price of the stock starts with 3 suddenly fall down at this point. There must be something that happened. But I don’t want to talk so far.</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kumimoji="1" lang="en-US" altLang="zh-CN" dirty="0"/>
              <a:t>And another thing we can get from this graph is that some times one of this two stocks earns more than the </a:t>
            </a:r>
            <a:r>
              <a:rPr kumimoji="1" lang="en-US" altLang="zh-CN" sz="1200" dirty="0">
                <a:solidFill>
                  <a:schemeClr val="tx2"/>
                </a:solidFill>
              </a:rPr>
              <a:t>whole market, sometimes not. Like this green line earns so much at this point. Both of them fluctuates.</a:t>
            </a:r>
          </a:p>
          <a:p>
            <a:endParaRPr kumimoji="1" lang="en-US" altLang="zh-CN" sz="1200" dirty="0">
              <a:solidFill>
                <a:schemeClr val="tx2"/>
              </a:solidFill>
            </a:endParaRPr>
          </a:p>
          <a:p>
            <a:r>
              <a:rPr kumimoji="1" lang="en-US" altLang="zh-CN" sz="1200" dirty="0">
                <a:solidFill>
                  <a:schemeClr val="tx2"/>
                </a:solidFill>
              </a:rPr>
              <a:t>So you can't expect a single stock to consistently outperform the market. That’s why we need to buy different kinds of stocks to balance the risk.</a:t>
            </a:r>
            <a:endParaRPr kumimoji="1" lang="en-US" altLang="zh-CN"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6</a:t>
            </a:fld>
            <a:endParaRPr kumimoji="1" lang="zh-CN" altLang="en-US"/>
          </a:p>
        </p:txBody>
      </p:sp>
    </p:spTree>
    <p:extLst>
      <p:ext uri="{BB962C8B-B14F-4D97-AF65-F5344CB8AC3E}">
        <p14:creationId xmlns:p14="http://schemas.microsoft.com/office/powerpoint/2010/main" val="262115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calculated the return rate of individual stocks according volatility, presenting as a scatter chart. As we can see, not much stocks can make big money.  I mean, if you are an amateur investor who hold a stock all the time, missing good sell points and buy points, you can only get a return rate similar to the one you save the money in bank. </a:t>
            </a:r>
          </a:p>
          <a:p>
            <a:endParaRPr kumimoji="1" lang="en-US" altLang="zh-CN" dirty="0"/>
          </a:p>
          <a:p>
            <a:r>
              <a:rPr kumimoji="1" lang="en-US" altLang="zh-CN" dirty="0"/>
              <a:t>Because nearly all the return rates are between 0.95 to 1.05.</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And we draw </a:t>
            </a:r>
            <a:r>
              <a:rPr lang="en-US" altLang="zh-CN" b="1" dirty="0">
                <a:solidFill>
                  <a:schemeClr val="accent1"/>
                </a:solidFill>
                <a:latin typeface="Bahnschrift Light" panose="020B0502040204020203" pitchFamily="34" charset="0"/>
              </a:rPr>
              <a:t>Markowitz Efficient Frontier, </a:t>
            </a:r>
            <a:r>
              <a:rPr lang="en-US" altLang="zh-CN" b="0" dirty="0">
                <a:solidFill>
                  <a:schemeClr val="accent1"/>
                </a:solidFill>
                <a:latin typeface="Bahnschrift Light" panose="020B0502040204020203" pitchFamily="34" charset="0"/>
              </a:rPr>
              <a:t>which is a red line on this graph. Stocks on the red line have a better combination of volatility and return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b="0" dirty="0">
              <a:solidFill>
                <a:schemeClr val="accent1"/>
              </a:solidFill>
              <a:latin typeface="Bahnschrift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0" dirty="0">
                <a:solidFill>
                  <a:schemeClr val="accent1"/>
                </a:solidFill>
                <a:latin typeface="Bahnschrift Light" panose="020B0502040204020203" pitchFamily="34" charset="0"/>
              </a:rPr>
              <a:t>But the ones under the line are at a higher risk, but the return rate is not rising.</a:t>
            </a:r>
            <a:endParaRPr kumimoji="1" lang="zh-CN" altLang="en-US" b="0" dirty="0"/>
          </a:p>
          <a:p>
            <a:endParaRPr kumimoji="1"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7</a:t>
            </a:fld>
            <a:endParaRPr kumimoji="1" lang="zh-CN" altLang="en-US"/>
          </a:p>
        </p:txBody>
      </p:sp>
    </p:spTree>
    <p:extLst>
      <p:ext uri="{BB962C8B-B14F-4D97-AF65-F5344CB8AC3E}">
        <p14:creationId xmlns:p14="http://schemas.microsoft.com/office/powerpoint/2010/main" val="245630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can get the financial data from </a:t>
            </a:r>
            <a:r>
              <a:rPr lang="en-US" altLang="zh-CN" dirty="0" err="1"/>
              <a:t>Tushare</a:t>
            </a:r>
            <a:r>
              <a:rPr lang="en-US" altLang="zh-CN" dirty="0"/>
              <a:t> and calculate financial indicators. As you can see, the table on the left lists some popular indicators in finance, such as PE ratio,  short for Price-earning ratio, which can indicate if the stock market price is reasonable. Like  000009.sz is too popular on 2015/7/31, so if someone wants to buy it at that day, he needs to be careful.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we draw a heat map to see the correlation of these indicators,  as presented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dark points means a negative correlation, while the light-colored ones are positive correlation.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Like the darkest point on the top right corner indicates the </a:t>
            </a:r>
            <a:r>
              <a:rPr lang="en-US" altLang="zh-CN" dirty="0" err="1"/>
              <a:t>dv_radio</a:t>
            </a:r>
            <a:r>
              <a:rPr lang="en-US" altLang="zh-CN" dirty="0"/>
              <a:t> and or_yoy.1 indicators are negatively correlated. I’ll not explain these indicators, or there will be too much professional knowledge in finance. Anyway, we can do this, it’s very useful for us to choose the indicators. </a:t>
            </a:r>
          </a:p>
          <a:p>
            <a:endParaRPr kumimoji="1"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8</a:t>
            </a:fld>
            <a:endParaRPr kumimoji="1" lang="zh-CN" altLang="en-US"/>
          </a:p>
        </p:txBody>
      </p:sp>
    </p:spTree>
    <p:extLst>
      <p:ext uri="{BB962C8B-B14F-4D97-AF65-F5344CB8AC3E}">
        <p14:creationId xmlns:p14="http://schemas.microsoft.com/office/powerpoint/2010/main" val="357875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get our next part. Our tries on web crawling.</a:t>
            </a:r>
          </a:p>
          <a:p>
            <a:endParaRPr lang="en-US" altLang="zh-CN" dirty="0"/>
          </a:p>
          <a:p>
            <a:r>
              <a:rPr lang="en-US" altLang="zh-CN" dirty="0"/>
              <a:t>At first, three of our group members did a web spiders, which are for papers, product information and images.</a:t>
            </a:r>
            <a:endParaRPr lang="zh-CN" altLang="en-US" dirty="0"/>
          </a:p>
        </p:txBody>
      </p:sp>
      <p:sp>
        <p:nvSpPr>
          <p:cNvPr id="4" name="灯片编号占位符 3"/>
          <p:cNvSpPr>
            <a:spLocks noGrp="1"/>
          </p:cNvSpPr>
          <p:nvPr>
            <p:ph type="sldNum" sz="quarter" idx="5"/>
          </p:nvPr>
        </p:nvSpPr>
        <p:spPr/>
        <p:txBody>
          <a:bodyPr/>
          <a:lstStyle/>
          <a:p>
            <a:fld id="{27758F81-8980-3144-9D96-586B7297A6FB}" type="slidenum">
              <a:rPr kumimoji="1" lang="zh-CN" altLang="en-US" smtClean="0"/>
              <a:t>9</a:t>
            </a:fld>
            <a:endParaRPr kumimoji="1" lang="zh-CN" altLang="en-US"/>
          </a:p>
        </p:txBody>
      </p:sp>
    </p:spTree>
    <p:extLst>
      <p:ext uri="{BB962C8B-B14F-4D97-AF65-F5344CB8AC3E}">
        <p14:creationId xmlns:p14="http://schemas.microsoft.com/office/powerpoint/2010/main" val="279965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D97EF-CECE-E54F-882D-406A40AFCDD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1612188-4286-0843-9BC9-BCE608D4A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551BFA0-DD01-9C4F-964D-47A117D7B7E2}"/>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F10042D6-E9AD-B141-8094-5D1A8D5BCE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0A7BFC-804D-EC40-80D7-9621973C2D11}"/>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14382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23AD8-7749-BC4E-A3B3-362E4DA4F0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62DC4C5-BF59-0342-AEEB-DF2800D6B45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8479ACB-A380-1746-A4F2-5FC974261C93}"/>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070F1DDF-5A97-7148-9FC9-BF36333B911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EDB76FD-27C2-E54A-B16E-E0F24D75ADF0}"/>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324361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5A81DC-4F23-354C-AB67-7EE9FDE49F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A97E3A-60CE-9D4D-9DF8-A571A3E167E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693DDE-4596-BE48-9D90-A5C8E0EBA70B}"/>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32A6F3CF-BD4E-C643-B39A-03E75D7CBE4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47276B-A5A9-7749-9599-82B432B98DE8}"/>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271347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79657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516636"/>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57858"/>
            <a:ext cx="6121400" cy="403957"/>
          </a:xfrm>
          <a:prstGeom prst="rect">
            <a:avLst/>
          </a:prstGeom>
          <a:noFill/>
        </p:spPr>
        <p:txBody>
          <a:bodyPr wrap="square" rtlCol="0">
            <a:spAutoFit/>
          </a:bodyPr>
          <a:lstStyle>
            <a:lvl1pPr>
              <a:defRPr lang="uk-UA" sz="2250" b="1">
                <a:latin typeface="+mn-lt"/>
                <a:ea typeface="Roboto Condensed" panose="02000000000000000000" pitchFamily="2" charset="0"/>
                <a:cs typeface="+mn-cs"/>
              </a:defRPr>
            </a:lvl1pPr>
          </a:lstStyle>
          <a:p>
            <a:pPr marL="0" lvl="0"/>
            <a:r>
              <a:rPr lang="en-US"/>
              <a:t>click to edit master title style</a:t>
            </a:r>
            <a:endParaRPr lang="uk-UA"/>
          </a:p>
        </p:txBody>
      </p:sp>
      <p:sp>
        <p:nvSpPr>
          <p:cNvPr id="9" name="Slide Number Placeholder 8"/>
          <p:cNvSpPr>
            <a:spLocks noGrp="1"/>
          </p:cNvSpPr>
          <p:nvPr>
            <p:ph type="sldNum" sz="quarter" idx="10"/>
          </p:nvPr>
        </p:nvSpPr>
        <p:spPr>
          <a:xfrm>
            <a:off x="11277600" y="6025374"/>
            <a:ext cx="1155700" cy="523220"/>
          </a:xfrm>
          <a:prstGeom prst="rect">
            <a:avLst/>
          </a:prstGeom>
          <a:noFill/>
        </p:spPr>
        <p:txBody>
          <a:bodyPr wrap="square" rtlCol="0">
            <a:spAutoFit/>
          </a:bodyPr>
          <a:lstStyle>
            <a:lvl1pPr>
              <a:defRPr lang="uk-UA" sz="1400" b="1" smtClean="0">
                <a:solidFill>
                  <a:schemeClr val="accent2"/>
                </a:solidFill>
              </a:defRPr>
            </a:lvl1pPr>
          </a:lstStyle>
          <a:p>
            <a:pPr algn="l"/>
            <a:r>
              <a:rPr lang="en-US"/>
              <a:t>page</a:t>
            </a:r>
          </a:p>
          <a:p>
            <a:pPr algn="l"/>
            <a:r>
              <a:rPr lang="en-US"/>
              <a:t>0</a:t>
            </a:r>
            <a:fld id="{37D409AB-2201-4E18-8A34-C31753AD9B06}" type="slidenum">
              <a:rPr smtClean="0"/>
              <a:pPr algn="l"/>
              <a:t>‹#›</a:t>
            </a:fld>
            <a:endParaRPr/>
          </a:p>
        </p:txBody>
      </p:sp>
    </p:spTree>
    <p:extLst>
      <p:ext uri="{BB962C8B-B14F-4D97-AF65-F5344CB8AC3E}">
        <p14:creationId xmlns:p14="http://schemas.microsoft.com/office/powerpoint/2010/main" val="2285354493"/>
      </p:ext>
    </p:extLst>
  </p:cSld>
  <p:clrMapOvr>
    <a:masterClrMapping/>
  </p:clrMapOvr>
  <mc:AlternateContent xmlns:mc="http://schemas.openxmlformats.org/markup-compatibility/2006" xmlns:p14="http://schemas.microsoft.com/office/powerpoint/2010/main">
    <mc:Choice Requires="p14">
      <p:transition spd="slow" p14:dur="2500">
        <p14:flip dir="r"/>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24A64-DB19-6943-9C3F-9050309222C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74A0F40-F6AC-D942-8DDC-4FB8F6DBB25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377D0DE-AB7F-784F-9D65-00C215D922F5}"/>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36928D31-B52A-A644-B82A-02F637D2B38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164F4B2-8B22-CF42-9863-1AC28FD16CA4}"/>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313440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7A7DD-FDE9-3240-9E2A-129B8C52BBC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B2238E0-01E9-7642-8592-EF85219D8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726DCDB-CE26-A04C-8062-507E785BD29E}"/>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971B2EE0-E004-9F43-84DE-80468C4001C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9942A0-900A-3B4D-9CF8-9F6B9F2B840B}"/>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30341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48E2A-D8D8-5347-9BE8-5FC47D05674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C0115D4-F3DE-1A45-A009-18E4339F4BD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A8446BE-BDBA-E448-AAC7-852A8611A72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5AC6D17-3A60-EB4E-B61E-A896ED28C3F6}"/>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6" name="页脚占位符 5">
            <a:extLst>
              <a:ext uri="{FF2B5EF4-FFF2-40B4-BE49-F238E27FC236}">
                <a16:creationId xmlns:a16="http://schemas.microsoft.com/office/drawing/2014/main" id="{91D0D477-80A9-9543-93D1-FC7019EBF19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3A110FB-2F1E-FD4A-A275-1FAB40CEF2A9}"/>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316209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CD3B3-9C56-3E47-895D-C440026297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BF50D12-E170-B04E-A8E8-40492B818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5A92356-8A95-2B48-BED6-741BFB22428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9741F5E-B232-FF4C-A4F2-3C5E42A5B3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97AF594-DD00-9749-927D-0BD807D287F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FDCABBC-95AA-C14E-BFE7-10E3B2D07D5A}"/>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8" name="页脚占位符 7">
            <a:extLst>
              <a:ext uri="{FF2B5EF4-FFF2-40B4-BE49-F238E27FC236}">
                <a16:creationId xmlns:a16="http://schemas.microsoft.com/office/drawing/2014/main" id="{2643B0FB-BBAC-4A4A-9367-9257318881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2F1FD0C-BB87-B543-9424-2E7B3D310ACA}"/>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145523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D8211-C5FA-BB4F-BD9F-3287643107B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2600B37-2943-5B47-8D4A-D385625DF19E}"/>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4" name="页脚占位符 3">
            <a:extLst>
              <a:ext uri="{FF2B5EF4-FFF2-40B4-BE49-F238E27FC236}">
                <a16:creationId xmlns:a16="http://schemas.microsoft.com/office/drawing/2014/main" id="{565F2245-B0F3-6842-A152-E80C64CDB1A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A6BD00-071E-B942-936F-030B39EA1772}"/>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421715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8062D3-E800-0C40-9FA2-5B983C1F45BA}"/>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3" name="页脚占位符 2">
            <a:extLst>
              <a:ext uri="{FF2B5EF4-FFF2-40B4-BE49-F238E27FC236}">
                <a16:creationId xmlns:a16="http://schemas.microsoft.com/office/drawing/2014/main" id="{21027C36-DEBA-6D49-B729-2D4547A6F36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0CCF903-DAF1-304B-B512-EB9767B5FC73}"/>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20740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A04B2-0502-694D-B492-F4F1B168186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D266AE4-269A-5B41-BC8B-44B8FC3A4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A10BE7C-8EA9-4F45-BAED-608109DF1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F617BF-5464-8D42-9326-56BD85321560}"/>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6" name="页脚占位符 5">
            <a:extLst>
              <a:ext uri="{FF2B5EF4-FFF2-40B4-BE49-F238E27FC236}">
                <a16:creationId xmlns:a16="http://schemas.microsoft.com/office/drawing/2014/main" id="{118F1179-B63E-164B-8761-E99D97607F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E7390AB-D5F2-E644-A999-E72FE9109636}"/>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214495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99411-4DA3-744C-B77D-F99C11403A6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D79EE24-E294-3D4B-B7D6-C0AF62252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36BF68B-E919-8142-82D6-D9B53B65C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2FE7972-B31C-804F-8CB7-563BB1157CBE}"/>
              </a:ext>
            </a:extLst>
          </p:cNvPr>
          <p:cNvSpPr>
            <a:spLocks noGrp="1"/>
          </p:cNvSpPr>
          <p:nvPr>
            <p:ph type="dt" sz="half" idx="10"/>
          </p:nvPr>
        </p:nvSpPr>
        <p:spPr/>
        <p:txBody>
          <a:bodyPr/>
          <a:lstStyle/>
          <a:p>
            <a:fld id="{53FB15DE-88B0-4949-B8CB-DBF7CB679B40}" type="datetimeFigureOut">
              <a:rPr kumimoji="1" lang="zh-CN" altLang="en-US" smtClean="0"/>
              <a:t>2020/11/7</a:t>
            </a:fld>
            <a:endParaRPr kumimoji="1" lang="zh-CN" altLang="en-US"/>
          </a:p>
        </p:txBody>
      </p:sp>
      <p:sp>
        <p:nvSpPr>
          <p:cNvPr id="6" name="页脚占位符 5">
            <a:extLst>
              <a:ext uri="{FF2B5EF4-FFF2-40B4-BE49-F238E27FC236}">
                <a16:creationId xmlns:a16="http://schemas.microsoft.com/office/drawing/2014/main" id="{0D2A5EC1-D759-6548-93DC-C393DDC026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B27369-579E-294F-8E25-96BE60275531}"/>
              </a:ext>
            </a:extLst>
          </p:cNvPr>
          <p:cNvSpPr>
            <a:spLocks noGrp="1"/>
          </p:cNvSpPr>
          <p:nvPr>
            <p:ph type="sldNum" sz="quarter" idx="12"/>
          </p:nvPr>
        </p:nvSpPr>
        <p:spPr/>
        <p:txBody>
          <a:body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58665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6239BC-8762-5347-8F6F-497DA8F8C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AAA2A18-992E-8A4C-975D-AD2EF55E8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72D7E2D-6E44-F548-AE9F-B25DA204B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B15DE-88B0-4949-B8CB-DBF7CB679B4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03FC37F9-1641-0B4C-A767-11B4A6CBE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BB5DBF3-BC4C-5F42-BD23-983ED3A8C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328E8-1F37-E745-8E77-B8E5172A156F}" type="slidenum">
              <a:rPr kumimoji="1" lang="zh-CN" altLang="en-US" smtClean="0"/>
              <a:t>‹#›</a:t>
            </a:fld>
            <a:endParaRPr kumimoji="1" lang="zh-CN" altLang="en-US"/>
          </a:p>
        </p:txBody>
      </p:sp>
    </p:spTree>
    <p:extLst>
      <p:ext uri="{BB962C8B-B14F-4D97-AF65-F5344CB8AC3E}">
        <p14:creationId xmlns:p14="http://schemas.microsoft.com/office/powerpoint/2010/main" val="143091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5629" y="3059668"/>
            <a:ext cx="3040743" cy="769441"/>
          </a:xfrm>
          <a:prstGeom prst="rect">
            <a:avLst/>
          </a:prstGeom>
          <a:noFill/>
        </p:spPr>
        <p:txBody>
          <a:bodyPr wrap="square" rtlCol="0">
            <a:spAutoFit/>
          </a:bodyPr>
          <a:lstStyle/>
          <a:p>
            <a:pPr algn="ctr"/>
            <a:r>
              <a:rPr lang="en-US" sz="4400" b="1" dirty="0">
                <a:solidFill>
                  <a:schemeClr val="accent1"/>
                </a:solidFill>
                <a:ea typeface="Roboto Condensed" panose="02000000000000000000" pitchFamily="2" charset="0"/>
                <a:cs typeface="Lato Semibold" panose="020F0502020204030203" pitchFamily="34" charset="0"/>
              </a:rPr>
              <a:t>Group 3</a:t>
            </a:r>
            <a:r>
              <a:rPr lang="en-US" sz="4400" b="1" dirty="0">
                <a:solidFill>
                  <a:schemeClr val="accent1"/>
                </a:solidFill>
                <a:ea typeface="Lato Semibold" panose="020F0502020204030203" pitchFamily="34" charset="0"/>
                <a:cs typeface="Lato Semibold" panose="020F0502020204030203" pitchFamily="34" charset="0"/>
              </a:rPr>
              <a:t>.</a:t>
            </a:r>
            <a:endParaRPr lang="ru-RU" sz="4400" b="1" dirty="0">
              <a:solidFill>
                <a:schemeClr val="accent1"/>
              </a:solidFill>
              <a:ea typeface="Lato Semibold" panose="020F0502020204030203" pitchFamily="34" charset="0"/>
              <a:cs typeface="Lato Semibold" panose="020F0502020204030203" pitchFamily="34" charset="0"/>
            </a:endParaRPr>
          </a:p>
        </p:txBody>
      </p:sp>
      <p:grpSp>
        <p:nvGrpSpPr>
          <p:cNvPr id="4" name="Group 3"/>
          <p:cNvGrpSpPr/>
          <p:nvPr/>
        </p:nvGrpSpPr>
        <p:grpSpPr>
          <a:xfrm>
            <a:off x="4474633" y="2971800"/>
            <a:ext cx="457200" cy="457200"/>
            <a:chOff x="6324600" y="4114799"/>
            <a:chExt cx="685800" cy="685800"/>
          </a:xfrm>
        </p:grpSpPr>
        <p:cxnSp>
          <p:nvCxnSpPr>
            <p:cNvPr id="6" name="Straight Connector 5"/>
            <p:cNvCxnSpPr/>
            <p:nvPr/>
          </p:nvCxnSpPr>
          <p:spPr>
            <a:xfrm flipV="1">
              <a:off x="6324600" y="4114799"/>
              <a:ext cx="0" cy="68580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4114799"/>
              <a:ext cx="68580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rot="10800000">
            <a:off x="7260167" y="3429000"/>
            <a:ext cx="457200" cy="457200"/>
            <a:chOff x="6324600" y="4114799"/>
            <a:chExt cx="685800" cy="685800"/>
          </a:xfrm>
        </p:grpSpPr>
        <p:cxnSp>
          <p:nvCxnSpPr>
            <p:cNvPr id="9" name="Straight Connector 8"/>
            <p:cNvCxnSpPr/>
            <p:nvPr/>
          </p:nvCxnSpPr>
          <p:spPr>
            <a:xfrm flipV="1">
              <a:off x="6324600" y="4114799"/>
              <a:ext cx="0" cy="68580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324600" y="4114799"/>
              <a:ext cx="68580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9141338"/>
      </p:ext>
    </p:extLst>
  </p:cSld>
  <p:clrMapOvr>
    <a:masterClrMapping/>
  </p:clrMapOvr>
  <mc:AlternateContent xmlns:mc="http://schemas.openxmlformats.org/markup-compatibility/2006" xmlns:p14="http://schemas.microsoft.com/office/powerpoint/2010/main">
    <mc:Choice Requires="p14">
      <p:transition spd="slow" p14:dur="250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1" y="261345"/>
            <a:ext cx="6121400" cy="873444"/>
          </a:xfrm>
          <a:prstGeom prst="rect">
            <a:avLst/>
          </a:prstGeom>
        </p:spPr>
        <p:txBody>
          <a:bodyPr/>
          <a:lstStyle/>
          <a:p>
            <a:pPr defTabSz="859536">
              <a:defRPr sz="2820">
                <a:solidFill>
                  <a:schemeClr val="accent1"/>
                </a:solidFill>
              </a:defRPr>
            </a:pPr>
            <a:r>
              <a:rPr lang="en-US" dirty="0"/>
              <a:t>Web Scraping</a:t>
            </a:r>
            <a:br>
              <a:rPr lang="en-US" dirty="0"/>
            </a:br>
            <a:r>
              <a:rPr lang="en-US" dirty="0" err="1">
                <a:solidFill>
                  <a:srgbClr val="000000"/>
                </a:solidFill>
              </a:rPr>
              <a:t>NeurlPS</a:t>
            </a:r>
            <a:r>
              <a:rPr lang="en-US" dirty="0">
                <a:solidFill>
                  <a:srgbClr val="000000"/>
                </a:solidFill>
              </a:rPr>
              <a:t>(NIP Essay)</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10</a:t>
            </a:fld>
            <a:endParaRPr/>
          </a:p>
        </p:txBody>
      </p:sp>
      <p:sp>
        <p:nvSpPr>
          <p:cNvPr id="9" name="文本框 8">
            <a:extLst>
              <a:ext uri="{FF2B5EF4-FFF2-40B4-BE49-F238E27FC236}">
                <a16:creationId xmlns:a16="http://schemas.microsoft.com/office/drawing/2014/main" id="{75C5B815-97A9-1B41-AAF6-953BD81E9CEC}"/>
              </a:ext>
            </a:extLst>
          </p:cNvPr>
          <p:cNvSpPr txBox="1"/>
          <p:nvPr/>
        </p:nvSpPr>
        <p:spPr>
          <a:xfrm>
            <a:off x="584201" y="5545262"/>
            <a:ext cx="5761182" cy="507062"/>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endParaRPr lang="en-US" altLang="zh-CN" dirty="0"/>
          </a:p>
        </p:txBody>
      </p:sp>
      <p:sp>
        <p:nvSpPr>
          <p:cNvPr id="12" name="矩形 11">
            <a:extLst>
              <a:ext uri="{FF2B5EF4-FFF2-40B4-BE49-F238E27FC236}">
                <a16:creationId xmlns:a16="http://schemas.microsoft.com/office/drawing/2014/main" id="{407CC36D-347C-3F48-BCD5-642541B65B59}"/>
              </a:ext>
            </a:extLst>
          </p:cNvPr>
          <p:cNvSpPr/>
          <p:nvPr/>
        </p:nvSpPr>
        <p:spPr>
          <a:xfrm>
            <a:off x="718640" y="965622"/>
            <a:ext cx="5147739" cy="2815451"/>
          </a:xfrm>
          <a:prstGeom prst="rect">
            <a:avLst/>
          </a:prstGeom>
          <a:ln w="12700">
            <a:miter lim="400000"/>
          </a:ln>
        </p:spPr>
        <p:txBody>
          <a:bodyPr wrap="square" lIns="45719" rIns="45719">
            <a:spAutoFit/>
          </a:bodyPr>
          <a:lstStyle/>
          <a:p>
            <a:pPr>
              <a:lnSpc>
                <a:spcPct val="150000"/>
              </a:lnSpc>
            </a:pPr>
            <a:r>
              <a:rPr lang="en-US" altLang="zh-CN" sz="2000" dirty="0">
                <a:solidFill>
                  <a:srgbClr val="44546A"/>
                </a:solidFill>
                <a:latin typeface="+mn-ea"/>
                <a:ea typeface="等线 Light"/>
              </a:rPr>
              <a:t>Package : requests </a:t>
            </a:r>
          </a:p>
          <a:p>
            <a:pPr>
              <a:lnSpc>
                <a:spcPct val="150000"/>
              </a:lnSpc>
            </a:pPr>
            <a:r>
              <a:rPr lang="en-US" altLang="zh-CN" sz="2000" dirty="0">
                <a:solidFill>
                  <a:srgbClr val="44546A"/>
                </a:solidFill>
                <a:latin typeface="+mn-ea"/>
                <a:ea typeface="等线 Light"/>
              </a:rPr>
              <a:t>Aim: download papers about NIP</a:t>
            </a:r>
          </a:p>
          <a:p>
            <a:pPr>
              <a:lnSpc>
                <a:spcPct val="150000"/>
              </a:lnSpc>
            </a:pPr>
            <a:r>
              <a:rPr lang="en-US" altLang="zh-CN" sz="2000" dirty="0">
                <a:solidFill>
                  <a:srgbClr val="44546A"/>
                </a:solidFill>
                <a:latin typeface="+mn-ea"/>
                <a:ea typeface="等线 Light"/>
              </a:rPr>
              <a:t>Problem : </a:t>
            </a:r>
          </a:p>
          <a:p>
            <a:pPr>
              <a:lnSpc>
                <a:spcPct val="150000"/>
              </a:lnSpc>
            </a:pPr>
            <a:r>
              <a:rPr lang="en-US" altLang="zh-CN" sz="2000" dirty="0">
                <a:solidFill>
                  <a:srgbClr val="44546A"/>
                </a:solidFill>
                <a:latin typeface="+mn-ea"/>
                <a:ea typeface="等线 Light"/>
              </a:rPr>
              <a:t>	1.coding error: pdf to txt</a:t>
            </a:r>
          </a:p>
          <a:p>
            <a:pPr>
              <a:lnSpc>
                <a:spcPct val="150000"/>
              </a:lnSpc>
            </a:pPr>
            <a:r>
              <a:rPr lang="en-US" altLang="zh-CN" sz="2000" dirty="0">
                <a:solidFill>
                  <a:srgbClr val="44546A"/>
                </a:solidFill>
                <a:latin typeface="+mn-ea"/>
                <a:ea typeface="等线 Light"/>
              </a:rPr>
              <a:t>	2.hard to visualize</a:t>
            </a:r>
          </a:p>
          <a:p>
            <a:pPr>
              <a:lnSpc>
                <a:spcPct val="150000"/>
              </a:lnSpc>
            </a:pPr>
            <a:r>
              <a:rPr lang="en-US" altLang="zh-CN" sz="2000" dirty="0">
                <a:solidFill>
                  <a:srgbClr val="44546A"/>
                </a:solidFill>
                <a:latin typeface="+mn-ea"/>
                <a:ea typeface="等线 Light"/>
              </a:rPr>
              <a:t>Solution: Statistics word frequency??</a:t>
            </a:r>
            <a:endParaRPr lang="zh-CN" altLang="en-US" sz="2000" dirty="0">
              <a:solidFill>
                <a:srgbClr val="44546A"/>
              </a:solidFill>
              <a:latin typeface="+mn-ea"/>
              <a:ea typeface="等线 Light"/>
            </a:endParaRPr>
          </a:p>
        </p:txBody>
      </p:sp>
      <p:grpSp>
        <p:nvGrpSpPr>
          <p:cNvPr id="15" name="组合 14">
            <a:extLst>
              <a:ext uri="{FF2B5EF4-FFF2-40B4-BE49-F238E27FC236}">
                <a16:creationId xmlns:a16="http://schemas.microsoft.com/office/drawing/2014/main" id="{7D4955FC-CF89-934D-B8A5-914C280CB842}"/>
              </a:ext>
            </a:extLst>
          </p:cNvPr>
          <p:cNvGrpSpPr/>
          <p:nvPr/>
        </p:nvGrpSpPr>
        <p:grpSpPr>
          <a:xfrm>
            <a:off x="6345383" y="3029461"/>
            <a:ext cx="5262416" cy="3522452"/>
            <a:chOff x="5884072" y="2372102"/>
            <a:chExt cx="5816600" cy="3994390"/>
          </a:xfrm>
        </p:grpSpPr>
        <p:pic>
          <p:nvPicPr>
            <p:cNvPr id="3" name="图片 2">
              <a:extLst>
                <a:ext uri="{FF2B5EF4-FFF2-40B4-BE49-F238E27FC236}">
                  <a16:creationId xmlns:a16="http://schemas.microsoft.com/office/drawing/2014/main" id="{B65867BF-6AC3-524E-AB28-9931233E71B7}"/>
                </a:ext>
              </a:extLst>
            </p:cNvPr>
            <p:cNvPicPr>
              <a:picLocks noChangeAspect="1"/>
            </p:cNvPicPr>
            <p:nvPr/>
          </p:nvPicPr>
          <p:blipFill rotWithShape="1">
            <a:blip r:embed="rId3"/>
            <a:srcRect l="5012" r="11606" b="45603"/>
            <a:stretch/>
          </p:blipFill>
          <p:spPr>
            <a:xfrm>
              <a:off x="7433129" y="4072699"/>
              <a:ext cx="2908300" cy="2293793"/>
            </a:xfrm>
            <a:prstGeom prst="rect">
              <a:avLst/>
            </a:prstGeom>
          </p:spPr>
        </p:pic>
        <p:grpSp>
          <p:nvGrpSpPr>
            <p:cNvPr id="14" name="组合 13">
              <a:extLst>
                <a:ext uri="{FF2B5EF4-FFF2-40B4-BE49-F238E27FC236}">
                  <a16:creationId xmlns:a16="http://schemas.microsoft.com/office/drawing/2014/main" id="{E021781A-BABE-A449-8FE2-13068EAB5564}"/>
                </a:ext>
              </a:extLst>
            </p:cNvPr>
            <p:cNvGrpSpPr/>
            <p:nvPr/>
          </p:nvGrpSpPr>
          <p:grpSpPr>
            <a:xfrm>
              <a:off x="5884072" y="2372102"/>
              <a:ext cx="5816600" cy="1549400"/>
              <a:chOff x="5884072" y="2372102"/>
              <a:chExt cx="5816600" cy="1549400"/>
            </a:xfrm>
          </p:grpSpPr>
          <p:pic>
            <p:nvPicPr>
              <p:cNvPr id="5" name="图片 4" descr="图片包含 图形用户界面&#10;&#10;描述已自动生成">
                <a:extLst>
                  <a:ext uri="{FF2B5EF4-FFF2-40B4-BE49-F238E27FC236}">
                    <a16:creationId xmlns:a16="http://schemas.microsoft.com/office/drawing/2014/main" id="{C45BEB1D-8BC8-FA40-8719-09FBB6AFFE91}"/>
                  </a:ext>
                </a:extLst>
              </p:cNvPr>
              <p:cNvPicPr>
                <a:picLocks noChangeAspect="1"/>
              </p:cNvPicPr>
              <p:nvPr/>
            </p:nvPicPr>
            <p:blipFill>
              <a:blip r:embed="rId4"/>
              <a:stretch>
                <a:fillRect/>
              </a:stretch>
            </p:blipFill>
            <p:spPr>
              <a:xfrm>
                <a:off x="5884072" y="2372102"/>
                <a:ext cx="2908300" cy="1549400"/>
              </a:xfrm>
              <a:prstGeom prst="rect">
                <a:avLst/>
              </a:prstGeom>
            </p:spPr>
          </p:pic>
          <p:pic>
            <p:nvPicPr>
              <p:cNvPr id="8" name="图片 7" descr="文本&#10;&#10;描述已自动生成">
                <a:extLst>
                  <a:ext uri="{FF2B5EF4-FFF2-40B4-BE49-F238E27FC236}">
                    <a16:creationId xmlns:a16="http://schemas.microsoft.com/office/drawing/2014/main" id="{A2685857-C300-F046-A718-AE3E0207D3A3}"/>
                  </a:ext>
                </a:extLst>
              </p:cNvPr>
              <p:cNvPicPr>
                <a:picLocks noChangeAspect="1"/>
              </p:cNvPicPr>
              <p:nvPr/>
            </p:nvPicPr>
            <p:blipFill>
              <a:blip r:embed="rId5"/>
              <a:stretch>
                <a:fillRect/>
              </a:stretch>
            </p:blipFill>
            <p:spPr>
              <a:xfrm>
                <a:off x="8792372" y="2372102"/>
                <a:ext cx="2908300" cy="1524000"/>
              </a:xfrm>
              <a:prstGeom prst="rect">
                <a:avLst/>
              </a:prstGeom>
            </p:spPr>
          </p:pic>
        </p:grpSp>
      </p:grpSp>
      <p:pic>
        <p:nvPicPr>
          <p:cNvPr id="13" name="图片 12" descr="图形用户界面, 应用程序, 表格&#10;&#10;描述已自动生成">
            <a:extLst>
              <a:ext uri="{FF2B5EF4-FFF2-40B4-BE49-F238E27FC236}">
                <a16:creationId xmlns:a16="http://schemas.microsoft.com/office/drawing/2014/main" id="{AA4B27A2-13EC-A544-8919-5D9AEB12DA67}"/>
              </a:ext>
            </a:extLst>
          </p:cNvPr>
          <p:cNvPicPr>
            <a:picLocks noChangeAspect="1"/>
          </p:cNvPicPr>
          <p:nvPr/>
        </p:nvPicPr>
        <p:blipFill>
          <a:blip r:embed="rId6"/>
          <a:stretch>
            <a:fillRect/>
          </a:stretch>
        </p:blipFill>
        <p:spPr>
          <a:xfrm>
            <a:off x="6325622" y="233819"/>
            <a:ext cx="3249029" cy="2768116"/>
          </a:xfrm>
          <a:prstGeom prst="rect">
            <a:avLst/>
          </a:prstGeom>
        </p:spPr>
      </p:pic>
    </p:spTree>
    <p:extLst>
      <p:ext uri="{BB962C8B-B14F-4D97-AF65-F5344CB8AC3E}">
        <p14:creationId xmlns:p14="http://schemas.microsoft.com/office/powerpoint/2010/main" val="28437191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1" y="261345"/>
            <a:ext cx="6121400" cy="873444"/>
          </a:xfrm>
          <a:prstGeom prst="rect">
            <a:avLst/>
          </a:prstGeom>
        </p:spPr>
        <p:txBody>
          <a:bodyPr/>
          <a:lstStyle/>
          <a:p>
            <a:pPr defTabSz="859536">
              <a:defRPr sz="2820">
                <a:solidFill>
                  <a:schemeClr val="accent1"/>
                </a:solidFill>
              </a:defRPr>
            </a:pPr>
            <a:r>
              <a:rPr lang="en-US" dirty="0"/>
              <a:t>Web Scraping</a:t>
            </a:r>
            <a:br>
              <a:rPr lang="en-US" dirty="0"/>
            </a:br>
            <a:r>
              <a:rPr lang="en-US" dirty="0">
                <a:solidFill>
                  <a:srgbClr val="000000"/>
                </a:solidFill>
              </a:rPr>
              <a:t>eBay case</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11</a:t>
            </a:fld>
            <a:endParaRPr/>
          </a:p>
        </p:txBody>
      </p:sp>
      <p:pic>
        <p:nvPicPr>
          <p:cNvPr id="11" name="图片 10" descr="图形用户界面, 应用程序&#10;&#10;描述已自动生成">
            <a:extLst>
              <a:ext uri="{FF2B5EF4-FFF2-40B4-BE49-F238E27FC236}">
                <a16:creationId xmlns:a16="http://schemas.microsoft.com/office/drawing/2014/main" id="{234A23B9-E8FF-5A49-A2C6-A81551C22CB5}"/>
              </a:ext>
            </a:extLst>
          </p:cNvPr>
          <p:cNvPicPr>
            <a:picLocks noChangeAspect="1"/>
          </p:cNvPicPr>
          <p:nvPr/>
        </p:nvPicPr>
        <p:blipFill>
          <a:blip r:embed="rId3"/>
          <a:stretch>
            <a:fillRect/>
          </a:stretch>
        </p:blipFill>
        <p:spPr>
          <a:xfrm>
            <a:off x="5931877" y="1347061"/>
            <a:ext cx="5675923" cy="2321491"/>
          </a:xfrm>
          <a:prstGeom prst="rect">
            <a:avLst/>
          </a:prstGeom>
        </p:spPr>
      </p:pic>
      <p:pic>
        <p:nvPicPr>
          <p:cNvPr id="7" name="图片 6">
            <a:extLst>
              <a:ext uri="{FF2B5EF4-FFF2-40B4-BE49-F238E27FC236}">
                <a16:creationId xmlns:a16="http://schemas.microsoft.com/office/drawing/2014/main" id="{3B5281A4-F8E9-DD41-98CC-9A3B8BCBF25F}"/>
              </a:ext>
            </a:extLst>
          </p:cNvPr>
          <p:cNvPicPr>
            <a:picLocks noChangeAspect="1"/>
          </p:cNvPicPr>
          <p:nvPr/>
        </p:nvPicPr>
        <p:blipFill>
          <a:blip r:embed="rId4"/>
          <a:stretch>
            <a:fillRect/>
          </a:stretch>
        </p:blipFill>
        <p:spPr>
          <a:xfrm>
            <a:off x="5931876" y="3827055"/>
            <a:ext cx="5672766" cy="1268301"/>
          </a:xfrm>
          <a:prstGeom prst="rect">
            <a:avLst/>
          </a:prstGeom>
        </p:spPr>
      </p:pic>
      <p:sp>
        <p:nvSpPr>
          <p:cNvPr id="9" name="文本框 8">
            <a:extLst>
              <a:ext uri="{FF2B5EF4-FFF2-40B4-BE49-F238E27FC236}">
                <a16:creationId xmlns:a16="http://schemas.microsoft.com/office/drawing/2014/main" id="{75C5B815-97A9-1B41-AAF6-953BD81E9CEC}"/>
              </a:ext>
            </a:extLst>
          </p:cNvPr>
          <p:cNvSpPr txBox="1"/>
          <p:nvPr/>
        </p:nvSpPr>
        <p:spPr>
          <a:xfrm>
            <a:off x="584201" y="5545262"/>
            <a:ext cx="5761182" cy="507062"/>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endParaRPr lang="en-US" altLang="zh-CN" dirty="0"/>
          </a:p>
        </p:txBody>
      </p:sp>
      <p:sp>
        <p:nvSpPr>
          <p:cNvPr id="12" name="矩形 11">
            <a:extLst>
              <a:ext uri="{FF2B5EF4-FFF2-40B4-BE49-F238E27FC236}">
                <a16:creationId xmlns:a16="http://schemas.microsoft.com/office/drawing/2014/main" id="{407CC36D-347C-3F48-BCD5-642541B65B59}"/>
              </a:ext>
            </a:extLst>
          </p:cNvPr>
          <p:cNvSpPr/>
          <p:nvPr/>
        </p:nvSpPr>
        <p:spPr>
          <a:xfrm>
            <a:off x="584021" y="1353106"/>
            <a:ext cx="5137905" cy="4662110"/>
          </a:xfrm>
          <a:prstGeom prst="rect">
            <a:avLst/>
          </a:prstGeom>
          <a:ln w="12700">
            <a:miter lim="400000"/>
          </a:ln>
        </p:spPr>
        <p:txBody>
          <a:bodyPr wrap="square" lIns="45719" rIns="45719">
            <a:spAutoFit/>
          </a:bodyPr>
          <a:lstStyle/>
          <a:p>
            <a:pPr>
              <a:lnSpc>
                <a:spcPct val="150000"/>
              </a:lnSpc>
            </a:pPr>
            <a:r>
              <a:rPr lang="en-US" altLang="zh-CN" sz="2000" dirty="0">
                <a:solidFill>
                  <a:srgbClr val="44546A"/>
                </a:solidFill>
                <a:latin typeface="+mn-ea"/>
                <a:ea typeface="等线 Light"/>
              </a:rPr>
              <a:t>Package: </a:t>
            </a:r>
            <a:r>
              <a:rPr lang="zh-CN" altLang="en-US" sz="2000" dirty="0">
                <a:solidFill>
                  <a:srgbClr val="44546A"/>
                </a:solidFill>
                <a:latin typeface="+mn-ea"/>
                <a:ea typeface="等线 Light"/>
              </a:rPr>
              <a:t>BeautifulSoup </a:t>
            </a:r>
            <a:endParaRPr lang="en-US" altLang="zh-CN" sz="2000" dirty="0">
              <a:solidFill>
                <a:srgbClr val="44546A"/>
              </a:solidFill>
              <a:latin typeface="+mn-ea"/>
              <a:ea typeface="等线 Light"/>
            </a:endParaRPr>
          </a:p>
          <a:p>
            <a:pPr>
              <a:lnSpc>
                <a:spcPct val="150000"/>
              </a:lnSpc>
            </a:pPr>
            <a:endParaRPr lang="en-US" altLang="zh-CN" sz="2000" dirty="0">
              <a:solidFill>
                <a:srgbClr val="44546A"/>
              </a:solidFill>
              <a:latin typeface="+mn-ea"/>
              <a:ea typeface="等线 Light"/>
            </a:endParaRPr>
          </a:p>
          <a:p>
            <a:pPr>
              <a:lnSpc>
                <a:spcPct val="150000"/>
              </a:lnSpc>
            </a:pPr>
            <a:r>
              <a:rPr lang="en-US" altLang="zh-CN" sz="2000" dirty="0">
                <a:solidFill>
                  <a:srgbClr val="44546A"/>
                </a:solidFill>
                <a:latin typeface="+mn-ea"/>
                <a:ea typeface="等线 Light"/>
              </a:rPr>
              <a:t>Aim: </a:t>
            </a:r>
            <a:r>
              <a:rPr lang="zh-CN" altLang="en-US" sz="2000" dirty="0">
                <a:solidFill>
                  <a:srgbClr val="44546A"/>
                </a:solidFill>
                <a:latin typeface="+mn-ea"/>
                <a:ea typeface="等线 Light"/>
              </a:rPr>
              <a:t>scrape data on men’s watch</a:t>
            </a:r>
            <a:r>
              <a:rPr lang="en-US" altLang="zh-CN" sz="2000" dirty="0">
                <a:solidFill>
                  <a:srgbClr val="44546A"/>
                </a:solidFill>
                <a:latin typeface="+mn-ea"/>
                <a:ea typeface="等线 Light"/>
              </a:rPr>
              <a:t>es</a:t>
            </a:r>
            <a:r>
              <a:rPr lang="zh-CN" altLang="en-US" sz="2000" dirty="0">
                <a:solidFill>
                  <a:srgbClr val="44546A"/>
                </a:solidFill>
                <a:latin typeface="+mn-ea"/>
                <a:ea typeface="等线 Light"/>
              </a:rPr>
              <a:t> from eBay, includ</a:t>
            </a:r>
            <a:r>
              <a:rPr lang="en-US" altLang="zh-CN" sz="2000" dirty="0" err="1">
                <a:solidFill>
                  <a:srgbClr val="44546A"/>
                </a:solidFill>
                <a:latin typeface="+mn-ea"/>
                <a:ea typeface="等线 Light"/>
              </a:rPr>
              <a:t>ing</a:t>
            </a:r>
            <a:r>
              <a:rPr lang="zh-CN" altLang="en-US" sz="2000" dirty="0">
                <a:solidFill>
                  <a:srgbClr val="44546A"/>
                </a:solidFill>
                <a:latin typeface="+mn-ea"/>
                <a:ea typeface="等线 Light"/>
              </a:rPr>
              <a:t> information such as name, price, sales, delivery fee, materials, product status, etc.</a:t>
            </a:r>
          </a:p>
          <a:p>
            <a:pPr>
              <a:lnSpc>
                <a:spcPct val="150000"/>
              </a:lnSpc>
            </a:pPr>
            <a:endParaRPr lang="zh-CN" altLang="en-US" sz="2000" dirty="0">
              <a:solidFill>
                <a:srgbClr val="44546A"/>
              </a:solidFill>
              <a:latin typeface="+mn-ea"/>
              <a:ea typeface="等线 Light"/>
            </a:endParaRPr>
          </a:p>
          <a:p>
            <a:pPr>
              <a:lnSpc>
                <a:spcPct val="150000"/>
              </a:lnSpc>
            </a:pPr>
            <a:r>
              <a:rPr lang="en-US" altLang="zh-CN" sz="2000" dirty="0">
                <a:solidFill>
                  <a:srgbClr val="44546A"/>
                </a:solidFill>
                <a:latin typeface="+mn-ea"/>
                <a:ea typeface="等线 Light"/>
              </a:rPr>
              <a:t>Problem:</a:t>
            </a:r>
            <a:r>
              <a:rPr lang="zh-CN" altLang="en-US" sz="2000" dirty="0">
                <a:solidFill>
                  <a:srgbClr val="44546A"/>
                </a:solidFill>
                <a:latin typeface="+mn-ea"/>
                <a:ea typeface="等线 Light"/>
              </a:rPr>
              <a:t>scrape large-volume textual data </a:t>
            </a:r>
            <a:r>
              <a:rPr lang="en-US" altLang="zh-CN" sz="2000" dirty="0">
                <a:solidFill>
                  <a:srgbClr val="44546A"/>
                </a:solidFill>
                <a:latin typeface="+mn-ea"/>
                <a:ea typeface="等线 Light"/>
              </a:rPr>
              <a:t>accurately (HTML structure will change)and consistently</a:t>
            </a:r>
            <a:r>
              <a:rPr lang="zh-CN" altLang="en-US" sz="2000" dirty="0">
                <a:solidFill>
                  <a:srgbClr val="44546A"/>
                </a:solidFill>
                <a:latin typeface="+mn-ea"/>
                <a:ea typeface="等线 Light"/>
              </a:rPr>
              <a:t> </a:t>
            </a:r>
            <a:r>
              <a:rPr lang="en-US" altLang="zh-CN" sz="2000" dirty="0">
                <a:solidFill>
                  <a:srgbClr val="44546A"/>
                </a:solidFill>
                <a:latin typeface="+mn-ea"/>
                <a:ea typeface="等线 Light"/>
              </a:rPr>
              <a:t>(anti-spider)</a:t>
            </a:r>
            <a:r>
              <a:rPr lang="zh-CN" altLang="en-US" sz="2000" dirty="0">
                <a:solidFill>
                  <a:srgbClr val="44546A"/>
                </a:solidFill>
                <a:latin typeface="+mn-ea"/>
                <a:ea typeface="等线 Light"/>
              </a:rPr>
              <a:t>.</a:t>
            </a:r>
            <a:r>
              <a:rPr lang="en-US" altLang="zh-CN" sz="2000" dirty="0">
                <a:solidFill>
                  <a:srgbClr val="44546A"/>
                </a:solidFill>
                <a:latin typeface="+mn-ea"/>
                <a:ea typeface="等线 Light"/>
              </a:rPr>
              <a:t> </a:t>
            </a:r>
            <a:endParaRPr lang="zh-CN" altLang="en-US" sz="2000" dirty="0">
              <a:solidFill>
                <a:srgbClr val="44546A"/>
              </a:solidFill>
              <a:latin typeface="+mn-ea"/>
              <a:ea typeface="等线 Light"/>
            </a:endParaRPr>
          </a:p>
        </p:txBody>
      </p:sp>
    </p:spTree>
    <p:extLst>
      <p:ext uri="{BB962C8B-B14F-4D97-AF65-F5344CB8AC3E}">
        <p14:creationId xmlns:p14="http://schemas.microsoft.com/office/powerpoint/2010/main" val="8328578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1" y="261345"/>
            <a:ext cx="6121400" cy="873444"/>
          </a:xfrm>
          <a:prstGeom prst="rect">
            <a:avLst/>
          </a:prstGeom>
        </p:spPr>
        <p:txBody>
          <a:bodyPr/>
          <a:lstStyle/>
          <a:p>
            <a:pPr defTabSz="859536">
              <a:defRPr sz="2820">
                <a:solidFill>
                  <a:schemeClr val="accent1"/>
                </a:solidFill>
              </a:defRPr>
            </a:pPr>
            <a:r>
              <a:rPr lang="en-US" dirty="0"/>
              <a:t>Web Scraping</a:t>
            </a:r>
            <a:br>
              <a:rPr lang="en-US" dirty="0"/>
            </a:b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12</a:t>
            </a:fld>
            <a:endParaRPr/>
          </a:p>
        </p:txBody>
      </p:sp>
      <p:sp>
        <p:nvSpPr>
          <p:cNvPr id="9" name="文本框 8">
            <a:extLst>
              <a:ext uri="{FF2B5EF4-FFF2-40B4-BE49-F238E27FC236}">
                <a16:creationId xmlns:a16="http://schemas.microsoft.com/office/drawing/2014/main" id="{75C5B815-97A9-1B41-AAF6-953BD81E9CEC}"/>
              </a:ext>
            </a:extLst>
          </p:cNvPr>
          <p:cNvSpPr txBox="1"/>
          <p:nvPr/>
        </p:nvSpPr>
        <p:spPr>
          <a:xfrm>
            <a:off x="584201" y="5545262"/>
            <a:ext cx="5761182" cy="507062"/>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endParaRPr lang="en-US" altLang="zh-CN" dirty="0"/>
          </a:p>
        </p:txBody>
      </p:sp>
      <p:sp>
        <p:nvSpPr>
          <p:cNvPr id="12" name="矩形 11">
            <a:extLst>
              <a:ext uri="{FF2B5EF4-FFF2-40B4-BE49-F238E27FC236}">
                <a16:creationId xmlns:a16="http://schemas.microsoft.com/office/drawing/2014/main" id="{407CC36D-347C-3F48-BCD5-642541B65B59}"/>
              </a:ext>
            </a:extLst>
          </p:cNvPr>
          <p:cNvSpPr/>
          <p:nvPr/>
        </p:nvSpPr>
        <p:spPr>
          <a:xfrm>
            <a:off x="584021" y="1353106"/>
            <a:ext cx="5137905" cy="4200445"/>
          </a:xfrm>
          <a:prstGeom prst="rect">
            <a:avLst/>
          </a:prstGeom>
          <a:ln w="12700">
            <a:miter lim="400000"/>
          </a:ln>
        </p:spPr>
        <p:txBody>
          <a:bodyPr wrap="square" lIns="45719" rIns="45719">
            <a:spAutoFit/>
          </a:bodyPr>
          <a:lstStyle/>
          <a:p>
            <a:pPr>
              <a:lnSpc>
                <a:spcPct val="150000"/>
              </a:lnSpc>
            </a:pPr>
            <a:r>
              <a:rPr lang="en-US" altLang="zh-CN" sz="2000" dirty="0">
                <a:solidFill>
                  <a:srgbClr val="44546A"/>
                </a:solidFill>
                <a:latin typeface="+mn-ea"/>
                <a:ea typeface="等线 Light"/>
              </a:rPr>
              <a:t>Aim : download wallpapers from website. </a:t>
            </a:r>
          </a:p>
          <a:p>
            <a:pPr>
              <a:lnSpc>
                <a:spcPct val="150000"/>
              </a:lnSpc>
            </a:pPr>
            <a:endParaRPr lang="en-US" altLang="zh-CN" sz="2000" dirty="0">
              <a:solidFill>
                <a:srgbClr val="44546A"/>
              </a:solidFill>
              <a:latin typeface="+mn-ea"/>
              <a:ea typeface="等线 Light"/>
            </a:endParaRPr>
          </a:p>
          <a:p>
            <a:pPr>
              <a:lnSpc>
                <a:spcPct val="150000"/>
              </a:lnSpc>
            </a:pPr>
            <a:r>
              <a:rPr lang="en-US" altLang="zh-CN" sz="2000" dirty="0">
                <a:solidFill>
                  <a:srgbClr val="44546A"/>
                </a:solidFill>
                <a:latin typeface="+mn-ea"/>
                <a:ea typeface="等线 Light"/>
              </a:rPr>
              <a:t>Why choose this? : similar </a:t>
            </a:r>
            <a:r>
              <a:rPr lang="en-US" altLang="zh-CN" sz="2000" dirty="0" err="1">
                <a:solidFill>
                  <a:srgbClr val="44546A"/>
                </a:solidFill>
                <a:latin typeface="+mn-ea"/>
                <a:ea typeface="等线 Light"/>
              </a:rPr>
              <a:t>url</a:t>
            </a:r>
            <a:r>
              <a:rPr lang="en-US" altLang="zh-CN" sz="2000" dirty="0">
                <a:solidFill>
                  <a:srgbClr val="44546A"/>
                </a:solidFill>
                <a:latin typeface="+mn-ea"/>
                <a:ea typeface="等线 Light"/>
              </a:rPr>
              <a:t>, easy to use loop to get all </a:t>
            </a:r>
            <a:r>
              <a:rPr lang="en-US" altLang="zh-CN" sz="2000" dirty="0" err="1">
                <a:solidFill>
                  <a:srgbClr val="44546A"/>
                </a:solidFill>
                <a:latin typeface="+mn-ea"/>
                <a:ea typeface="等线 Light"/>
              </a:rPr>
              <a:t>urls</a:t>
            </a:r>
            <a:r>
              <a:rPr lang="en-US" altLang="zh-CN" sz="2000" dirty="0">
                <a:solidFill>
                  <a:srgbClr val="44546A"/>
                </a:solidFill>
                <a:latin typeface="+mn-ea"/>
                <a:ea typeface="等线 Light"/>
              </a:rPr>
              <a:t>.</a:t>
            </a:r>
          </a:p>
          <a:p>
            <a:pPr>
              <a:lnSpc>
                <a:spcPct val="150000"/>
              </a:lnSpc>
            </a:pPr>
            <a:endParaRPr lang="en-US" altLang="zh-CN" sz="2000" dirty="0">
              <a:solidFill>
                <a:srgbClr val="44546A"/>
              </a:solidFill>
              <a:latin typeface="+mn-ea"/>
              <a:ea typeface="等线 Light"/>
            </a:endParaRPr>
          </a:p>
          <a:p>
            <a:pPr>
              <a:lnSpc>
                <a:spcPct val="150000"/>
              </a:lnSpc>
            </a:pPr>
            <a:r>
              <a:rPr lang="en-US" altLang="zh-CN" sz="2000" dirty="0">
                <a:solidFill>
                  <a:srgbClr val="44546A"/>
                </a:solidFill>
                <a:latin typeface="+mn-ea"/>
                <a:ea typeface="等线 Light"/>
              </a:rPr>
              <a:t>Problem : not all sub pages have a picture</a:t>
            </a:r>
          </a:p>
          <a:p>
            <a:pPr>
              <a:lnSpc>
                <a:spcPct val="150000"/>
              </a:lnSpc>
            </a:pPr>
            <a:endParaRPr lang="en-US" altLang="zh-CN" sz="2000" dirty="0">
              <a:solidFill>
                <a:srgbClr val="44546A"/>
              </a:solidFill>
              <a:latin typeface="+mn-ea"/>
              <a:ea typeface="等线 Light"/>
            </a:endParaRPr>
          </a:p>
          <a:p>
            <a:pPr>
              <a:lnSpc>
                <a:spcPct val="150000"/>
              </a:lnSpc>
            </a:pPr>
            <a:r>
              <a:rPr lang="en-US" altLang="zh-CN" sz="2000" dirty="0">
                <a:solidFill>
                  <a:srgbClr val="44546A"/>
                </a:solidFill>
                <a:latin typeface="+mn-ea"/>
                <a:ea typeface="等线 Light"/>
              </a:rPr>
              <a:t>Solution : using ‘if’ to decide whether to proceed.</a:t>
            </a:r>
            <a:endParaRPr lang="zh-CN" altLang="zh-CN" sz="2000" dirty="0">
              <a:solidFill>
                <a:srgbClr val="44546A"/>
              </a:solidFill>
              <a:latin typeface="+mn-ea"/>
              <a:ea typeface="等线 Light"/>
            </a:endParaRPr>
          </a:p>
        </p:txBody>
      </p:sp>
      <p:pic>
        <p:nvPicPr>
          <p:cNvPr id="2" name="图片 1">
            <a:extLst>
              <a:ext uri="{FF2B5EF4-FFF2-40B4-BE49-F238E27FC236}">
                <a16:creationId xmlns:a16="http://schemas.microsoft.com/office/drawing/2014/main" id="{1760678E-D3B0-45DB-B180-35C3874DD040}"/>
              </a:ext>
            </a:extLst>
          </p:cNvPr>
          <p:cNvPicPr>
            <a:picLocks noChangeAspect="1"/>
          </p:cNvPicPr>
          <p:nvPr/>
        </p:nvPicPr>
        <p:blipFill>
          <a:blip r:embed="rId3"/>
          <a:stretch>
            <a:fillRect/>
          </a:stretch>
        </p:blipFill>
        <p:spPr>
          <a:xfrm>
            <a:off x="5846823" y="1059455"/>
            <a:ext cx="2880488" cy="3599654"/>
          </a:xfrm>
          <a:prstGeom prst="rect">
            <a:avLst/>
          </a:prstGeom>
        </p:spPr>
      </p:pic>
      <p:pic>
        <p:nvPicPr>
          <p:cNvPr id="4" name="图片 3">
            <a:extLst>
              <a:ext uri="{FF2B5EF4-FFF2-40B4-BE49-F238E27FC236}">
                <a16:creationId xmlns:a16="http://schemas.microsoft.com/office/drawing/2014/main" id="{E2C8F09E-18A3-4082-B76A-2DFF258F1005}"/>
              </a:ext>
            </a:extLst>
          </p:cNvPr>
          <p:cNvPicPr>
            <a:picLocks noChangeAspect="1"/>
          </p:cNvPicPr>
          <p:nvPr/>
        </p:nvPicPr>
        <p:blipFill>
          <a:blip r:embed="rId4"/>
          <a:stretch>
            <a:fillRect/>
          </a:stretch>
        </p:blipFill>
        <p:spPr>
          <a:xfrm>
            <a:off x="8727311" y="2558675"/>
            <a:ext cx="3216958" cy="2100434"/>
          </a:xfrm>
          <a:prstGeom prst="rect">
            <a:avLst/>
          </a:prstGeom>
        </p:spPr>
      </p:pic>
      <p:pic>
        <p:nvPicPr>
          <p:cNvPr id="5" name="图片 4">
            <a:extLst>
              <a:ext uri="{FF2B5EF4-FFF2-40B4-BE49-F238E27FC236}">
                <a16:creationId xmlns:a16="http://schemas.microsoft.com/office/drawing/2014/main" id="{D9279D64-EFAA-4033-81E7-0C19E3DE79A3}"/>
              </a:ext>
            </a:extLst>
          </p:cNvPr>
          <p:cNvPicPr>
            <a:picLocks noChangeAspect="1"/>
          </p:cNvPicPr>
          <p:nvPr/>
        </p:nvPicPr>
        <p:blipFill rotWithShape="1">
          <a:blip r:embed="rId5"/>
          <a:srcRect t="20187" r="1076"/>
          <a:stretch/>
        </p:blipFill>
        <p:spPr>
          <a:xfrm>
            <a:off x="8709356" y="1353106"/>
            <a:ext cx="3096822" cy="1028419"/>
          </a:xfrm>
          <a:prstGeom prst="rect">
            <a:avLst/>
          </a:prstGeom>
        </p:spPr>
      </p:pic>
    </p:spTree>
    <p:extLst>
      <p:ext uri="{BB962C8B-B14F-4D97-AF65-F5344CB8AC3E}">
        <p14:creationId xmlns:p14="http://schemas.microsoft.com/office/powerpoint/2010/main" val="39063544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Box 2"/>
          <p:cNvSpPr txBox="1"/>
          <p:nvPr/>
        </p:nvSpPr>
        <p:spPr>
          <a:xfrm>
            <a:off x="4621348" y="3059668"/>
            <a:ext cx="2949305" cy="143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400" b="1">
                <a:solidFill>
                  <a:schemeClr val="accent1"/>
                </a:solidFill>
              </a:defRPr>
            </a:pPr>
            <a:r>
              <a:t>Thank </a:t>
            </a:r>
            <a:r>
              <a:rPr>
                <a:solidFill>
                  <a:schemeClr val="accent5"/>
                </a:solidFill>
              </a:rPr>
              <a:t>you.</a:t>
            </a:r>
          </a:p>
        </p:txBody>
      </p:sp>
      <p:grpSp>
        <p:nvGrpSpPr>
          <p:cNvPr id="199" name="Group 3"/>
          <p:cNvGrpSpPr/>
          <p:nvPr/>
        </p:nvGrpSpPr>
        <p:grpSpPr>
          <a:xfrm>
            <a:off x="4474633" y="2971800"/>
            <a:ext cx="457201" cy="457200"/>
            <a:chOff x="0" y="0"/>
            <a:chExt cx="457200" cy="457200"/>
          </a:xfrm>
        </p:grpSpPr>
        <p:sp>
          <p:nvSpPr>
            <p:cNvPr id="197" name="Straight Connector 5"/>
            <p:cNvSpPr/>
            <p:nvPr/>
          </p:nvSpPr>
          <p:spPr>
            <a:xfrm flipV="1">
              <a:off x="-1" y="0"/>
              <a:ext cx="2" cy="457200"/>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sp>
          <p:nvSpPr>
            <p:cNvPr id="198" name="Straight Connector 6"/>
            <p:cNvSpPr/>
            <p:nvPr/>
          </p:nvSpPr>
          <p:spPr>
            <a:xfrm>
              <a:off x="0" y="0"/>
              <a:ext cx="457200" cy="1"/>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grpSp>
      <p:grpSp>
        <p:nvGrpSpPr>
          <p:cNvPr id="202" name="Group 7"/>
          <p:cNvGrpSpPr/>
          <p:nvPr/>
        </p:nvGrpSpPr>
        <p:grpSpPr>
          <a:xfrm>
            <a:off x="7260166" y="3429000"/>
            <a:ext cx="458471" cy="458470"/>
            <a:chOff x="0" y="0"/>
            <a:chExt cx="458470" cy="458469"/>
          </a:xfrm>
        </p:grpSpPr>
        <p:sp>
          <p:nvSpPr>
            <p:cNvPr id="200" name="Straight Connector 8"/>
            <p:cNvSpPr/>
            <p:nvPr/>
          </p:nvSpPr>
          <p:spPr>
            <a:xfrm flipH="1">
              <a:off x="458470" y="0"/>
              <a:ext cx="1" cy="457200"/>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sp>
          <p:nvSpPr>
            <p:cNvPr id="201" name="Straight Connector 9"/>
            <p:cNvSpPr/>
            <p:nvPr/>
          </p:nvSpPr>
          <p:spPr>
            <a:xfrm flipH="1" flipV="1">
              <a:off x="0" y="458469"/>
              <a:ext cx="457200" cy="1"/>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406575006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lstStyle>
            <a:lvl1pPr>
              <a:defRPr>
                <a:solidFill>
                  <a:schemeClr val="accent1"/>
                </a:solidFill>
              </a:defRPr>
            </a:lvl1pPr>
          </a:lstStyle>
          <a:p>
            <a:r>
              <a:t>Content</a:t>
            </a:r>
          </a:p>
        </p:txBody>
      </p:sp>
      <p:sp>
        <p:nvSpPr>
          <p:cNvPr id="119"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2</a:t>
            </a:fld>
            <a:endParaRPr/>
          </a:p>
        </p:txBody>
      </p:sp>
      <p:sp>
        <p:nvSpPr>
          <p:cNvPr id="120" name="1. DATASET…"/>
          <p:cNvSpPr txBox="1"/>
          <p:nvPr/>
        </p:nvSpPr>
        <p:spPr>
          <a:xfrm>
            <a:off x="3469090" y="1154384"/>
            <a:ext cx="5253820" cy="44218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200000"/>
              </a:lnSpc>
              <a:defRPr sz="2900"/>
            </a:pPr>
            <a:r>
              <a:rPr sz="2400" dirty="0">
                <a:latin typeface="等线 Light"/>
                <a:ea typeface="等线 Light"/>
              </a:rPr>
              <a:t>1. </a:t>
            </a:r>
            <a:r>
              <a:rPr lang="en-US" altLang="zh-CN" sz="2400" dirty="0">
                <a:latin typeface="等线 Light"/>
                <a:ea typeface="等线 Light"/>
                <a:sym typeface="等线 Light"/>
              </a:rPr>
              <a:t>APIs</a:t>
            </a:r>
          </a:p>
          <a:p>
            <a:pPr>
              <a:lnSpc>
                <a:spcPct val="200000"/>
              </a:lnSpc>
              <a:defRPr sz="2900"/>
            </a:pPr>
            <a:r>
              <a:rPr lang="en-US" sz="2400" dirty="0">
                <a:latin typeface="等线 Light"/>
                <a:ea typeface="等线 Light"/>
                <a:sym typeface="等线 Light"/>
              </a:rPr>
              <a:t>  - </a:t>
            </a:r>
            <a:r>
              <a:rPr lang="en-US" sz="2400" dirty="0" err="1">
                <a:latin typeface="等线 Light"/>
                <a:ea typeface="等线 Light"/>
                <a:sym typeface="等线 Light"/>
              </a:rPr>
              <a:t>Tushare</a:t>
            </a:r>
            <a:r>
              <a:rPr lang="en-US" sz="2400" dirty="0">
                <a:latin typeface="等线 Light"/>
                <a:ea typeface="等线 Light"/>
                <a:sym typeface="等线 Light"/>
              </a:rPr>
              <a:t> (Stock market)</a:t>
            </a:r>
            <a:endParaRPr sz="2400" dirty="0">
              <a:latin typeface="等线 Light"/>
              <a:ea typeface="等线 Light"/>
              <a:sym typeface="等线 Light"/>
            </a:endParaRPr>
          </a:p>
          <a:p>
            <a:pPr>
              <a:lnSpc>
                <a:spcPct val="200000"/>
              </a:lnSpc>
              <a:defRPr sz="2900"/>
            </a:pPr>
            <a:r>
              <a:rPr sz="2400" dirty="0">
                <a:latin typeface="等线 Light"/>
                <a:ea typeface="等线 Light"/>
              </a:rPr>
              <a:t>2. </a:t>
            </a:r>
            <a:r>
              <a:rPr lang="en-US" sz="2400" dirty="0">
                <a:latin typeface="等线 Light"/>
                <a:ea typeface="等线 Light"/>
              </a:rPr>
              <a:t>Web Scraping</a:t>
            </a:r>
          </a:p>
          <a:p>
            <a:pPr>
              <a:lnSpc>
                <a:spcPct val="200000"/>
              </a:lnSpc>
              <a:defRPr sz="2900"/>
            </a:pPr>
            <a:r>
              <a:rPr lang="en-US" sz="2400" dirty="0">
                <a:latin typeface="等线 Light"/>
                <a:ea typeface="等线 Light"/>
              </a:rPr>
              <a:t>  -</a:t>
            </a:r>
            <a:r>
              <a:rPr lang="zh-CN" altLang="en-US" sz="2400" dirty="0">
                <a:latin typeface="等线 Light"/>
                <a:ea typeface="等线 Light"/>
              </a:rPr>
              <a:t>  </a:t>
            </a:r>
            <a:r>
              <a:rPr lang="en-US" altLang="zh-CN" sz="2400" dirty="0" err="1">
                <a:latin typeface="等线 Light"/>
                <a:ea typeface="等线 Light"/>
              </a:rPr>
              <a:t>NeurIPS</a:t>
            </a:r>
            <a:r>
              <a:rPr lang="en-US" altLang="zh-CN" sz="2400" dirty="0">
                <a:latin typeface="等线 Light"/>
                <a:ea typeface="等线 Light"/>
              </a:rPr>
              <a:t> (NIP</a:t>
            </a:r>
            <a:r>
              <a:rPr lang="zh-CN" altLang="en-US" sz="2400" dirty="0">
                <a:latin typeface="等线 Light"/>
                <a:ea typeface="等线 Light"/>
              </a:rPr>
              <a:t> </a:t>
            </a:r>
            <a:r>
              <a:rPr lang="en-US" altLang="zh-CN" sz="2400" dirty="0">
                <a:latin typeface="等线 Light"/>
                <a:ea typeface="等线 Light"/>
              </a:rPr>
              <a:t>Essay)</a:t>
            </a:r>
            <a:endParaRPr lang="en-US" sz="2400" dirty="0">
              <a:latin typeface="等线 Light"/>
              <a:ea typeface="等线 Light"/>
            </a:endParaRPr>
          </a:p>
          <a:p>
            <a:pPr>
              <a:lnSpc>
                <a:spcPct val="200000"/>
              </a:lnSpc>
              <a:defRPr sz="2900"/>
            </a:pPr>
            <a:r>
              <a:rPr lang="en-US" sz="2400" dirty="0">
                <a:latin typeface="等线 Light"/>
                <a:ea typeface="等线 Light"/>
              </a:rPr>
              <a:t>  - </a:t>
            </a:r>
            <a:r>
              <a:rPr lang="zh-CN" altLang="en-US" sz="2400" dirty="0">
                <a:latin typeface="等线 Light"/>
                <a:ea typeface="等线 Light"/>
              </a:rPr>
              <a:t> </a:t>
            </a:r>
            <a:r>
              <a:rPr lang="en-US" altLang="zh-CN" sz="2400" dirty="0" err="1">
                <a:latin typeface="等线 Light"/>
                <a:ea typeface="等线 Light"/>
              </a:rPr>
              <a:t>Ebay</a:t>
            </a:r>
            <a:r>
              <a:rPr lang="en-US" altLang="zh-CN" sz="2400" dirty="0">
                <a:latin typeface="等线 Light"/>
                <a:ea typeface="等线 Light"/>
              </a:rPr>
              <a:t> (Product information)</a:t>
            </a:r>
          </a:p>
          <a:p>
            <a:pPr>
              <a:lnSpc>
                <a:spcPct val="200000"/>
              </a:lnSpc>
              <a:defRPr sz="2900"/>
            </a:pPr>
            <a:r>
              <a:rPr lang="en-US" sz="2400" dirty="0">
                <a:latin typeface="等线 Light"/>
                <a:ea typeface="等线 Light"/>
              </a:rPr>
              <a:t>  -  ZOL (Desktop wallpapers)</a:t>
            </a:r>
          </a:p>
        </p:txBody>
      </p:sp>
      <p:sp>
        <p:nvSpPr>
          <p:cNvPr id="6" name="矩形 5">
            <a:extLst>
              <a:ext uri="{FF2B5EF4-FFF2-40B4-BE49-F238E27FC236}">
                <a16:creationId xmlns:a16="http://schemas.microsoft.com/office/drawing/2014/main" id="{0A4A2C41-C6B0-9D4A-B596-CB676D4FB78B}"/>
              </a:ext>
            </a:extLst>
          </p:cNvPr>
          <p:cNvSpPr/>
          <p:nvPr/>
        </p:nvSpPr>
        <p:spPr>
          <a:xfrm>
            <a:off x="3299254" y="1383952"/>
            <a:ext cx="4534930" cy="562232"/>
          </a:xfrm>
          <a:prstGeom prst="rect">
            <a:avLst/>
          </a:prstGeom>
          <a:noFill/>
          <a:ln w="19050">
            <a:solidFill>
              <a:srgbClr val="ED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5011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283889"/>
            <a:ext cx="6121400" cy="873444"/>
          </a:xfrm>
          <a:prstGeom prst="rect">
            <a:avLst/>
          </a:prstGeom>
        </p:spPr>
        <p:txBody>
          <a:bodyPr/>
          <a:lstStyle/>
          <a:p>
            <a:pPr defTabSz="859536">
              <a:defRPr sz="2820">
                <a:solidFill>
                  <a:schemeClr val="accent1"/>
                </a:solidFill>
              </a:defRPr>
            </a:pPr>
            <a:r>
              <a:rPr lang="en-US" dirty="0"/>
              <a:t>API</a:t>
            </a:r>
            <a:br>
              <a:rPr lang="en-US" dirty="0"/>
            </a:br>
            <a:r>
              <a:rPr lang="en-US" dirty="0" err="1">
                <a:solidFill>
                  <a:srgbClr val="000000"/>
                </a:solidFill>
              </a:rPr>
              <a:t>Tushare</a:t>
            </a:r>
            <a:r>
              <a:rPr lang="en-US" dirty="0">
                <a:solidFill>
                  <a:srgbClr val="000000"/>
                </a:solidFill>
              </a:rPr>
              <a:t> (Stock market data)</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3</a:t>
            </a:fld>
            <a:endParaRPr/>
          </a:p>
        </p:txBody>
      </p:sp>
      <p:sp>
        <p:nvSpPr>
          <p:cNvPr id="10" name="文本框 9">
            <a:extLst>
              <a:ext uri="{FF2B5EF4-FFF2-40B4-BE49-F238E27FC236}">
                <a16:creationId xmlns:a16="http://schemas.microsoft.com/office/drawing/2014/main" id="{B84CBAC7-E5D7-444B-8F93-DDCA22B794A2}"/>
              </a:ext>
            </a:extLst>
          </p:cNvPr>
          <p:cNvSpPr txBox="1"/>
          <p:nvPr/>
        </p:nvSpPr>
        <p:spPr>
          <a:xfrm>
            <a:off x="584200" y="2751307"/>
            <a:ext cx="5761182" cy="1892056"/>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r>
              <a:rPr lang="en-US" altLang="zh-CN" dirty="0" err="1"/>
              <a:t>Tushare</a:t>
            </a:r>
            <a:r>
              <a:rPr lang="en-US" altLang="zh-CN" dirty="0"/>
              <a:t> is an open-source </a:t>
            </a:r>
            <a:r>
              <a:rPr lang="en-US" altLang="zh-CN" b="1" dirty="0"/>
              <a:t>financial data platform</a:t>
            </a:r>
            <a:r>
              <a:rPr lang="en-US" altLang="zh-CN" dirty="0"/>
              <a:t>. This platform provides various kinds of APIs,  enabling the user to directly download remote data after the deployment.</a:t>
            </a:r>
          </a:p>
        </p:txBody>
      </p:sp>
      <p:pic>
        <p:nvPicPr>
          <p:cNvPr id="11" name="图片 10">
            <a:extLst>
              <a:ext uri="{FF2B5EF4-FFF2-40B4-BE49-F238E27FC236}">
                <a16:creationId xmlns:a16="http://schemas.microsoft.com/office/drawing/2014/main" id="{47038241-C091-714C-ACC3-54E996F7AF57}"/>
              </a:ext>
            </a:extLst>
          </p:cNvPr>
          <p:cNvPicPr>
            <a:picLocks noChangeAspect="1"/>
          </p:cNvPicPr>
          <p:nvPr/>
        </p:nvPicPr>
        <p:blipFill rotWithShape="1">
          <a:blip r:embed="rId3"/>
          <a:srcRect l="7118" t="2391" r="3345"/>
          <a:stretch/>
        </p:blipFill>
        <p:spPr>
          <a:xfrm>
            <a:off x="7371920" y="1478322"/>
            <a:ext cx="3171389" cy="4546206"/>
          </a:xfrm>
          <a:prstGeom prst="rect">
            <a:avLst/>
          </a:prstGeom>
        </p:spPr>
      </p:pic>
      <p:pic>
        <p:nvPicPr>
          <p:cNvPr id="9" name="图片 8" descr="图片包含 图标&#10;&#10;描述已自动生成">
            <a:extLst>
              <a:ext uri="{FF2B5EF4-FFF2-40B4-BE49-F238E27FC236}">
                <a16:creationId xmlns:a16="http://schemas.microsoft.com/office/drawing/2014/main" id="{D94444D5-7F13-4A46-A555-B3362686DD96}"/>
              </a:ext>
            </a:extLst>
          </p:cNvPr>
          <p:cNvPicPr>
            <a:picLocks noChangeAspect="1"/>
          </p:cNvPicPr>
          <p:nvPr/>
        </p:nvPicPr>
        <p:blipFill>
          <a:blip r:embed="rId4"/>
          <a:stretch>
            <a:fillRect/>
          </a:stretch>
        </p:blipFill>
        <p:spPr>
          <a:xfrm>
            <a:off x="584200" y="1478322"/>
            <a:ext cx="2882900" cy="927100"/>
          </a:xfrm>
          <a:prstGeom prst="rect">
            <a:avLst/>
          </a:prstGeom>
        </p:spPr>
      </p:pic>
    </p:spTree>
    <p:extLst>
      <p:ext uri="{BB962C8B-B14F-4D97-AF65-F5344CB8AC3E}">
        <p14:creationId xmlns:p14="http://schemas.microsoft.com/office/powerpoint/2010/main" val="387547396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283889"/>
            <a:ext cx="6121400" cy="873444"/>
          </a:xfrm>
          <a:prstGeom prst="rect">
            <a:avLst/>
          </a:prstGeom>
        </p:spPr>
        <p:txBody>
          <a:bodyPr/>
          <a:lstStyle/>
          <a:p>
            <a:pPr defTabSz="859536">
              <a:defRPr sz="2820">
                <a:solidFill>
                  <a:schemeClr val="accent1"/>
                </a:solidFill>
              </a:defRPr>
            </a:pPr>
            <a:r>
              <a:rPr lang="en-US" dirty="0"/>
              <a:t>API</a:t>
            </a:r>
            <a:br>
              <a:rPr lang="en-US" dirty="0"/>
            </a:br>
            <a:r>
              <a:rPr lang="en-US" dirty="0" err="1">
                <a:solidFill>
                  <a:srgbClr val="000000"/>
                </a:solidFill>
              </a:rPr>
              <a:t>Tushare</a:t>
            </a:r>
            <a:r>
              <a:rPr lang="en-US" dirty="0">
                <a:solidFill>
                  <a:srgbClr val="000000"/>
                </a:solidFill>
              </a:rPr>
              <a:t> (Stock market data)</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4</a:t>
            </a:fld>
            <a:endParaRPr/>
          </a:p>
        </p:txBody>
      </p:sp>
      <p:sp>
        <p:nvSpPr>
          <p:cNvPr id="7" name="矩形 6">
            <a:extLst>
              <a:ext uri="{FF2B5EF4-FFF2-40B4-BE49-F238E27FC236}">
                <a16:creationId xmlns:a16="http://schemas.microsoft.com/office/drawing/2014/main" id="{EB4E08B9-C353-C64A-A071-679E4D5330BA}"/>
              </a:ext>
            </a:extLst>
          </p:cNvPr>
          <p:cNvSpPr/>
          <p:nvPr/>
        </p:nvSpPr>
        <p:spPr>
          <a:xfrm>
            <a:off x="1012920" y="3871849"/>
            <a:ext cx="10333055" cy="2270814"/>
          </a:xfrm>
          <a:prstGeom prst="rect">
            <a:avLst/>
          </a:prstGeom>
        </p:spPr>
        <p:txBody>
          <a:bodyPr wrap="square">
            <a:spAutoFit/>
          </a:bodyPr>
          <a:lstStyle/>
          <a:p>
            <a:pPr>
              <a:lnSpc>
                <a:spcPct val="150000"/>
              </a:lnSpc>
            </a:pPr>
            <a:r>
              <a:rPr kumimoji="1" lang="en-US" altLang="zh-CN" sz="1600" dirty="0">
                <a:solidFill>
                  <a:schemeClr val="tx2"/>
                </a:solidFill>
              </a:rPr>
              <a:t>In this session’s assignment, major</a:t>
            </a:r>
            <a:r>
              <a:rPr kumimoji="1" lang="zh-CN" altLang="en-US" sz="1600" dirty="0">
                <a:solidFill>
                  <a:schemeClr val="tx2"/>
                </a:solidFill>
              </a:rPr>
              <a:t> </a:t>
            </a:r>
            <a:r>
              <a:rPr kumimoji="1" lang="en-US" altLang="zh-CN" sz="1600" dirty="0">
                <a:solidFill>
                  <a:schemeClr val="tx2"/>
                </a:solidFill>
              </a:rPr>
              <a:t>extracted data</a:t>
            </a:r>
            <a:r>
              <a:rPr kumimoji="1" lang="zh-CN" altLang="en-US" sz="1600" dirty="0">
                <a:solidFill>
                  <a:schemeClr val="tx2"/>
                </a:solidFill>
              </a:rPr>
              <a:t> </a:t>
            </a:r>
            <a:r>
              <a:rPr kumimoji="1" lang="en-US" altLang="zh-CN" sz="1600" dirty="0">
                <a:solidFill>
                  <a:schemeClr val="tx2"/>
                </a:solidFill>
              </a:rPr>
              <a:t>includes</a:t>
            </a:r>
            <a:r>
              <a:rPr kumimoji="1" lang="zh-CN" altLang="en-US" sz="1600" dirty="0">
                <a:solidFill>
                  <a:schemeClr val="tx2"/>
                </a:solidFill>
              </a:rPr>
              <a:t>：</a:t>
            </a:r>
            <a:endParaRPr kumimoji="1" lang="en-US" altLang="zh-CN" sz="1600" dirty="0">
              <a:solidFill>
                <a:schemeClr val="tx2"/>
              </a:solidFill>
            </a:endParaRPr>
          </a:p>
          <a:p>
            <a:pPr marL="342900" indent="-342900">
              <a:lnSpc>
                <a:spcPct val="150000"/>
              </a:lnSpc>
              <a:buFont typeface="+mj-lt"/>
              <a:buAutoNum type="arabicPeriod"/>
            </a:pPr>
            <a:r>
              <a:rPr kumimoji="1" lang="en-US" altLang="zh-CN" sz="1600" dirty="0">
                <a:solidFill>
                  <a:schemeClr val="tx2"/>
                </a:solidFill>
              </a:rPr>
              <a:t>Daily prices of </a:t>
            </a:r>
            <a:r>
              <a:rPr kumimoji="1" lang="en-US" altLang="zh-CN" sz="1600" b="1" dirty="0">
                <a:solidFill>
                  <a:schemeClr val="tx2"/>
                </a:solidFill>
              </a:rPr>
              <a:t>all stocks on Chinese stock market </a:t>
            </a:r>
            <a:r>
              <a:rPr kumimoji="1" lang="en-US" altLang="zh-CN" sz="1600" dirty="0">
                <a:solidFill>
                  <a:schemeClr val="tx2"/>
                </a:solidFill>
              </a:rPr>
              <a:t>from 1990 to 2020 (673 MB in total)</a:t>
            </a:r>
          </a:p>
          <a:p>
            <a:pPr marL="342900" indent="-342900">
              <a:lnSpc>
                <a:spcPct val="150000"/>
              </a:lnSpc>
              <a:buFont typeface="+mj-lt"/>
              <a:buAutoNum type="arabicPeriod"/>
            </a:pPr>
            <a:r>
              <a:rPr kumimoji="1" lang="en-US" altLang="zh-CN" sz="1600" b="1" dirty="0">
                <a:solidFill>
                  <a:schemeClr val="tx2"/>
                </a:solidFill>
              </a:rPr>
              <a:t>Daily changes of the SSE Index</a:t>
            </a:r>
            <a:r>
              <a:rPr kumimoji="1" lang="en-US" altLang="zh-CN" sz="1600" dirty="0">
                <a:solidFill>
                  <a:schemeClr val="tx2"/>
                </a:solidFill>
              </a:rPr>
              <a:t> from 1990 to 2020 (reflection of the </a:t>
            </a:r>
            <a:r>
              <a:rPr kumimoji="1" lang="en-US" altLang="zh-CN" sz="1600" b="1" dirty="0">
                <a:solidFill>
                  <a:schemeClr val="tx2"/>
                </a:solidFill>
              </a:rPr>
              <a:t>whole market</a:t>
            </a:r>
            <a:r>
              <a:rPr kumimoji="1" lang="en-US" altLang="zh-CN" sz="1600" dirty="0">
                <a:solidFill>
                  <a:schemeClr val="tx2"/>
                </a:solidFill>
              </a:rPr>
              <a:t>)</a:t>
            </a:r>
          </a:p>
          <a:p>
            <a:pPr marL="342900" indent="-342900">
              <a:lnSpc>
                <a:spcPct val="150000"/>
              </a:lnSpc>
              <a:buFont typeface="+mj-lt"/>
              <a:buAutoNum type="arabicPeriod"/>
            </a:pPr>
            <a:r>
              <a:rPr kumimoji="1" lang="en-US" altLang="zh-CN" sz="1600" dirty="0">
                <a:solidFill>
                  <a:schemeClr val="tx2"/>
                </a:solidFill>
              </a:rPr>
              <a:t>Other information: </a:t>
            </a:r>
            <a:r>
              <a:rPr kumimoji="1" lang="en-US" altLang="zh-CN" sz="1600" b="1" dirty="0">
                <a:solidFill>
                  <a:schemeClr val="tx2"/>
                </a:solidFill>
              </a:rPr>
              <a:t>Industry</a:t>
            </a:r>
            <a:r>
              <a:rPr kumimoji="1" lang="en-US" altLang="zh-CN" sz="1600" dirty="0">
                <a:solidFill>
                  <a:schemeClr val="tx2"/>
                </a:solidFill>
              </a:rPr>
              <a:t> classification</a:t>
            </a:r>
          </a:p>
          <a:p>
            <a:pPr marL="342900" indent="-342900">
              <a:lnSpc>
                <a:spcPct val="150000"/>
              </a:lnSpc>
              <a:buFont typeface="+mj-lt"/>
              <a:buAutoNum type="arabicPeriod"/>
            </a:pPr>
            <a:endParaRPr kumimoji="1" lang="en-US" altLang="zh-CN" sz="1600" dirty="0">
              <a:solidFill>
                <a:schemeClr val="tx2"/>
              </a:solidFill>
            </a:endParaRPr>
          </a:p>
          <a:p>
            <a:pPr>
              <a:lnSpc>
                <a:spcPct val="150000"/>
              </a:lnSpc>
            </a:pPr>
            <a:r>
              <a:rPr kumimoji="1" lang="en-US" altLang="zh-CN" sz="1600" dirty="0">
                <a:solidFill>
                  <a:schemeClr val="tx2"/>
                </a:solidFill>
              </a:rPr>
              <a:t>* given the lack of several stock prices</a:t>
            </a:r>
            <a:r>
              <a:rPr kumimoji="1" lang="zh-CN" altLang="en-US" sz="1600" dirty="0">
                <a:solidFill>
                  <a:schemeClr val="tx2"/>
                </a:solidFill>
              </a:rPr>
              <a:t> </a:t>
            </a:r>
            <a:r>
              <a:rPr kumimoji="1" lang="en-US" altLang="zh-CN" sz="1600" dirty="0">
                <a:solidFill>
                  <a:schemeClr val="tx2"/>
                </a:solidFill>
              </a:rPr>
              <a:t>data, the analysis was carried out based on stock price changes since 2008</a:t>
            </a:r>
          </a:p>
        </p:txBody>
      </p:sp>
      <p:pic>
        <p:nvPicPr>
          <p:cNvPr id="14" name="图片 13">
            <a:extLst>
              <a:ext uri="{FF2B5EF4-FFF2-40B4-BE49-F238E27FC236}">
                <a16:creationId xmlns:a16="http://schemas.microsoft.com/office/drawing/2014/main" id="{36733A44-810E-A34D-8717-61049A95F4C1}"/>
              </a:ext>
            </a:extLst>
          </p:cNvPr>
          <p:cNvPicPr>
            <a:picLocks noChangeAspect="1"/>
          </p:cNvPicPr>
          <p:nvPr/>
        </p:nvPicPr>
        <p:blipFill>
          <a:blip r:embed="rId3"/>
          <a:stretch>
            <a:fillRect/>
          </a:stretch>
        </p:blipFill>
        <p:spPr>
          <a:xfrm>
            <a:off x="6179448" y="676928"/>
            <a:ext cx="5098152" cy="2965929"/>
          </a:xfrm>
          <a:prstGeom prst="rect">
            <a:avLst/>
          </a:prstGeom>
        </p:spPr>
      </p:pic>
      <p:pic>
        <p:nvPicPr>
          <p:cNvPr id="2" name="图片 1">
            <a:extLst>
              <a:ext uri="{FF2B5EF4-FFF2-40B4-BE49-F238E27FC236}">
                <a16:creationId xmlns:a16="http://schemas.microsoft.com/office/drawing/2014/main" id="{9C1F1169-F214-264E-86E8-F54E5B10BDFC}"/>
              </a:ext>
            </a:extLst>
          </p:cNvPr>
          <p:cNvPicPr>
            <a:picLocks noChangeAspect="1"/>
          </p:cNvPicPr>
          <p:nvPr/>
        </p:nvPicPr>
        <p:blipFill rotWithShape="1">
          <a:blip r:embed="rId4"/>
          <a:srcRect b="53635"/>
          <a:stretch/>
        </p:blipFill>
        <p:spPr>
          <a:xfrm>
            <a:off x="584200" y="1157333"/>
            <a:ext cx="2400300" cy="2714516"/>
          </a:xfrm>
          <a:prstGeom prst="rect">
            <a:avLst/>
          </a:prstGeom>
        </p:spPr>
      </p:pic>
      <p:pic>
        <p:nvPicPr>
          <p:cNvPr id="3" name="图片 2">
            <a:extLst>
              <a:ext uri="{FF2B5EF4-FFF2-40B4-BE49-F238E27FC236}">
                <a16:creationId xmlns:a16="http://schemas.microsoft.com/office/drawing/2014/main" id="{349FE2FA-0A43-3F42-9261-6AF7A8EB1CDD}"/>
              </a:ext>
            </a:extLst>
          </p:cNvPr>
          <p:cNvPicPr>
            <a:picLocks noChangeAspect="1"/>
          </p:cNvPicPr>
          <p:nvPr/>
        </p:nvPicPr>
        <p:blipFill>
          <a:blip r:embed="rId5"/>
          <a:stretch>
            <a:fillRect/>
          </a:stretch>
        </p:blipFill>
        <p:spPr>
          <a:xfrm>
            <a:off x="3311940" y="1157333"/>
            <a:ext cx="1958559" cy="2674014"/>
          </a:xfrm>
          <a:prstGeom prst="rect">
            <a:avLst/>
          </a:prstGeom>
        </p:spPr>
      </p:pic>
    </p:spTree>
    <p:extLst>
      <p:ext uri="{BB962C8B-B14F-4D97-AF65-F5344CB8AC3E}">
        <p14:creationId xmlns:p14="http://schemas.microsoft.com/office/powerpoint/2010/main" val="28302304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283889"/>
            <a:ext cx="6121400" cy="873444"/>
          </a:xfrm>
          <a:prstGeom prst="rect">
            <a:avLst/>
          </a:prstGeom>
        </p:spPr>
        <p:txBody>
          <a:bodyPr/>
          <a:lstStyle/>
          <a:p>
            <a:pPr defTabSz="859536">
              <a:defRPr sz="2820">
                <a:solidFill>
                  <a:schemeClr val="accent1"/>
                </a:solidFill>
              </a:defRPr>
            </a:pPr>
            <a:r>
              <a:rPr lang="en-US" dirty="0"/>
              <a:t>API</a:t>
            </a:r>
            <a:br>
              <a:rPr lang="en-US" dirty="0"/>
            </a:br>
            <a:r>
              <a:rPr lang="en-US" dirty="0" err="1">
                <a:solidFill>
                  <a:srgbClr val="000000"/>
                </a:solidFill>
              </a:rPr>
              <a:t>Tushare</a:t>
            </a:r>
            <a:r>
              <a:rPr lang="en-US" dirty="0">
                <a:solidFill>
                  <a:srgbClr val="000000"/>
                </a:solidFill>
              </a:rPr>
              <a:t> (Stock market data)</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5</a:t>
            </a:fld>
            <a:endParaRPr/>
          </a:p>
        </p:txBody>
      </p:sp>
      <p:sp>
        <p:nvSpPr>
          <p:cNvPr id="8" name="文本框 7">
            <a:extLst>
              <a:ext uri="{FF2B5EF4-FFF2-40B4-BE49-F238E27FC236}">
                <a16:creationId xmlns:a16="http://schemas.microsoft.com/office/drawing/2014/main" id="{16B4B71B-BA26-4548-AB90-F043400BE040}"/>
              </a:ext>
            </a:extLst>
          </p:cNvPr>
          <p:cNvSpPr txBox="1"/>
          <p:nvPr/>
        </p:nvSpPr>
        <p:spPr>
          <a:xfrm>
            <a:off x="2047999" y="1157333"/>
            <a:ext cx="6439543" cy="588879"/>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r>
              <a:rPr lang="en-US" altLang="zh-CN" sz="2400" dirty="0">
                <a:solidFill>
                  <a:schemeClr val="tx1"/>
                </a:solidFill>
                <a:latin typeface="Arial Black" panose="020B0A04020102020204" pitchFamily="34" charset="0"/>
                <a:ea typeface="+mn-ea"/>
                <a:cs typeface="+mn-cs"/>
              </a:rPr>
              <a:t>Different sector’s return (loss) rate.</a:t>
            </a:r>
          </a:p>
        </p:txBody>
      </p:sp>
      <p:pic>
        <p:nvPicPr>
          <p:cNvPr id="3" name="图片 2">
            <a:extLst>
              <a:ext uri="{FF2B5EF4-FFF2-40B4-BE49-F238E27FC236}">
                <a16:creationId xmlns:a16="http://schemas.microsoft.com/office/drawing/2014/main" id="{C564DC18-8ADA-3642-89C7-18889990F974}"/>
              </a:ext>
            </a:extLst>
          </p:cNvPr>
          <p:cNvPicPr>
            <a:picLocks noChangeAspect="1"/>
          </p:cNvPicPr>
          <p:nvPr/>
        </p:nvPicPr>
        <p:blipFill>
          <a:blip r:embed="rId3"/>
          <a:stretch>
            <a:fillRect/>
          </a:stretch>
        </p:blipFill>
        <p:spPr>
          <a:xfrm>
            <a:off x="3178942" y="2808442"/>
            <a:ext cx="5308600" cy="3556000"/>
          </a:xfrm>
          <a:prstGeom prst="rect">
            <a:avLst/>
          </a:prstGeom>
        </p:spPr>
      </p:pic>
      <p:sp>
        <p:nvSpPr>
          <p:cNvPr id="2" name="文本框 1">
            <a:extLst>
              <a:ext uri="{FF2B5EF4-FFF2-40B4-BE49-F238E27FC236}">
                <a16:creationId xmlns:a16="http://schemas.microsoft.com/office/drawing/2014/main" id="{AB719661-CAA1-4DBD-96DA-4FA75941BC2D}"/>
              </a:ext>
            </a:extLst>
          </p:cNvPr>
          <p:cNvSpPr txBox="1"/>
          <p:nvPr/>
        </p:nvSpPr>
        <p:spPr>
          <a:xfrm>
            <a:off x="2047999" y="2026399"/>
            <a:ext cx="5498621" cy="507127"/>
          </a:xfrm>
          <a:prstGeom prst="rect">
            <a:avLst/>
          </a:prstGeom>
          <a:noFill/>
        </p:spPr>
        <p:txBody>
          <a:bodyPr wrap="none" rtlCol="0">
            <a:spAutoFit/>
          </a:bodyPr>
          <a:lstStyle/>
          <a:p>
            <a:pPr>
              <a:lnSpc>
                <a:spcPct val="150000"/>
              </a:lnSpc>
            </a:pPr>
            <a:r>
              <a:rPr lang="en-US" altLang="zh-CN" sz="2000" dirty="0">
                <a:solidFill>
                  <a:srgbClr val="44546A"/>
                </a:solidFill>
                <a:latin typeface="+mn-ea"/>
                <a:ea typeface="等线 Light"/>
              </a:rPr>
              <a:t>Stock about consumer staple performs the best.</a:t>
            </a:r>
            <a:endParaRPr lang="zh-CN" altLang="en-US" sz="2000" dirty="0">
              <a:solidFill>
                <a:srgbClr val="44546A"/>
              </a:solidFill>
              <a:latin typeface="+mn-ea"/>
              <a:ea typeface="等线 Light"/>
            </a:endParaRPr>
          </a:p>
        </p:txBody>
      </p:sp>
    </p:spTree>
    <p:extLst>
      <p:ext uri="{BB962C8B-B14F-4D97-AF65-F5344CB8AC3E}">
        <p14:creationId xmlns:p14="http://schemas.microsoft.com/office/powerpoint/2010/main" val="313857161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283889"/>
            <a:ext cx="6121400" cy="873444"/>
          </a:xfrm>
          <a:prstGeom prst="rect">
            <a:avLst/>
          </a:prstGeom>
        </p:spPr>
        <p:txBody>
          <a:bodyPr/>
          <a:lstStyle/>
          <a:p>
            <a:pPr defTabSz="859536">
              <a:defRPr sz="2820">
                <a:solidFill>
                  <a:schemeClr val="accent1"/>
                </a:solidFill>
              </a:defRPr>
            </a:pPr>
            <a:r>
              <a:rPr lang="en-US" dirty="0"/>
              <a:t>API</a:t>
            </a:r>
            <a:br>
              <a:rPr lang="en-US" dirty="0"/>
            </a:br>
            <a:r>
              <a:rPr lang="en-US" dirty="0" err="1">
                <a:solidFill>
                  <a:srgbClr val="000000"/>
                </a:solidFill>
              </a:rPr>
              <a:t>Tushare</a:t>
            </a:r>
            <a:r>
              <a:rPr lang="en-US" dirty="0">
                <a:solidFill>
                  <a:srgbClr val="000000"/>
                </a:solidFill>
              </a:rPr>
              <a:t> (Stock market data)</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6</a:t>
            </a:fld>
            <a:endParaRPr/>
          </a:p>
        </p:txBody>
      </p:sp>
      <p:pic>
        <p:nvPicPr>
          <p:cNvPr id="2" name="图片 1">
            <a:extLst>
              <a:ext uri="{FF2B5EF4-FFF2-40B4-BE49-F238E27FC236}">
                <a16:creationId xmlns:a16="http://schemas.microsoft.com/office/drawing/2014/main" id="{7C3D4142-921B-4E47-BC92-DAA21BF76A3E}"/>
              </a:ext>
            </a:extLst>
          </p:cNvPr>
          <p:cNvPicPr>
            <a:picLocks noChangeAspect="1"/>
          </p:cNvPicPr>
          <p:nvPr/>
        </p:nvPicPr>
        <p:blipFill>
          <a:blip r:embed="rId3"/>
          <a:stretch>
            <a:fillRect/>
          </a:stretch>
        </p:blipFill>
        <p:spPr>
          <a:xfrm>
            <a:off x="3471042" y="3196572"/>
            <a:ext cx="4724400" cy="2984500"/>
          </a:xfrm>
          <a:prstGeom prst="rect">
            <a:avLst/>
          </a:prstGeom>
        </p:spPr>
      </p:pic>
      <p:sp>
        <p:nvSpPr>
          <p:cNvPr id="8" name="文本框 7">
            <a:extLst>
              <a:ext uri="{FF2B5EF4-FFF2-40B4-BE49-F238E27FC236}">
                <a16:creationId xmlns:a16="http://schemas.microsoft.com/office/drawing/2014/main" id="{16B4B71B-BA26-4548-AB90-F043400BE040}"/>
              </a:ext>
            </a:extLst>
          </p:cNvPr>
          <p:cNvSpPr txBox="1"/>
          <p:nvPr/>
        </p:nvSpPr>
        <p:spPr>
          <a:xfrm>
            <a:off x="1747270" y="1157333"/>
            <a:ext cx="7603244" cy="1061124"/>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r>
              <a:rPr lang="en-US" altLang="zh-CN" sz="2400" dirty="0">
                <a:solidFill>
                  <a:schemeClr val="tx1"/>
                </a:solidFill>
                <a:latin typeface="Arial Black" panose="020B0A04020102020204" pitchFamily="34" charset="0"/>
                <a:ea typeface="+mn-ea"/>
                <a:cs typeface="+mn-cs"/>
              </a:rPr>
              <a:t>Return rate of stocks comparing to SSE </a:t>
            </a:r>
          </a:p>
          <a:p>
            <a:r>
              <a:rPr lang="en-US" altLang="zh-CN" dirty="0"/>
              <a:t>*SSE = reflection index of the whole market</a:t>
            </a:r>
          </a:p>
        </p:txBody>
      </p:sp>
      <p:sp>
        <p:nvSpPr>
          <p:cNvPr id="3" name="文本框 2">
            <a:extLst>
              <a:ext uri="{FF2B5EF4-FFF2-40B4-BE49-F238E27FC236}">
                <a16:creationId xmlns:a16="http://schemas.microsoft.com/office/drawing/2014/main" id="{57CDD29A-BD14-444E-BB37-3095134B71B5}"/>
              </a:ext>
            </a:extLst>
          </p:cNvPr>
          <p:cNvSpPr txBox="1"/>
          <p:nvPr/>
        </p:nvSpPr>
        <p:spPr>
          <a:xfrm>
            <a:off x="1841863" y="2560320"/>
            <a:ext cx="6474849" cy="369332"/>
          </a:xfrm>
          <a:prstGeom prst="rect">
            <a:avLst/>
          </a:prstGeom>
          <a:noFill/>
        </p:spPr>
        <p:txBody>
          <a:bodyPr wrap="none" rtlCol="0">
            <a:spAutoFit/>
          </a:bodyPr>
          <a:lstStyle/>
          <a:p>
            <a:r>
              <a:rPr kumimoji="1" lang="en-US" altLang="zh-CN" dirty="0">
                <a:solidFill>
                  <a:schemeClr val="tx2"/>
                </a:solidFill>
              </a:rPr>
              <a:t>It’s important to buy different kinds of stocks to balance the risk.</a:t>
            </a:r>
            <a:endParaRPr lang="zh-CN" altLang="en-US" dirty="0"/>
          </a:p>
        </p:txBody>
      </p:sp>
    </p:spTree>
    <p:extLst>
      <p:ext uri="{BB962C8B-B14F-4D97-AF65-F5344CB8AC3E}">
        <p14:creationId xmlns:p14="http://schemas.microsoft.com/office/powerpoint/2010/main" val="30301904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283889"/>
            <a:ext cx="6121400" cy="873444"/>
          </a:xfrm>
          <a:prstGeom prst="rect">
            <a:avLst/>
          </a:prstGeom>
        </p:spPr>
        <p:txBody>
          <a:bodyPr/>
          <a:lstStyle/>
          <a:p>
            <a:pPr defTabSz="859536">
              <a:defRPr sz="2820">
                <a:solidFill>
                  <a:schemeClr val="accent1"/>
                </a:solidFill>
              </a:defRPr>
            </a:pPr>
            <a:r>
              <a:rPr lang="en-US" dirty="0"/>
              <a:t>API</a:t>
            </a:r>
            <a:br>
              <a:rPr lang="en-US" dirty="0"/>
            </a:br>
            <a:r>
              <a:rPr lang="en-US" dirty="0" err="1">
                <a:solidFill>
                  <a:srgbClr val="000000"/>
                </a:solidFill>
              </a:rPr>
              <a:t>Tushare</a:t>
            </a:r>
            <a:r>
              <a:rPr lang="en-US" dirty="0">
                <a:solidFill>
                  <a:srgbClr val="000000"/>
                </a:solidFill>
              </a:rPr>
              <a:t> (Stock market data)</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7</a:t>
            </a:fld>
            <a:endParaRPr/>
          </a:p>
        </p:txBody>
      </p:sp>
      <p:sp>
        <p:nvSpPr>
          <p:cNvPr id="8" name="文本框 7">
            <a:extLst>
              <a:ext uri="{FF2B5EF4-FFF2-40B4-BE49-F238E27FC236}">
                <a16:creationId xmlns:a16="http://schemas.microsoft.com/office/drawing/2014/main" id="{16B4B71B-BA26-4548-AB90-F043400BE040}"/>
              </a:ext>
            </a:extLst>
          </p:cNvPr>
          <p:cNvSpPr txBox="1"/>
          <p:nvPr/>
        </p:nvSpPr>
        <p:spPr>
          <a:xfrm>
            <a:off x="1734207" y="1124519"/>
            <a:ext cx="9343696" cy="588879"/>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r>
              <a:rPr lang="en-US" altLang="zh-CN" sz="2400" dirty="0">
                <a:solidFill>
                  <a:schemeClr val="tx1"/>
                </a:solidFill>
                <a:latin typeface="Arial Black" panose="020B0A04020102020204" pitchFamily="34" charset="0"/>
                <a:ea typeface="+mn-ea"/>
                <a:cs typeface="+mn-cs"/>
              </a:rPr>
              <a:t>Return rate and volatility  </a:t>
            </a:r>
          </a:p>
        </p:txBody>
      </p:sp>
      <p:pic>
        <p:nvPicPr>
          <p:cNvPr id="1028" name="Picture 4">
            <a:extLst>
              <a:ext uri="{FF2B5EF4-FFF2-40B4-BE49-F238E27FC236}">
                <a16:creationId xmlns:a16="http://schemas.microsoft.com/office/drawing/2014/main" id="{45B9EB4B-B2E1-6742-8369-2356C1B06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41" y="2340009"/>
            <a:ext cx="3691590" cy="353528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D9BEBEB5-75FC-0646-8FFB-80B5EAD20BEF}"/>
              </a:ext>
            </a:extLst>
          </p:cNvPr>
          <p:cNvPicPr>
            <a:picLocks noChangeAspect="1"/>
          </p:cNvPicPr>
          <p:nvPr/>
        </p:nvPicPr>
        <p:blipFill rotWithShape="1">
          <a:blip r:embed="rId4"/>
          <a:srcRect l="18034" t="13339"/>
          <a:stretch/>
        </p:blipFill>
        <p:spPr>
          <a:xfrm>
            <a:off x="5590210" y="2702242"/>
            <a:ext cx="5278898" cy="3116596"/>
          </a:xfrm>
          <a:prstGeom prst="rect">
            <a:avLst/>
          </a:prstGeom>
        </p:spPr>
      </p:pic>
      <p:sp>
        <p:nvSpPr>
          <p:cNvPr id="4" name="文本框 3">
            <a:extLst>
              <a:ext uri="{FF2B5EF4-FFF2-40B4-BE49-F238E27FC236}">
                <a16:creationId xmlns:a16="http://schemas.microsoft.com/office/drawing/2014/main" id="{4C809583-FF77-4B7F-A523-20BF56EF1666}"/>
              </a:ext>
            </a:extLst>
          </p:cNvPr>
          <p:cNvSpPr txBox="1"/>
          <p:nvPr/>
        </p:nvSpPr>
        <p:spPr>
          <a:xfrm>
            <a:off x="4542027" y="6277600"/>
            <a:ext cx="3095719" cy="369332"/>
          </a:xfrm>
          <a:prstGeom prst="rect">
            <a:avLst/>
          </a:prstGeom>
          <a:noFill/>
        </p:spPr>
        <p:txBody>
          <a:bodyPr wrap="none" rtlCol="0">
            <a:spAutoFit/>
          </a:bodyPr>
          <a:lstStyle/>
          <a:p>
            <a:r>
              <a:rPr lang="en-US" altLang="zh-CN" b="1" dirty="0">
                <a:solidFill>
                  <a:schemeClr val="accent1"/>
                </a:solidFill>
                <a:latin typeface="Bahnschrift Light" panose="020B0502040204020203" pitchFamily="34" charset="0"/>
              </a:rPr>
              <a:t>Markowitz Efficient Frontier</a:t>
            </a:r>
            <a:endParaRPr lang="zh-CN" altLang="en-US" b="1" dirty="0">
              <a:solidFill>
                <a:schemeClr val="accent1"/>
              </a:solidFill>
              <a:latin typeface="Bahnschrift Light" panose="020B0502040204020203" pitchFamily="34" charset="0"/>
            </a:endParaRPr>
          </a:p>
        </p:txBody>
      </p:sp>
      <p:sp>
        <p:nvSpPr>
          <p:cNvPr id="5" name="文本框 4">
            <a:extLst>
              <a:ext uri="{FF2B5EF4-FFF2-40B4-BE49-F238E27FC236}">
                <a16:creationId xmlns:a16="http://schemas.microsoft.com/office/drawing/2014/main" id="{6A285E28-C64A-48A5-B927-1AFB682AB5F0}"/>
              </a:ext>
            </a:extLst>
          </p:cNvPr>
          <p:cNvSpPr txBox="1"/>
          <p:nvPr/>
        </p:nvSpPr>
        <p:spPr>
          <a:xfrm>
            <a:off x="5489745" y="1687764"/>
            <a:ext cx="5779146" cy="968791"/>
          </a:xfrm>
          <a:prstGeom prst="rect">
            <a:avLst/>
          </a:prstGeom>
          <a:noFill/>
        </p:spPr>
        <p:txBody>
          <a:bodyPr wrap="none" rtlCol="0">
            <a:spAutoFit/>
          </a:bodyPr>
          <a:lstStyle/>
          <a:p>
            <a:pPr>
              <a:lnSpc>
                <a:spcPct val="150000"/>
              </a:lnSpc>
            </a:pPr>
            <a:r>
              <a:rPr lang="en-US" altLang="zh-CN" sz="2000" dirty="0">
                <a:solidFill>
                  <a:srgbClr val="44546A"/>
                </a:solidFill>
                <a:latin typeface="+mn-ea"/>
                <a:ea typeface="等线 Light"/>
              </a:rPr>
              <a:t>nearly all the return rates are between 0.95 to 1.05.</a:t>
            </a:r>
          </a:p>
          <a:p>
            <a:pPr>
              <a:lnSpc>
                <a:spcPct val="150000"/>
              </a:lnSpc>
            </a:pPr>
            <a:r>
              <a:rPr lang="en-US" altLang="zh-CN" sz="2000" dirty="0">
                <a:solidFill>
                  <a:srgbClr val="44546A"/>
                </a:solidFill>
                <a:latin typeface="+mn-ea"/>
                <a:ea typeface="等线 Light"/>
              </a:rPr>
              <a:t>not much stocks can make big money</a:t>
            </a:r>
            <a:endParaRPr lang="zh-CN" altLang="en-US" sz="2000" dirty="0">
              <a:solidFill>
                <a:srgbClr val="44546A"/>
              </a:solidFill>
              <a:latin typeface="+mn-ea"/>
              <a:ea typeface="等线 Light"/>
            </a:endParaRPr>
          </a:p>
        </p:txBody>
      </p:sp>
      <p:grpSp>
        <p:nvGrpSpPr>
          <p:cNvPr id="7" name="组合 6">
            <a:extLst>
              <a:ext uri="{FF2B5EF4-FFF2-40B4-BE49-F238E27FC236}">
                <a16:creationId xmlns:a16="http://schemas.microsoft.com/office/drawing/2014/main" id="{FEA0AF3F-7241-42CF-B406-A6780E6DE671}"/>
              </a:ext>
            </a:extLst>
          </p:cNvPr>
          <p:cNvGrpSpPr/>
          <p:nvPr/>
        </p:nvGrpSpPr>
        <p:grpSpPr>
          <a:xfrm>
            <a:off x="1579320" y="2208505"/>
            <a:ext cx="2006022" cy="3981587"/>
            <a:chOff x="1579320" y="2208505"/>
            <a:chExt cx="2006022" cy="3981587"/>
          </a:xfrm>
        </p:grpSpPr>
        <p:sp>
          <p:nvSpPr>
            <p:cNvPr id="2" name="弧 1">
              <a:extLst>
                <a:ext uri="{FF2B5EF4-FFF2-40B4-BE49-F238E27FC236}">
                  <a16:creationId xmlns:a16="http://schemas.microsoft.com/office/drawing/2014/main" id="{1970983D-B64A-C545-9338-BD5ED5E87235}"/>
                </a:ext>
              </a:extLst>
            </p:cNvPr>
            <p:cNvSpPr/>
            <p:nvPr/>
          </p:nvSpPr>
          <p:spPr>
            <a:xfrm flipH="1">
              <a:off x="1579320" y="2208505"/>
              <a:ext cx="1806432" cy="1323171"/>
            </a:xfrm>
            <a:prstGeom prst="arc">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rgbClr val="FF0000"/>
                </a:solidFill>
              </a:endParaRPr>
            </a:p>
          </p:txBody>
        </p:sp>
        <p:sp>
          <p:nvSpPr>
            <p:cNvPr id="6" name="文本框 5">
              <a:extLst>
                <a:ext uri="{FF2B5EF4-FFF2-40B4-BE49-F238E27FC236}">
                  <a16:creationId xmlns:a16="http://schemas.microsoft.com/office/drawing/2014/main" id="{136C8EBA-3364-4365-9109-49A1A6FB274B}"/>
                </a:ext>
              </a:extLst>
            </p:cNvPr>
            <p:cNvSpPr txBox="1"/>
            <p:nvPr/>
          </p:nvSpPr>
          <p:spPr>
            <a:xfrm>
              <a:off x="2600777" y="5820760"/>
              <a:ext cx="984565" cy="369332"/>
            </a:xfrm>
            <a:prstGeom prst="rect">
              <a:avLst/>
            </a:prstGeom>
            <a:noFill/>
          </p:spPr>
          <p:txBody>
            <a:bodyPr wrap="none" rtlCol="0">
              <a:spAutoFit/>
            </a:bodyPr>
            <a:lstStyle/>
            <a:p>
              <a:r>
                <a:rPr lang="en-US" altLang="zh-CN" dirty="0"/>
                <a:t>By hand</a:t>
              </a:r>
              <a:endParaRPr lang="zh-CN" altLang="en-US" dirty="0"/>
            </a:p>
          </p:txBody>
        </p:sp>
      </p:grpSp>
      <p:sp>
        <p:nvSpPr>
          <p:cNvPr id="11" name="文本框 10">
            <a:extLst>
              <a:ext uri="{FF2B5EF4-FFF2-40B4-BE49-F238E27FC236}">
                <a16:creationId xmlns:a16="http://schemas.microsoft.com/office/drawing/2014/main" id="{660EEE52-48E8-4EAC-8C57-9BA111965A55}"/>
              </a:ext>
            </a:extLst>
          </p:cNvPr>
          <p:cNvSpPr txBox="1"/>
          <p:nvPr/>
        </p:nvSpPr>
        <p:spPr>
          <a:xfrm>
            <a:off x="7568901" y="5818838"/>
            <a:ext cx="660758" cy="369332"/>
          </a:xfrm>
          <a:prstGeom prst="rect">
            <a:avLst/>
          </a:prstGeom>
          <a:noFill/>
        </p:spPr>
        <p:txBody>
          <a:bodyPr wrap="none" rtlCol="0">
            <a:spAutoFit/>
          </a:bodyPr>
          <a:lstStyle/>
          <a:p>
            <a:r>
              <a:rPr lang="en-US" altLang="zh-CN" dirty="0"/>
              <a:t>Ideal</a:t>
            </a:r>
            <a:endParaRPr lang="zh-CN" altLang="en-US" dirty="0"/>
          </a:p>
        </p:txBody>
      </p:sp>
    </p:spTree>
    <p:extLst>
      <p:ext uri="{BB962C8B-B14F-4D97-AF65-F5344CB8AC3E}">
        <p14:creationId xmlns:p14="http://schemas.microsoft.com/office/powerpoint/2010/main" val="332533936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283889"/>
            <a:ext cx="6121400" cy="873444"/>
          </a:xfrm>
          <a:prstGeom prst="rect">
            <a:avLst/>
          </a:prstGeom>
        </p:spPr>
        <p:txBody>
          <a:bodyPr/>
          <a:lstStyle/>
          <a:p>
            <a:pPr defTabSz="859536">
              <a:defRPr sz="2820">
                <a:solidFill>
                  <a:schemeClr val="accent1"/>
                </a:solidFill>
              </a:defRPr>
            </a:pPr>
            <a:r>
              <a:rPr lang="en-US" dirty="0"/>
              <a:t>API</a:t>
            </a:r>
            <a:br>
              <a:rPr lang="en-US" dirty="0"/>
            </a:br>
            <a:r>
              <a:rPr lang="en-US" dirty="0" err="1">
                <a:solidFill>
                  <a:srgbClr val="000000"/>
                </a:solidFill>
              </a:rPr>
              <a:t>Tushare</a:t>
            </a:r>
            <a:r>
              <a:rPr lang="en-US" dirty="0">
                <a:solidFill>
                  <a:srgbClr val="000000"/>
                </a:solidFill>
              </a:rPr>
              <a:t> (Stock market data)</a:t>
            </a:r>
            <a:endParaRPr dirty="0">
              <a:solidFill>
                <a:srgbClr val="000000"/>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8</a:t>
            </a:fld>
            <a:endParaRPr/>
          </a:p>
        </p:txBody>
      </p:sp>
      <p:sp>
        <p:nvSpPr>
          <p:cNvPr id="8" name="文本框 7">
            <a:extLst>
              <a:ext uri="{FF2B5EF4-FFF2-40B4-BE49-F238E27FC236}">
                <a16:creationId xmlns:a16="http://schemas.microsoft.com/office/drawing/2014/main" id="{16B4B71B-BA26-4548-AB90-F043400BE040}"/>
              </a:ext>
            </a:extLst>
          </p:cNvPr>
          <p:cNvSpPr txBox="1"/>
          <p:nvPr/>
        </p:nvSpPr>
        <p:spPr>
          <a:xfrm>
            <a:off x="6722448" y="6112928"/>
            <a:ext cx="4160032" cy="507127"/>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r>
              <a:rPr lang="en-US" altLang="zh-CN" dirty="0"/>
              <a:t>the correlation of financial indicators</a:t>
            </a:r>
          </a:p>
        </p:txBody>
      </p:sp>
      <p:pic>
        <p:nvPicPr>
          <p:cNvPr id="1026" name="Picture 2">
            <a:extLst>
              <a:ext uri="{FF2B5EF4-FFF2-40B4-BE49-F238E27FC236}">
                <a16:creationId xmlns:a16="http://schemas.microsoft.com/office/drawing/2014/main" id="{666A3DEC-4259-024C-BA17-128DDB7C1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507"/>
          <a:stretch/>
        </p:blipFill>
        <p:spPr bwMode="auto">
          <a:xfrm>
            <a:off x="1704640" y="2869723"/>
            <a:ext cx="3259887" cy="33113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CBC9F3A-2346-2E4D-B6B4-9F8984481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869722"/>
            <a:ext cx="4391360" cy="33113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91DF3E4-41D1-4327-A936-0603FBF67A45}"/>
              </a:ext>
            </a:extLst>
          </p:cNvPr>
          <p:cNvSpPr txBox="1"/>
          <p:nvPr/>
        </p:nvSpPr>
        <p:spPr>
          <a:xfrm>
            <a:off x="762403" y="6112928"/>
            <a:ext cx="5646821" cy="507127"/>
          </a:xfrm>
          <a:prstGeom prst="rect">
            <a:avLst/>
          </a:prstGeom>
          <a:ln w="12700">
            <a:miter lim="400000"/>
          </a:ln>
        </p:spPr>
        <p:txBody>
          <a:bodyPr wrap="square" lIns="45719" rIns="45719">
            <a:spAutoFit/>
          </a:bodyPr>
          <a:lstStyle>
            <a:defPPr>
              <a:defRPr lang="zh-CN"/>
            </a:defPPr>
            <a:lvl1pPr>
              <a:lnSpc>
                <a:spcPct val="150000"/>
              </a:lnSpc>
              <a:defRPr sz="2000">
                <a:solidFill>
                  <a:srgbClr val="44546A"/>
                </a:solidFill>
                <a:latin typeface="+mn-ea"/>
                <a:ea typeface="等线 Light"/>
                <a:cs typeface="等线 Light"/>
              </a:defRPr>
            </a:lvl1pPr>
          </a:lstStyle>
          <a:p>
            <a:r>
              <a:rPr lang="en-US" altLang="zh-CN" dirty="0"/>
              <a:t>The financial indicators data provided by the API</a:t>
            </a:r>
          </a:p>
        </p:txBody>
      </p:sp>
      <p:sp>
        <p:nvSpPr>
          <p:cNvPr id="2" name="文本框 1">
            <a:extLst>
              <a:ext uri="{FF2B5EF4-FFF2-40B4-BE49-F238E27FC236}">
                <a16:creationId xmlns:a16="http://schemas.microsoft.com/office/drawing/2014/main" id="{9838261E-676E-42DA-B236-7E59775AC56D}"/>
              </a:ext>
            </a:extLst>
          </p:cNvPr>
          <p:cNvSpPr txBox="1"/>
          <p:nvPr/>
        </p:nvSpPr>
        <p:spPr>
          <a:xfrm>
            <a:off x="1404256" y="1406832"/>
            <a:ext cx="7191104" cy="461665"/>
          </a:xfrm>
          <a:prstGeom prst="rect">
            <a:avLst/>
          </a:prstGeom>
          <a:noFill/>
        </p:spPr>
        <p:txBody>
          <a:bodyPr wrap="square" rtlCol="0">
            <a:spAutoFit/>
          </a:bodyPr>
          <a:lstStyle/>
          <a:p>
            <a:r>
              <a:rPr lang="en-US" altLang="zh-CN" sz="2400" dirty="0">
                <a:latin typeface="Arial Black" panose="020B0A04020102020204" pitchFamily="34" charset="0"/>
              </a:rPr>
              <a:t>Financial indicators &amp; their correlations</a:t>
            </a:r>
            <a:endParaRPr lang="zh-CN" altLang="en-US" sz="2400" dirty="0">
              <a:latin typeface="Arial Black" panose="020B0A04020102020204" pitchFamily="34" charset="0"/>
            </a:endParaRPr>
          </a:p>
        </p:txBody>
      </p:sp>
    </p:spTree>
    <p:extLst>
      <p:ext uri="{BB962C8B-B14F-4D97-AF65-F5344CB8AC3E}">
        <p14:creationId xmlns:p14="http://schemas.microsoft.com/office/powerpoint/2010/main" val="311641291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lstStyle>
            <a:lvl1pPr>
              <a:defRPr>
                <a:solidFill>
                  <a:schemeClr val="accent1"/>
                </a:solidFill>
              </a:defRPr>
            </a:lvl1pPr>
          </a:lstStyle>
          <a:p>
            <a:r>
              <a:rPr dirty="0" err="1"/>
              <a:t>Content</a:t>
            </a:r>
            <a:endParaRPr dirty="0"/>
          </a:p>
        </p:txBody>
      </p:sp>
      <p:sp>
        <p:nvSpPr>
          <p:cNvPr id="119"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9</a:t>
            </a:fld>
            <a:endParaRPr/>
          </a:p>
        </p:txBody>
      </p:sp>
      <p:sp>
        <p:nvSpPr>
          <p:cNvPr id="120" name="1. DATASET…"/>
          <p:cNvSpPr txBox="1"/>
          <p:nvPr/>
        </p:nvSpPr>
        <p:spPr>
          <a:xfrm>
            <a:off x="3469090" y="1154384"/>
            <a:ext cx="5253820" cy="44218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200000"/>
              </a:lnSpc>
              <a:defRPr sz="2900"/>
            </a:pPr>
            <a:r>
              <a:rPr sz="2400" dirty="0">
                <a:latin typeface="等线 Light"/>
                <a:ea typeface="等线 Light"/>
              </a:rPr>
              <a:t>1. </a:t>
            </a:r>
            <a:r>
              <a:rPr lang="en-US" altLang="zh-CN" sz="2400" dirty="0">
                <a:latin typeface="等线 Light"/>
                <a:ea typeface="等线 Light"/>
                <a:sym typeface="等线 Light"/>
              </a:rPr>
              <a:t>APIs</a:t>
            </a:r>
          </a:p>
          <a:p>
            <a:pPr>
              <a:lnSpc>
                <a:spcPct val="200000"/>
              </a:lnSpc>
              <a:defRPr sz="2900"/>
            </a:pPr>
            <a:r>
              <a:rPr lang="en-US" sz="2400" dirty="0">
                <a:latin typeface="等线 Light"/>
                <a:ea typeface="等线 Light"/>
                <a:sym typeface="等线 Light"/>
              </a:rPr>
              <a:t>  - </a:t>
            </a:r>
            <a:r>
              <a:rPr lang="en-US" sz="2400" dirty="0" err="1">
                <a:latin typeface="等线 Light"/>
                <a:ea typeface="等线 Light"/>
                <a:sym typeface="等线 Light"/>
              </a:rPr>
              <a:t>Tushare</a:t>
            </a:r>
            <a:r>
              <a:rPr lang="en-US" sz="2400" dirty="0">
                <a:latin typeface="等线 Light"/>
                <a:ea typeface="等线 Light"/>
                <a:sym typeface="等线 Light"/>
              </a:rPr>
              <a:t> (Stock market)</a:t>
            </a:r>
            <a:endParaRPr sz="2400" dirty="0">
              <a:latin typeface="等线 Light"/>
              <a:ea typeface="等线 Light"/>
              <a:sym typeface="等线 Light"/>
            </a:endParaRPr>
          </a:p>
          <a:p>
            <a:pPr>
              <a:lnSpc>
                <a:spcPct val="200000"/>
              </a:lnSpc>
              <a:defRPr sz="2900"/>
            </a:pPr>
            <a:r>
              <a:rPr sz="2400" dirty="0">
                <a:latin typeface="等线 Light"/>
                <a:ea typeface="等线 Light"/>
              </a:rPr>
              <a:t>2. </a:t>
            </a:r>
            <a:r>
              <a:rPr lang="en-US" sz="2400" dirty="0">
                <a:latin typeface="等线 Light"/>
                <a:ea typeface="等线 Light"/>
              </a:rPr>
              <a:t>Web Scraping</a:t>
            </a:r>
          </a:p>
          <a:p>
            <a:pPr>
              <a:lnSpc>
                <a:spcPct val="200000"/>
              </a:lnSpc>
              <a:defRPr sz="2900"/>
            </a:pPr>
            <a:r>
              <a:rPr lang="en-US" sz="2400" dirty="0">
                <a:latin typeface="等线 Light"/>
                <a:ea typeface="等线 Light"/>
              </a:rPr>
              <a:t>  -</a:t>
            </a:r>
            <a:r>
              <a:rPr lang="zh-CN" altLang="en-US" sz="2400" dirty="0">
                <a:latin typeface="等线 Light"/>
                <a:ea typeface="等线 Light"/>
              </a:rPr>
              <a:t>  </a:t>
            </a:r>
            <a:r>
              <a:rPr lang="en-US" altLang="zh-CN" sz="2400" dirty="0" err="1">
                <a:latin typeface="等线 Light"/>
                <a:ea typeface="等线 Light"/>
              </a:rPr>
              <a:t>NeurIPS</a:t>
            </a:r>
            <a:r>
              <a:rPr lang="en-US" altLang="zh-CN" sz="2400" dirty="0">
                <a:latin typeface="等线 Light"/>
                <a:ea typeface="等线 Light"/>
              </a:rPr>
              <a:t> (NIP</a:t>
            </a:r>
            <a:r>
              <a:rPr lang="zh-CN" altLang="en-US" sz="2400" dirty="0">
                <a:latin typeface="等线 Light"/>
                <a:ea typeface="等线 Light"/>
              </a:rPr>
              <a:t> </a:t>
            </a:r>
            <a:r>
              <a:rPr lang="en-US" altLang="zh-CN" sz="2400" dirty="0">
                <a:latin typeface="等线 Light"/>
                <a:ea typeface="等线 Light"/>
              </a:rPr>
              <a:t>paper)</a:t>
            </a:r>
            <a:endParaRPr lang="en-US" sz="2400" dirty="0">
              <a:latin typeface="等线 Light"/>
              <a:ea typeface="等线 Light"/>
            </a:endParaRPr>
          </a:p>
          <a:p>
            <a:pPr>
              <a:lnSpc>
                <a:spcPct val="200000"/>
              </a:lnSpc>
              <a:defRPr sz="2900"/>
            </a:pPr>
            <a:r>
              <a:rPr lang="en-US" sz="2400" dirty="0">
                <a:latin typeface="等线 Light"/>
                <a:ea typeface="等线 Light"/>
              </a:rPr>
              <a:t>  - </a:t>
            </a:r>
            <a:r>
              <a:rPr lang="zh-CN" altLang="en-US" sz="2400" dirty="0">
                <a:latin typeface="等线 Light"/>
                <a:ea typeface="等线 Light"/>
              </a:rPr>
              <a:t> </a:t>
            </a:r>
            <a:r>
              <a:rPr lang="en-US" altLang="zh-CN" sz="2400" dirty="0" err="1">
                <a:latin typeface="等线 Light"/>
                <a:ea typeface="等线 Light"/>
              </a:rPr>
              <a:t>Ebay</a:t>
            </a:r>
            <a:r>
              <a:rPr lang="en-US" altLang="zh-CN" sz="2400" dirty="0">
                <a:latin typeface="等线 Light"/>
                <a:ea typeface="等线 Light"/>
              </a:rPr>
              <a:t> (Product information)</a:t>
            </a:r>
          </a:p>
          <a:p>
            <a:pPr>
              <a:lnSpc>
                <a:spcPct val="200000"/>
              </a:lnSpc>
              <a:defRPr sz="2900"/>
            </a:pPr>
            <a:r>
              <a:rPr lang="en-US" altLang="zh-CN" sz="2400" dirty="0">
                <a:latin typeface="等线 Light"/>
                <a:ea typeface="等线 Light"/>
              </a:rPr>
              <a:t>  - </a:t>
            </a:r>
            <a:r>
              <a:rPr lang="en-US" altLang="zh-CN" sz="2400" dirty="0" err="1">
                <a:latin typeface="等线 Light"/>
                <a:ea typeface="等线 Light"/>
              </a:rPr>
              <a:t>Zol</a:t>
            </a:r>
            <a:r>
              <a:rPr lang="en-US" altLang="zh-CN" sz="2400" dirty="0">
                <a:latin typeface="等线 Light"/>
                <a:ea typeface="等线 Light"/>
              </a:rPr>
              <a:t>(Desktop wallpapers)</a:t>
            </a:r>
          </a:p>
        </p:txBody>
      </p:sp>
      <p:sp>
        <p:nvSpPr>
          <p:cNvPr id="2" name="矩形 1">
            <a:extLst>
              <a:ext uri="{FF2B5EF4-FFF2-40B4-BE49-F238E27FC236}">
                <a16:creationId xmlns:a16="http://schemas.microsoft.com/office/drawing/2014/main" id="{DB183A39-000A-334F-9246-06C11847FDC1}"/>
              </a:ext>
            </a:extLst>
          </p:cNvPr>
          <p:cNvSpPr/>
          <p:nvPr/>
        </p:nvSpPr>
        <p:spPr>
          <a:xfrm>
            <a:off x="3299254" y="2866768"/>
            <a:ext cx="4534930" cy="562232"/>
          </a:xfrm>
          <a:prstGeom prst="rect">
            <a:avLst/>
          </a:prstGeom>
          <a:noFill/>
          <a:ln w="19050">
            <a:solidFill>
              <a:srgbClr val="ED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138118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1405</Words>
  <Application>Microsoft Office PowerPoint</Application>
  <PresentationFormat>宽屏</PresentationFormat>
  <Paragraphs>145</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Lato Semibold</vt:lpstr>
      <vt:lpstr>Roboto Condensed</vt:lpstr>
      <vt:lpstr>等线</vt:lpstr>
      <vt:lpstr>等线 Light</vt:lpstr>
      <vt:lpstr>Arial</vt:lpstr>
      <vt:lpstr>Arial Black</vt:lpstr>
      <vt:lpstr>Bahnschrift Light</vt:lpstr>
      <vt:lpstr>Office 主题​​</vt:lpstr>
      <vt:lpstr>PowerPoint 演示文稿</vt:lpstr>
      <vt:lpstr>Content</vt:lpstr>
      <vt:lpstr>API Tushare (Stock market data)</vt:lpstr>
      <vt:lpstr>API Tushare (Stock market data)</vt:lpstr>
      <vt:lpstr>API Tushare (Stock market data)</vt:lpstr>
      <vt:lpstr>API Tushare (Stock market data)</vt:lpstr>
      <vt:lpstr>API Tushare (Stock market data)</vt:lpstr>
      <vt:lpstr>API Tushare (Stock market data)</vt:lpstr>
      <vt:lpstr>Content</vt:lpstr>
      <vt:lpstr>Web Scraping NeurlPS(NIP Essay)</vt:lpstr>
      <vt:lpstr>Web Scraping eBay case</vt:lpstr>
      <vt:lpstr>Web Scraping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Tianyi CHEN (20029387)</dc:creator>
  <cp:lastModifiedBy>黄安妮</cp:lastModifiedBy>
  <cp:revision>90</cp:revision>
  <dcterms:created xsi:type="dcterms:W3CDTF">2020-11-06T14:12:22Z</dcterms:created>
  <dcterms:modified xsi:type="dcterms:W3CDTF">2020-11-07T06:59:42Z</dcterms:modified>
</cp:coreProperties>
</file>