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94" r:id="rId4"/>
    <p:sldId id="258" r:id="rId5"/>
    <p:sldId id="259" r:id="rId6"/>
    <p:sldId id="260" r:id="rId7"/>
    <p:sldId id="261" r:id="rId8"/>
    <p:sldId id="262" r:id="rId9"/>
    <p:sldId id="263" r:id="rId10"/>
    <p:sldId id="292" r:id="rId11"/>
    <p:sldId id="265" r:id="rId12"/>
    <p:sldId id="266" r:id="rId13"/>
    <p:sldId id="273" r:id="rId14"/>
    <p:sldId id="274" r:id="rId15"/>
    <p:sldId id="268" r:id="rId16"/>
    <p:sldId id="269" r:id="rId17"/>
    <p:sldId id="275" r:id="rId18"/>
    <p:sldId id="276" r:id="rId19"/>
    <p:sldId id="279" r:id="rId20"/>
    <p:sldId id="281" r:id="rId21"/>
    <p:sldId id="280" r:id="rId22"/>
    <p:sldId id="270" r:id="rId23"/>
    <p:sldId id="272" r:id="rId24"/>
    <p:sldId id="271" r:id="rId25"/>
    <p:sldId id="284" r:id="rId26"/>
    <p:sldId id="286" r:id="rId27"/>
    <p:sldId id="285" r:id="rId28"/>
    <p:sldId id="287" r:id="rId29"/>
    <p:sldId id="289" r:id="rId30"/>
    <p:sldId id="295" r:id="rId31"/>
  </p:sldIdLst>
  <p:sldSz cx="12192000" cy="6858000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entury Gothic" panose="020B0502020202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5" roundtripDataSignature="AMtx7miBBBjXKS8mW+S6+VfPtySie+e8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-6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_Encryption_Standard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7d1bbfb175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27d1bbfb17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7d1bbfb175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27d1bbfb17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7d1bbfb175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27d1bbfb17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2461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6" name="Google Shape;2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8372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6" name="Google Shape;2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Follina</a:t>
            </a:r>
            <a:r>
              <a:rPr lang="en-US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Regex filter – quickly bypassed, encoding was a simple bypass, 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ProxyShell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	CVE-2021-34473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Pre-auth path confusion vulnerability to bypass access control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Patched in KB5001779, released in April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CVE-2021-34523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Privilege elevation vulnerability in the Exchange PowerShell backend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Patched in KB5001779, released in April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CVE-2021-31207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Post-auth remote code execution via arbitrary file write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Patched in KB5003435, released in May</a:t>
            </a:r>
          </a:p>
        </p:txBody>
      </p:sp>
      <p:sp>
        <p:nvSpPr>
          <p:cNvPr id="226" name="Google Shape;2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7302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6" name="Google Shape;2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2265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6" name="Google Shape;2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31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6" name="Google Shape;2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34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7d1bbfb175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27d1bbfb17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Adding Event ID info from question during session:</a:t>
            </a:r>
            <a:br>
              <a:rPr lang="en-US" dirty="0"/>
            </a:br>
            <a:r>
              <a:rPr lang="en-US" b="0" i="0" dirty="0">
                <a:solidFill>
                  <a:srgbClr val="E2EEFF"/>
                </a:solidFill>
                <a:effectLst/>
                <a:latin typeface="Google Sans"/>
              </a:rPr>
              <a:t>Event ID 4776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 is logged whenever a domain controller (DC) attempts to validate the credentials of an account using NTLM over Kerberos. </a:t>
            </a:r>
            <a:r>
              <a:rPr lang="en-US" b="0" i="0">
                <a:solidFill>
                  <a:srgbClr val="E8EAED"/>
                </a:solidFill>
                <a:effectLst/>
                <a:latin typeface="Google Sans"/>
              </a:rPr>
              <a:t>This event is also logged for logon attempts to the local SAM account in workstations and Windows servers, as NTLM is the default authentication mechanism for local logon.</a:t>
            </a:r>
            <a:endParaRPr dirty="0"/>
          </a:p>
        </p:txBody>
      </p:sp>
      <p:sp>
        <p:nvSpPr>
          <p:cNvPr id="226" name="Google Shape;2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7392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6" name="Google Shape;2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00979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6" name="Google Shape;2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9233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6" name="Google Shape;2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75577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6" name="Google Shape;2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5546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Weaknesses (hint: most of the implementation)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3CFCA"/>
                </a:solidFill>
                <a:effectLst/>
                <a:latin typeface="Arial" panose="020B0604020202020204" pitchFamily="34" charset="0"/>
              </a:rPr>
              <a:t>Both the hashes produce 16-byte quantities. Five bytes of zeros are appended to obtain 21 bytes. The 21 bytes are separated in three 7-byte (56-bit) quantities. Each of these 56-bit quantities is used as a key to </a:t>
            </a:r>
            <a:r>
              <a:rPr lang="en-US" b="0" i="0" u="none" strike="noStrike" dirty="0">
                <a:solidFill>
                  <a:srgbClr val="5C98D6"/>
                </a:solidFill>
                <a:effectLst/>
                <a:latin typeface="Arial" panose="020B0604020202020204" pitchFamily="34" charset="0"/>
                <a:hlinkClick r:id="rId3" tooltip="Data Encryption Standard"/>
              </a:rPr>
              <a:t>DES</a:t>
            </a:r>
            <a:r>
              <a:rPr lang="en-US" b="0" i="0" dirty="0">
                <a:solidFill>
                  <a:srgbClr val="D3CFCA"/>
                </a:solidFill>
                <a:effectLst/>
                <a:latin typeface="Arial" panose="020B0604020202020204" pitchFamily="34" charset="0"/>
              </a:rPr>
              <a:t> encrypt the 64-bit challenge. The three encryptions of the challenge are reunited to form the 24-byte response. Both the response using the LM hash and the NT hash are returned as the response, but this is configurable.</a:t>
            </a:r>
            <a:endParaRPr dirty="0"/>
          </a:p>
        </p:txBody>
      </p:sp>
      <p:sp>
        <p:nvSpPr>
          <p:cNvPr id="168" name="Google Shape;1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Something’s missing from most of these, modern cryptography. No mention of AES, SHA-256(or SHA-Anything), etc. </a:t>
            </a:r>
            <a:endParaRPr dirty="0"/>
          </a:p>
        </p:txBody>
      </p:sp>
      <p:sp>
        <p:nvSpPr>
          <p:cNvPr id="174" name="Google Shape;1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5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" name="Google Shape;28;p15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29;p15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15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15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24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6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4" name="Google Shape;104;p26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28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9" name="Google Shape;119;p28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9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0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6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1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6" name="Google Shape;136;p3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23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4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Google Shape;11;p14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4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14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14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Google Shape;15;p14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3rryBl4nks/PasswordCrackingMethodology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618898" y="2551921"/>
            <a:ext cx="8001000" cy="72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 dirty="0"/>
              <a:t>THE (NTLM)RELAY RACE AGAINST THREAT ACTORS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p9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5" name="Google Shape;195;p9"/>
          <p:cNvCxnSpPr/>
          <p:nvPr/>
        </p:nvCxnSpPr>
        <p:spPr>
          <a:xfrm flipH="1">
            <a:off x="6108125" y="91545"/>
            <a:ext cx="6080700" cy="60807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6" name="Google Shape;196;p9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7" name="Google Shape;197;p9"/>
          <p:cNvCxnSpPr/>
          <p:nvPr/>
        </p:nvCxnSpPr>
        <p:spPr>
          <a:xfrm flipH="1">
            <a:off x="7335726" y="32278"/>
            <a:ext cx="4853100" cy="4853100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8" name="Google Shape;198;p9"/>
          <p:cNvCxnSpPr/>
          <p:nvPr/>
        </p:nvCxnSpPr>
        <p:spPr>
          <a:xfrm flipH="1">
            <a:off x="7845425" y="609601"/>
            <a:ext cx="4343400" cy="4343400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9" name="Google Shape;199;p9"/>
          <p:cNvSpPr/>
          <p:nvPr/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dk2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p9"/>
          <p:cNvSpPr/>
          <p:nvPr/>
        </p:nvSpPr>
        <p:spPr>
          <a:xfrm flipH="1">
            <a:off x="900" y="2"/>
            <a:ext cx="12191100" cy="6858000"/>
          </a:xfrm>
          <a:prstGeom prst="snip2DiagRect">
            <a:avLst>
              <a:gd name="adj1" fmla="val 0"/>
              <a:gd name="adj2" fmla="val 37605"/>
            </a:avLst>
          </a:prstGeom>
          <a:gradFill>
            <a:gsLst>
              <a:gs pos="0">
                <a:srgbClr val="62D2EF"/>
              </a:gs>
              <a:gs pos="10000">
                <a:srgbClr val="62D2EF"/>
              </a:gs>
              <a:gs pos="100000">
                <a:srgbClr val="05578D"/>
              </a:gs>
            </a:gsLst>
            <a:lin ang="6119877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p9"/>
          <p:cNvSpPr txBox="1">
            <a:spLocks noGrp="1"/>
          </p:cNvSpPr>
          <p:nvPr>
            <p:ph type="title"/>
          </p:nvPr>
        </p:nvSpPr>
        <p:spPr>
          <a:xfrm>
            <a:off x="2016125" y="381002"/>
            <a:ext cx="8001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n-US" dirty="0"/>
              <a:t>Because it’s abusable!</a:t>
            </a:r>
            <a:endParaRPr dirty="0"/>
          </a:p>
        </p:txBody>
      </p:sp>
      <p:pic>
        <p:nvPicPr>
          <p:cNvPr id="3" name="Picture 2" descr="A person singing with her hands up&#10;&#10;Description automatically generated">
            <a:extLst>
              <a:ext uri="{FF2B5EF4-FFF2-40B4-BE49-F238E27FC236}">
                <a16:creationId xmlns:a16="http://schemas.microsoft.com/office/drawing/2014/main" id="{3745849C-71D0-F383-715C-A4B15127E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367" y="1377904"/>
            <a:ext cx="5905500" cy="44291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7d1bbfb175_0_12"/>
          <p:cNvSpPr txBox="1">
            <a:spLocks noGrp="1"/>
          </p:cNvSpPr>
          <p:nvPr>
            <p:ph type="title"/>
          </p:nvPr>
        </p:nvSpPr>
        <p:spPr>
          <a:xfrm>
            <a:off x="376301" y="129936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cap="none">
                <a:latin typeface="Century Gothic"/>
                <a:ea typeface="Century Gothic"/>
                <a:cs typeface="Century Gothic"/>
                <a:sym typeface="Century Gothic"/>
              </a:rPr>
              <a:t>~$ </a:t>
            </a:r>
            <a:r>
              <a:rPr lang="en-US"/>
              <a:t>Internet (URL) Security Zones</a:t>
            </a:r>
            <a:r>
              <a:rPr lang="en-US" cap="none"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endParaRPr/>
          </a:p>
        </p:txBody>
      </p:sp>
      <p:sp>
        <p:nvSpPr>
          <p:cNvPr id="208" name="Google Shape;208;g27d1bbfb175_0_12"/>
          <p:cNvSpPr txBox="1">
            <a:spLocks noGrp="1"/>
          </p:cNvSpPr>
          <p:nvPr>
            <p:ph type="body" idx="1"/>
          </p:nvPr>
        </p:nvSpPr>
        <p:spPr>
          <a:xfrm>
            <a:off x="376300" y="1231641"/>
            <a:ext cx="9280800" cy="52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280"/>
              <a:buChar char="▶"/>
            </a:pPr>
            <a:endParaRPr/>
          </a:p>
          <a:p>
            <a:pPr marL="457200" lvl="1" indent="0" algn="l" rtl="0">
              <a:spcBef>
                <a:spcPts val="920"/>
              </a:spcBef>
              <a:spcAft>
                <a:spcPts val="0"/>
              </a:spcAft>
              <a:buSzPts val="1280"/>
              <a:buNone/>
            </a:pPr>
            <a:endParaRPr sz="1600"/>
          </a:p>
        </p:txBody>
      </p:sp>
      <p:pic>
        <p:nvPicPr>
          <p:cNvPr id="209" name="Google Shape;209;g27d1bbfb175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477" y="1637136"/>
            <a:ext cx="3320351" cy="4228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27d1bbfb175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7148" y="4618523"/>
            <a:ext cx="6759301" cy="183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27d1bbfb175_0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05749" y="170644"/>
            <a:ext cx="3069971" cy="4236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d1bbfb175_0_20"/>
          <p:cNvSpPr txBox="1">
            <a:spLocks noGrp="1"/>
          </p:cNvSpPr>
          <p:nvPr>
            <p:ph type="title"/>
          </p:nvPr>
        </p:nvSpPr>
        <p:spPr>
          <a:xfrm>
            <a:off x="376301" y="129936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cap="none">
                <a:latin typeface="Century Gothic"/>
                <a:ea typeface="Century Gothic"/>
                <a:cs typeface="Century Gothic"/>
                <a:sym typeface="Century Gothic"/>
              </a:rPr>
              <a:t>~$ </a:t>
            </a:r>
            <a:r>
              <a:rPr lang="en-US"/>
              <a:t>Internet (URL) Security Zones</a:t>
            </a:r>
            <a:r>
              <a:rPr lang="en-US" cap="none"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endParaRPr/>
          </a:p>
        </p:txBody>
      </p:sp>
      <p:sp>
        <p:nvSpPr>
          <p:cNvPr id="217" name="Google Shape;217;g27d1bbfb175_0_20"/>
          <p:cNvSpPr txBox="1">
            <a:spLocks noGrp="1"/>
          </p:cNvSpPr>
          <p:nvPr>
            <p:ph type="body" idx="1"/>
          </p:nvPr>
        </p:nvSpPr>
        <p:spPr>
          <a:xfrm>
            <a:off x="376300" y="2312349"/>
            <a:ext cx="9280800" cy="24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200150" lvl="2" indent="-27559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"/>
              <a:buChar char="▶"/>
            </a:pPr>
            <a:r>
              <a:rPr lang="en-US">
                <a:solidFill>
                  <a:srgbClr val="FFFFFF"/>
                </a:solidFill>
              </a:rPr>
              <a:t>0 = Local Computer</a:t>
            </a:r>
            <a:endParaRPr>
              <a:solidFill>
                <a:srgbClr val="FFFFFF"/>
              </a:solidFill>
            </a:endParaRPr>
          </a:p>
          <a:p>
            <a:pPr marL="1200150" lvl="2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Char char="▶"/>
            </a:pPr>
            <a:r>
              <a:rPr lang="en-US">
                <a:solidFill>
                  <a:srgbClr val="FFFFFF"/>
                </a:solidFill>
              </a:rPr>
              <a:t>1 = Local Intranet Zone (Local Network/Domain)</a:t>
            </a:r>
            <a:endParaRPr>
              <a:solidFill>
                <a:srgbClr val="FFFFFF"/>
              </a:solidFill>
            </a:endParaRPr>
          </a:p>
          <a:p>
            <a:pPr marL="1200150" lvl="2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Char char="▶"/>
            </a:pPr>
            <a:r>
              <a:rPr lang="en-US">
                <a:solidFill>
                  <a:srgbClr val="FFFFFF"/>
                </a:solidFill>
              </a:rPr>
              <a:t>2 = Trusted Sites</a:t>
            </a:r>
            <a:endParaRPr>
              <a:solidFill>
                <a:srgbClr val="FFFFFF"/>
              </a:solidFill>
            </a:endParaRPr>
          </a:p>
          <a:p>
            <a:pPr marL="1200150" lvl="2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Char char="▶"/>
            </a:pPr>
            <a:r>
              <a:rPr lang="en-US">
                <a:solidFill>
                  <a:srgbClr val="FFFFFF"/>
                </a:solidFill>
              </a:rPr>
              <a:t>3 = Internet Zone</a:t>
            </a:r>
            <a:endParaRPr>
              <a:solidFill>
                <a:srgbClr val="FFFFFF"/>
              </a:solidFill>
            </a:endParaRPr>
          </a:p>
          <a:p>
            <a:pPr marL="1200150" lvl="2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Char char="▶"/>
            </a:pPr>
            <a:r>
              <a:rPr lang="en-US">
                <a:solidFill>
                  <a:srgbClr val="FFFFFF"/>
                </a:solidFill>
              </a:rPr>
              <a:t>4 = Restricted Sites</a:t>
            </a:r>
            <a:endParaRPr>
              <a:solidFill>
                <a:srgbClr val="FFFFFF"/>
              </a:solidFill>
            </a:endParaRPr>
          </a:p>
          <a:p>
            <a:pPr marL="74295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Char char="▶"/>
            </a:pPr>
            <a:r>
              <a:rPr lang="en-US">
                <a:solidFill>
                  <a:srgbClr val="FFFFFF"/>
                </a:solidFill>
              </a:rPr>
              <a:t>ZoneID=3 - Mark of The Web (MoTW)</a:t>
            </a:r>
            <a:endParaRPr>
              <a:solidFill>
                <a:srgbClr val="FFFFFF"/>
              </a:solidFill>
            </a:endParaRPr>
          </a:p>
          <a:p>
            <a:pPr marL="457200" lvl="1" indent="0" algn="l" rtl="0">
              <a:spcBef>
                <a:spcPts val="920"/>
              </a:spcBef>
              <a:spcAft>
                <a:spcPts val="0"/>
              </a:spcAft>
              <a:buSzPts val="1280"/>
              <a:buNone/>
            </a:pPr>
            <a:endParaRPr sz="1600"/>
          </a:p>
        </p:txBody>
      </p:sp>
      <p:pic>
        <p:nvPicPr>
          <p:cNvPr id="218" name="Google Shape;218;g27d1bbfb175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00" y="1231638"/>
            <a:ext cx="1043940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d1bbfb175_0_20"/>
          <p:cNvSpPr txBox="1">
            <a:spLocks noGrp="1"/>
          </p:cNvSpPr>
          <p:nvPr>
            <p:ph type="title"/>
          </p:nvPr>
        </p:nvSpPr>
        <p:spPr>
          <a:xfrm>
            <a:off x="376301" y="129936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cap="none">
                <a:latin typeface="Century Gothic"/>
                <a:ea typeface="Century Gothic"/>
                <a:cs typeface="Century Gothic"/>
                <a:sym typeface="Century Gothic"/>
              </a:rPr>
              <a:t>~$ </a:t>
            </a:r>
            <a:r>
              <a:rPr lang="en-US"/>
              <a:t>Internet (URL) Security Zones</a:t>
            </a:r>
            <a:r>
              <a:rPr lang="en-US" cap="none"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endParaRPr/>
          </a:p>
        </p:txBody>
      </p:sp>
      <p:sp>
        <p:nvSpPr>
          <p:cNvPr id="217" name="Google Shape;217;g27d1bbfb175_0_20"/>
          <p:cNvSpPr txBox="1">
            <a:spLocks noGrp="1"/>
          </p:cNvSpPr>
          <p:nvPr>
            <p:ph type="body" idx="1"/>
          </p:nvPr>
        </p:nvSpPr>
        <p:spPr>
          <a:xfrm>
            <a:off x="376301" y="1934307"/>
            <a:ext cx="9280800" cy="193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742950" lvl="1" indent="-285750">
              <a:spcBef>
                <a:spcPts val="920"/>
              </a:spcBef>
              <a:buSzPts val="1280"/>
            </a:pPr>
            <a:r>
              <a:rPr lang="en-US" sz="2000" b="1" dirty="0">
                <a:solidFill>
                  <a:schemeClr val="bg1"/>
                </a:solidFill>
              </a:rPr>
              <a:t>Q: What do Security Zones have to do with NTLM hashes?</a:t>
            </a:r>
          </a:p>
          <a:p>
            <a:pPr marL="742950" lvl="1" indent="-285750">
              <a:spcBef>
                <a:spcPts val="920"/>
              </a:spcBef>
              <a:buSzPts val="1280"/>
            </a:pPr>
            <a:r>
              <a:rPr lang="en-US" sz="2000" b="1" dirty="0">
                <a:solidFill>
                  <a:schemeClr val="bg1"/>
                </a:solidFill>
              </a:rPr>
              <a:t>A: Windows!</a:t>
            </a:r>
          </a:p>
          <a:p>
            <a:pPr marL="742950" lvl="1" indent="-285750">
              <a:spcBef>
                <a:spcPts val="920"/>
              </a:spcBef>
              <a:buSzPts val="1280"/>
            </a:pPr>
            <a:endParaRPr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567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 txBox="1">
            <a:spLocks noGrp="1"/>
          </p:cNvSpPr>
          <p:nvPr>
            <p:ph type="title"/>
          </p:nvPr>
        </p:nvSpPr>
        <p:spPr>
          <a:xfrm>
            <a:off x="376301" y="129936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cap="none" dirty="0">
                <a:latin typeface="Century Gothic"/>
                <a:ea typeface="Century Gothic"/>
                <a:cs typeface="Century Gothic"/>
                <a:sym typeface="Century Gothic"/>
              </a:rPr>
              <a:t>~$ </a:t>
            </a:r>
            <a:r>
              <a:rPr lang="en-US" dirty="0"/>
              <a:t>Tooling</a:t>
            </a:r>
            <a:r>
              <a:rPr lang="en-US" cap="none" dirty="0"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endParaRPr dirty="0"/>
          </a:p>
        </p:txBody>
      </p:sp>
      <p:sp>
        <p:nvSpPr>
          <p:cNvPr id="229" name="Google Shape;229;p10"/>
          <p:cNvSpPr txBox="1">
            <a:spLocks noGrp="1"/>
          </p:cNvSpPr>
          <p:nvPr>
            <p:ph type="body" idx="1"/>
          </p:nvPr>
        </p:nvSpPr>
        <p:spPr>
          <a:xfrm>
            <a:off x="376300" y="1231641"/>
            <a:ext cx="9280884" cy="529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280"/>
              <a:buChar char="▶"/>
            </a:pPr>
            <a:r>
              <a:rPr lang="en-US" sz="1600" dirty="0" err="1">
                <a:solidFill>
                  <a:schemeClr val="lt1"/>
                </a:solidFill>
              </a:rPr>
              <a:t>CrackMapExec</a:t>
            </a:r>
            <a:r>
              <a:rPr lang="en-US" sz="1600" dirty="0">
                <a:solidFill>
                  <a:schemeClr val="lt1"/>
                </a:solidFill>
              </a:rPr>
              <a:t> (--gen-relay-list, Modules)</a:t>
            </a: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280"/>
              <a:buChar char="▶"/>
            </a:pPr>
            <a:r>
              <a:rPr lang="en-US" sz="1600" dirty="0">
                <a:solidFill>
                  <a:schemeClr val="lt1"/>
                </a:solidFill>
              </a:rPr>
              <a:t>Responder/RunFinger.py</a:t>
            </a:r>
            <a:endParaRPr lang="en-US" dirty="0"/>
          </a:p>
          <a:p>
            <a:pPr marL="742950" lvl="1" indent="-285750" algn="l" rtl="0">
              <a:spcBef>
                <a:spcPts val="920"/>
              </a:spcBef>
              <a:spcAft>
                <a:spcPts val="0"/>
              </a:spcAft>
              <a:buSzPts val="1280"/>
              <a:buChar char="▶"/>
            </a:pPr>
            <a:r>
              <a:rPr lang="en-US" sz="1600" dirty="0">
                <a:solidFill>
                  <a:schemeClr val="lt1"/>
                </a:solidFill>
              </a:rPr>
              <a:t>Inveigh</a:t>
            </a:r>
            <a:endParaRPr lang="en-US" dirty="0"/>
          </a:p>
          <a:p>
            <a:pPr marL="742950" lvl="1" indent="-285750" algn="l" rtl="0">
              <a:spcBef>
                <a:spcPts val="920"/>
              </a:spcBef>
              <a:spcAft>
                <a:spcPts val="0"/>
              </a:spcAft>
              <a:buSzPts val="1280"/>
              <a:buChar char="▶"/>
            </a:pPr>
            <a:r>
              <a:rPr lang="en-US" sz="1600" dirty="0">
                <a:solidFill>
                  <a:schemeClr val="lt1"/>
                </a:solidFill>
              </a:rPr>
              <a:t>ntlmrelayx.py(</a:t>
            </a:r>
            <a:r>
              <a:rPr lang="en-US" sz="1600" dirty="0" err="1">
                <a:solidFill>
                  <a:schemeClr val="lt1"/>
                </a:solidFill>
              </a:rPr>
              <a:t>Impacket</a:t>
            </a:r>
            <a:r>
              <a:rPr lang="en-US" sz="1600" dirty="0">
                <a:solidFill>
                  <a:schemeClr val="lt1"/>
                </a:solidFill>
              </a:rPr>
              <a:t>)/MultiRelay.py </a:t>
            </a:r>
          </a:p>
          <a:p>
            <a:pPr marL="1200150" lvl="2" indent="-285750">
              <a:spcBef>
                <a:spcPts val="920"/>
              </a:spcBef>
              <a:buSzPts val="1280"/>
            </a:pPr>
            <a:r>
              <a:rPr lang="en-US" sz="1400" dirty="0">
                <a:solidFill>
                  <a:schemeClr val="lt1"/>
                </a:solidFill>
              </a:rPr>
              <a:t>Turn off SMB/HTTP on Responder if relaying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0A67F6-354C-61E7-6575-D366DCABE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225" y="2885999"/>
            <a:ext cx="4906060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43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 txBox="1">
            <a:spLocks noGrp="1"/>
          </p:cNvSpPr>
          <p:nvPr>
            <p:ph type="title"/>
          </p:nvPr>
        </p:nvSpPr>
        <p:spPr>
          <a:xfrm>
            <a:off x="376301" y="129936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cap="none" dirty="0">
                <a:latin typeface="Century Gothic"/>
                <a:ea typeface="Century Gothic"/>
                <a:cs typeface="Century Gothic"/>
                <a:sym typeface="Century Gothic"/>
              </a:rPr>
              <a:t>~$ </a:t>
            </a:r>
            <a:r>
              <a:rPr lang="en-US" dirty="0"/>
              <a:t>Exploits</a:t>
            </a:r>
            <a:r>
              <a:rPr lang="en-US" cap="none" dirty="0"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endParaRPr dirty="0"/>
          </a:p>
        </p:txBody>
      </p:sp>
      <p:sp>
        <p:nvSpPr>
          <p:cNvPr id="229" name="Google Shape;229;p10"/>
          <p:cNvSpPr txBox="1">
            <a:spLocks noGrp="1"/>
          </p:cNvSpPr>
          <p:nvPr>
            <p:ph type="body" idx="1"/>
          </p:nvPr>
        </p:nvSpPr>
        <p:spPr>
          <a:xfrm>
            <a:off x="376301" y="1192244"/>
            <a:ext cx="9280884" cy="381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742950" lvl="1" indent="-285750" algn="l" rtl="0">
              <a:spcBef>
                <a:spcPts val="920"/>
              </a:spcBef>
              <a:spcAft>
                <a:spcPts val="0"/>
              </a:spcAft>
              <a:buSzPts val="1280"/>
              <a:buChar char="▶"/>
            </a:pPr>
            <a:r>
              <a:rPr lang="en-US" sz="1600" dirty="0">
                <a:solidFill>
                  <a:schemeClr val="lt1"/>
                </a:solidFill>
              </a:rPr>
              <a:t>MS08-068 (Reflection)</a:t>
            </a:r>
          </a:p>
          <a:p>
            <a:pPr marL="742950" lvl="1" indent="-285750" algn="l" rtl="0">
              <a:spcBef>
                <a:spcPts val="920"/>
              </a:spcBef>
              <a:spcAft>
                <a:spcPts val="0"/>
              </a:spcAft>
              <a:buSzPts val="1280"/>
              <a:buChar char="▶"/>
            </a:pPr>
            <a:r>
              <a:rPr lang="en-US" sz="1600" dirty="0" err="1">
                <a:solidFill>
                  <a:schemeClr val="lt1"/>
                </a:solidFill>
              </a:rPr>
              <a:t>PetitPotam</a:t>
            </a:r>
            <a:r>
              <a:rPr lang="en-US" sz="1600" dirty="0">
                <a:solidFill>
                  <a:schemeClr val="lt1"/>
                </a:solidFill>
              </a:rPr>
              <a:t> (VDB-179650) (MS-EFSRPC)</a:t>
            </a:r>
            <a:endParaRPr lang="en-US" sz="1600" dirty="0"/>
          </a:p>
          <a:p>
            <a:pPr marL="742950" lvl="1" indent="-285750" algn="l" rtl="0">
              <a:spcBef>
                <a:spcPts val="920"/>
              </a:spcBef>
              <a:spcAft>
                <a:spcPts val="0"/>
              </a:spcAft>
              <a:buSzPts val="1280"/>
              <a:buChar char="▶"/>
            </a:pPr>
            <a:r>
              <a:rPr lang="en-US" sz="1600" dirty="0">
                <a:solidFill>
                  <a:schemeClr val="lt1"/>
                </a:solidFill>
              </a:rPr>
              <a:t>DFSCoerce (MS-DFSNM)</a:t>
            </a:r>
            <a:endParaRPr lang="en-US" sz="1600" dirty="0"/>
          </a:p>
          <a:p>
            <a:pPr marL="742950" lvl="1" indent="-285750" algn="l" rtl="0">
              <a:spcBef>
                <a:spcPts val="920"/>
              </a:spcBef>
              <a:spcAft>
                <a:spcPts val="0"/>
              </a:spcAft>
              <a:buSzPts val="1280"/>
              <a:buChar char="▶"/>
            </a:pPr>
            <a:r>
              <a:rPr lang="en-US" sz="1600" dirty="0">
                <a:solidFill>
                  <a:schemeClr val="lt1"/>
                </a:solidFill>
              </a:rPr>
              <a:t>Active Directory Certificate Services (ADCS)</a:t>
            </a:r>
            <a:endParaRPr lang="en-US" sz="1600" dirty="0"/>
          </a:p>
          <a:p>
            <a:pPr marL="742950" lvl="1" indent="-285750" algn="l" rtl="0">
              <a:spcBef>
                <a:spcPts val="920"/>
              </a:spcBef>
              <a:spcAft>
                <a:spcPts val="0"/>
              </a:spcAft>
              <a:buSzPts val="1280"/>
              <a:buChar char="▶"/>
            </a:pPr>
            <a:r>
              <a:rPr lang="en-US" sz="1600" dirty="0" err="1">
                <a:solidFill>
                  <a:schemeClr val="lt1"/>
                </a:solidFill>
              </a:rPr>
              <a:t>ProxyLogon</a:t>
            </a:r>
            <a:r>
              <a:rPr lang="en-US" sz="1600" dirty="0">
                <a:solidFill>
                  <a:schemeClr val="lt1"/>
                </a:solidFill>
              </a:rPr>
              <a:t> (CVE-2021-26855, CVE-2021-27065) </a:t>
            </a:r>
            <a:endParaRPr lang="en-US" sz="1600" dirty="0"/>
          </a:p>
          <a:p>
            <a:pPr marL="742950" lvl="1" indent="-285750" algn="l" rtl="0">
              <a:spcBef>
                <a:spcPts val="920"/>
              </a:spcBef>
              <a:spcAft>
                <a:spcPts val="0"/>
              </a:spcAft>
              <a:buSzPts val="1280"/>
              <a:buChar char="▶"/>
            </a:pPr>
            <a:r>
              <a:rPr lang="en-US" sz="1600" dirty="0" err="1">
                <a:solidFill>
                  <a:schemeClr val="lt1"/>
                </a:solidFill>
              </a:rPr>
              <a:t>ProxyShell</a:t>
            </a:r>
            <a:r>
              <a:rPr lang="en-US" sz="1600" dirty="0">
                <a:solidFill>
                  <a:schemeClr val="lt1"/>
                </a:solidFill>
              </a:rPr>
              <a:t> (CVE-2021-34473, CVE-2021-34523, CVE-2021-31207) by Orange Tsai</a:t>
            </a:r>
          </a:p>
          <a:p>
            <a:pPr marL="742950" lvl="1" indent="-285750" algn="l" rtl="0">
              <a:spcBef>
                <a:spcPts val="920"/>
              </a:spcBef>
              <a:spcAft>
                <a:spcPts val="0"/>
              </a:spcAft>
              <a:buSzPts val="1280"/>
              <a:buChar char="▶"/>
            </a:pPr>
            <a:r>
              <a:rPr lang="en-US" sz="1600" dirty="0">
                <a:solidFill>
                  <a:schemeClr val="lt1"/>
                </a:solidFill>
              </a:rPr>
              <a:t>Outlook Appointment Reminder (CVE-2023-23397) </a:t>
            </a:r>
            <a:endParaRPr lang="en-US" sz="1600" dirty="0"/>
          </a:p>
          <a:p>
            <a:pPr marL="457200" lvl="1" indent="0" algn="l" rtl="0">
              <a:spcBef>
                <a:spcPts val="920"/>
              </a:spcBef>
              <a:spcAft>
                <a:spcPts val="0"/>
              </a:spcAft>
              <a:buSzPts val="1280"/>
              <a:buNone/>
            </a:pPr>
            <a:endParaRPr lang="en-US" sz="1600" dirty="0"/>
          </a:p>
        </p:txBody>
      </p:sp>
      <p:pic>
        <p:nvPicPr>
          <p:cNvPr id="230" name="Google Shape;23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4790" y="5270971"/>
            <a:ext cx="6539200" cy="6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44790" y="4437530"/>
            <a:ext cx="6539200" cy="811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44790" y="6117749"/>
            <a:ext cx="6442889" cy="281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"/>
          <p:cNvSpPr txBox="1">
            <a:spLocks noGrp="1"/>
          </p:cNvSpPr>
          <p:nvPr>
            <p:ph type="title"/>
          </p:nvPr>
        </p:nvSpPr>
        <p:spPr>
          <a:xfrm>
            <a:off x="376301" y="129936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cap="none" dirty="0">
                <a:latin typeface="Century Gothic"/>
                <a:ea typeface="Century Gothic"/>
                <a:cs typeface="Century Gothic"/>
                <a:sym typeface="Century Gothic"/>
              </a:rPr>
              <a:t>~$ “History” of Coercion &amp; Relaying</a:t>
            </a:r>
            <a:endParaRPr dirty="0"/>
          </a:p>
        </p:txBody>
      </p:sp>
      <p:pic>
        <p:nvPicPr>
          <p:cNvPr id="238" name="Google Shape;238;p11" descr="Credit: Michael Schneider https://www.scip.ch/en/?labs.2021090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22790" y="1231900"/>
            <a:ext cx="7987420" cy="529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1"/>
          <p:cNvSpPr txBox="1"/>
          <p:nvPr/>
        </p:nvSpPr>
        <p:spPr>
          <a:xfrm>
            <a:off x="1204546" y="6532924"/>
            <a:ext cx="346921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Credit: Michael Schneider https://www.scip.ch/en/?labs.20210909</a:t>
            </a:r>
            <a:endParaRPr sz="800" i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 txBox="1">
            <a:spLocks noGrp="1"/>
          </p:cNvSpPr>
          <p:nvPr>
            <p:ph type="title"/>
          </p:nvPr>
        </p:nvSpPr>
        <p:spPr>
          <a:xfrm>
            <a:off x="376301" y="129936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cap="none" dirty="0">
                <a:latin typeface="Century Gothic"/>
                <a:ea typeface="Century Gothic"/>
                <a:cs typeface="Century Gothic"/>
                <a:sym typeface="Century Gothic"/>
              </a:rPr>
              <a:t>~$ “Quick &amp; Dirty” </a:t>
            </a:r>
            <a:r>
              <a:rPr lang="en-US" dirty="0"/>
              <a:t>Patch Rollouts</a:t>
            </a:r>
            <a:endParaRPr dirty="0"/>
          </a:p>
        </p:txBody>
      </p:sp>
      <p:sp>
        <p:nvSpPr>
          <p:cNvPr id="229" name="Google Shape;229;p10"/>
          <p:cNvSpPr txBox="1">
            <a:spLocks noGrp="1"/>
          </p:cNvSpPr>
          <p:nvPr>
            <p:ph type="body" idx="1"/>
          </p:nvPr>
        </p:nvSpPr>
        <p:spPr>
          <a:xfrm>
            <a:off x="376301" y="1655496"/>
            <a:ext cx="10021910" cy="381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742950" lvl="1" indent="-285750">
              <a:spcBef>
                <a:spcPts val="920"/>
              </a:spcBef>
              <a:buSzPts val="1280"/>
            </a:pPr>
            <a:r>
              <a:rPr lang="en-US" sz="1600" dirty="0" err="1">
                <a:solidFill>
                  <a:schemeClr val="lt1"/>
                </a:solidFill>
              </a:rPr>
              <a:t>ProxyShell</a:t>
            </a:r>
            <a:r>
              <a:rPr lang="en-US" sz="1600" dirty="0">
                <a:solidFill>
                  <a:schemeClr val="lt1"/>
                </a:solidFill>
              </a:rPr>
              <a:t> (CVE-2021-34473, CVE-2021-34523, CVE-2021-31207) by Orange Tsai</a:t>
            </a:r>
            <a:endParaRPr lang="en-US" sz="1600" dirty="0">
              <a:solidFill>
                <a:schemeClr val="bg1"/>
              </a:solidFill>
            </a:endParaRPr>
          </a:p>
          <a:p>
            <a:pPr marL="742950" lvl="1" indent="-285750">
              <a:spcBef>
                <a:spcPts val="920"/>
              </a:spcBef>
              <a:buSzPts val="1280"/>
            </a:pPr>
            <a:r>
              <a:rPr lang="en-US" sz="1600" dirty="0" err="1">
                <a:solidFill>
                  <a:schemeClr val="bg1"/>
                </a:solidFill>
              </a:rPr>
              <a:t>PetitPotam</a:t>
            </a:r>
            <a:r>
              <a:rPr lang="en-US" sz="1600" dirty="0">
                <a:solidFill>
                  <a:schemeClr val="bg1"/>
                </a:solidFill>
              </a:rPr>
              <a:t> (CVE-2021-36942, CVE-2022-26925 [LSARPC])</a:t>
            </a:r>
          </a:p>
          <a:p>
            <a:pPr marL="742950" lvl="1" indent="-285750" algn="l" rtl="0">
              <a:spcBef>
                <a:spcPts val="920"/>
              </a:spcBef>
              <a:spcAft>
                <a:spcPts val="0"/>
              </a:spcAft>
              <a:buSzPts val="1280"/>
              <a:buChar char="▶"/>
            </a:pPr>
            <a:r>
              <a:rPr lang="en-US" sz="1600" dirty="0" err="1">
                <a:solidFill>
                  <a:schemeClr val="lt1"/>
                </a:solidFill>
              </a:rPr>
              <a:t>Follina</a:t>
            </a:r>
            <a:r>
              <a:rPr lang="en-US" sz="1600" dirty="0">
                <a:solidFill>
                  <a:schemeClr val="lt1"/>
                </a:solidFill>
              </a:rPr>
              <a:t> (CVE-2022-30190) </a:t>
            </a:r>
            <a:endParaRPr lang="en-US" sz="1600" dirty="0"/>
          </a:p>
          <a:p>
            <a:pPr marL="742950" lvl="1" indent="-285750" algn="l" rtl="0">
              <a:spcBef>
                <a:spcPts val="920"/>
              </a:spcBef>
              <a:spcAft>
                <a:spcPts val="0"/>
              </a:spcAft>
              <a:buSzPts val="1280"/>
              <a:buChar char="▶"/>
            </a:pPr>
            <a:r>
              <a:rPr lang="en-US" sz="1600" dirty="0">
                <a:solidFill>
                  <a:schemeClr val="lt1"/>
                </a:solidFill>
              </a:rPr>
              <a:t>Outlook </a:t>
            </a:r>
            <a:r>
              <a:rPr lang="en-US" sz="1600" dirty="0" err="1">
                <a:solidFill>
                  <a:schemeClr val="lt1"/>
                </a:solidFill>
              </a:rPr>
              <a:t>EoP</a:t>
            </a:r>
            <a:r>
              <a:rPr lang="en-US" sz="1600" dirty="0">
                <a:solidFill>
                  <a:schemeClr val="lt1"/>
                </a:solidFill>
              </a:rPr>
              <a:t>/MSHTML Bypass [Appointment Reminder] (CVE-2023-23397, CVE-2023-29324)</a:t>
            </a:r>
          </a:p>
        </p:txBody>
      </p:sp>
    </p:spTree>
    <p:extLst>
      <p:ext uri="{BB962C8B-B14F-4D97-AF65-F5344CB8AC3E}">
        <p14:creationId xmlns:p14="http://schemas.microsoft.com/office/powerpoint/2010/main" val="3994521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 txBox="1">
            <a:spLocks noGrp="1"/>
          </p:cNvSpPr>
          <p:nvPr>
            <p:ph type="title"/>
          </p:nvPr>
        </p:nvSpPr>
        <p:spPr>
          <a:xfrm>
            <a:off x="376301" y="129936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cap="none" dirty="0">
                <a:latin typeface="Century Gothic"/>
                <a:ea typeface="Century Gothic"/>
                <a:cs typeface="Century Gothic"/>
                <a:sym typeface="Century Gothic"/>
              </a:rPr>
              <a:t>~$ Word Doc Demos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3353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 txBox="1">
            <a:spLocks noGrp="1"/>
          </p:cNvSpPr>
          <p:nvPr>
            <p:ph type="title"/>
          </p:nvPr>
        </p:nvSpPr>
        <p:spPr>
          <a:xfrm>
            <a:off x="376301" y="129936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cap="none" dirty="0">
                <a:latin typeface="Century Gothic"/>
                <a:ea typeface="Century Gothic"/>
                <a:cs typeface="Century Gothic"/>
                <a:sym typeface="Century Gothic"/>
              </a:rPr>
              <a:t>~$ </a:t>
            </a:r>
            <a:r>
              <a:rPr lang="en-US" dirty="0"/>
              <a:t>Demos Continued</a:t>
            </a:r>
            <a:r>
              <a:rPr lang="en-US" cap="none" dirty="0"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endParaRPr dirty="0"/>
          </a:p>
        </p:txBody>
      </p:sp>
      <p:sp>
        <p:nvSpPr>
          <p:cNvPr id="229" name="Google Shape;229;p10"/>
          <p:cNvSpPr txBox="1">
            <a:spLocks noGrp="1"/>
          </p:cNvSpPr>
          <p:nvPr>
            <p:ph type="body" idx="1"/>
          </p:nvPr>
        </p:nvSpPr>
        <p:spPr>
          <a:xfrm>
            <a:off x="376301" y="1192243"/>
            <a:ext cx="9280884" cy="5325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742950" lvl="1" indent="-285750" algn="l" rtl="0">
              <a:spcBef>
                <a:spcPts val="920"/>
              </a:spcBef>
              <a:spcAft>
                <a:spcPts val="0"/>
              </a:spcAft>
              <a:buSzPts val="1280"/>
              <a:buChar char="▶"/>
            </a:pPr>
            <a:r>
              <a:rPr lang="en-US" sz="1600" dirty="0">
                <a:solidFill>
                  <a:schemeClr val="lt1"/>
                </a:solidFill>
              </a:rPr>
              <a:t>Mark of the Web</a:t>
            </a:r>
          </a:p>
          <a:p>
            <a:pPr marL="1200150" lvl="2" indent="-285750">
              <a:spcBef>
                <a:spcPts val="920"/>
              </a:spcBef>
              <a:buSzPts val="1280"/>
            </a:pPr>
            <a:r>
              <a:rPr lang="en-US" sz="1400" dirty="0">
                <a:solidFill>
                  <a:schemeClr val="lt1"/>
                </a:solidFill>
              </a:rPr>
              <a:t>Email?</a:t>
            </a:r>
          </a:p>
          <a:p>
            <a:pPr marL="742950" lvl="1" indent="-285750">
              <a:spcBef>
                <a:spcPts val="920"/>
              </a:spcBef>
              <a:buSzPts val="1280"/>
            </a:pPr>
            <a:r>
              <a:rPr lang="en-US" sz="1600" dirty="0">
                <a:solidFill>
                  <a:schemeClr val="lt1"/>
                </a:solidFill>
              </a:rPr>
              <a:t>Outlook Appointment Reminder (CVE-2023-23397) </a:t>
            </a:r>
          </a:p>
          <a:p>
            <a:pPr marL="742950" lvl="1" indent="-285750">
              <a:spcBef>
                <a:spcPts val="920"/>
              </a:spcBef>
              <a:buSzPts val="1280"/>
            </a:pPr>
            <a:r>
              <a:rPr lang="en-US" sz="1600" dirty="0">
                <a:solidFill>
                  <a:schemeClr val="lt1"/>
                </a:solidFill>
              </a:rPr>
              <a:t>Post-exploitation</a:t>
            </a:r>
          </a:p>
          <a:p>
            <a:pPr marL="1200150" lvl="2" indent="-285750">
              <a:spcBef>
                <a:spcPts val="920"/>
              </a:spcBef>
              <a:buSzPts val="1280"/>
            </a:pPr>
            <a:r>
              <a:rPr lang="en-US" sz="1400" dirty="0">
                <a:solidFill>
                  <a:schemeClr val="lt1"/>
                </a:solidFill>
              </a:rPr>
              <a:t>File shares</a:t>
            </a:r>
          </a:p>
          <a:p>
            <a:pPr marL="1657350" lvl="3" indent="-285750">
              <a:spcBef>
                <a:spcPts val="920"/>
              </a:spcBef>
              <a:buSzPts val="1280"/>
            </a:pPr>
            <a:r>
              <a:rPr lang="en-US" sz="1200" dirty="0">
                <a:solidFill>
                  <a:schemeClr val="lt1"/>
                </a:solidFill>
              </a:rPr>
              <a:t>Enticing locations</a:t>
            </a:r>
            <a:endParaRPr lang="en-US" dirty="0">
              <a:solidFill>
                <a:schemeClr val="lt1"/>
              </a:solidFill>
            </a:endParaRPr>
          </a:p>
          <a:p>
            <a:pPr marL="1200150" lvl="2" indent="-285750">
              <a:spcBef>
                <a:spcPts val="920"/>
              </a:spcBef>
              <a:buSzPts val="1280"/>
            </a:pPr>
            <a:r>
              <a:rPr lang="en-US" sz="1400" dirty="0">
                <a:solidFill>
                  <a:schemeClr val="lt1"/>
                </a:solidFill>
              </a:rPr>
              <a:t>Human Element</a:t>
            </a:r>
          </a:p>
          <a:p>
            <a:pPr marL="1200150" lvl="2" indent="-285750">
              <a:spcBef>
                <a:spcPts val="920"/>
              </a:spcBef>
              <a:buSzPts val="1280"/>
            </a:pPr>
            <a:r>
              <a:rPr lang="en-US" sz="1400" dirty="0">
                <a:solidFill>
                  <a:schemeClr val="lt1"/>
                </a:solidFill>
              </a:rPr>
              <a:t>Mailbox/User compromise, </a:t>
            </a:r>
            <a:r>
              <a:rPr lang="en-US" sz="1400" dirty="0" err="1">
                <a:solidFill>
                  <a:schemeClr val="lt1"/>
                </a:solidFill>
              </a:rPr>
              <a:t>MailSniper</a:t>
            </a:r>
            <a:endParaRPr lang="en-US" sz="1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8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>
            <a:spLocks noGrp="1"/>
          </p:cNvSpPr>
          <p:nvPr>
            <p:ph type="title"/>
          </p:nvPr>
        </p:nvSpPr>
        <p:spPr>
          <a:xfrm>
            <a:off x="376301" y="129936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dirty="0">
                <a:latin typeface="Century Gothic"/>
                <a:ea typeface="Century Gothic"/>
                <a:cs typeface="Century Gothic"/>
                <a:sym typeface="Century Gothic"/>
              </a:rPr>
              <a:t>~$ </a:t>
            </a:r>
            <a:r>
              <a:rPr lang="en-US" cap="none" dirty="0" err="1">
                <a:latin typeface="Century Gothic"/>
                <a:ea typeface="Century Gothic"/>
                <a:cs typeface="Century Gothic"/>
                <a:sym typeface="Century Gothic"/>
              </a:rPr>
              <a:t>whoami</a:t>
            </a:r>
            <a:endParaRPr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2"/>
          <p:cNvSpPr txBox="1">
            <a:spLocks noGrp="1"/>
          </p:cNvSpPr>
          <p:nvPr>
            <p:ph type="body" idx="1"/>
          </p:nvPr>
        </p:nvSpPr>
        <p:spPr>
          <a:xfrm>
            <a:off x="376301" y="1231642"/>
            <a:ext cx="7284132" cy="2976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</a:endParaRPr>
          </a:p>
          <a:p>
            <a:pPr marL="28575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dirty="0">
                <a:solidFill>
                  <a:schemeClr val="lt1"/>
                </a:solidFill>
              </a:rPr>
              <a:t>Mike Venturelli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sz="1600" dirty="0">
                <a:solidFill>
                  <a:schemeClr val="lt1"/>
                </a:solidFill>
              </a:rPr>
              <a:t>Incident Response &amp; Threat Hunting Engineer</a:t>
            </a: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sz="1600" dirty="0">
                <a:solidFill>
                  <a:schemeClr val="lt1"/>
                </a:solidFill>
              </a:rPr>
              <a:t>CISSP, OSCP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 txBox="1">
            <a:spLocks noGrp="1"/>
          </p:cNvSpPr>
          <p:nvPr>
            <p:ph type="title"/>
          </p:nvPr>
        </p:nvSpPr>
        <p:spPr>
          <a:xfrm>
            <a:off x="376301" y="129936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cap="none" dirty="0">
                <a:latin typeface="Century Gothic"/>
                <a:ea typeface="Century Gothic"/>
                <a:cs typeface="Century Gothic"/>
                <a:sym typeface="Century Gothic"/>
              </a:rPr>
              <a:t>~$ </a:t>
            </a:r>
            <a:r>
              <a:rPr lang="en-US" dirty="0"/>
              <a:t>Password Cracking</a:t>
            </a:r>
            <a:endParaRPr dirty="0"/>
          </a:p>
        </p:txBody>
      </p:sp>
      <p:sp>
        <p:nvSpPr>
          <p:cNvPr id="229" name="Google Shape;229;p10"/>
          <p:cNvSpPr txBox="1">
            <a:spLocks noGrp="1"/>
          </p:cNvSpPr>
          <p:nvPr>
            <p:ph type="body" idx="1"/>
          </p:nvPr>
        </p:nvSpPr>
        <p:spPr>
          <a:xfrm>
            <a:off x="68570" y="1759780"/>
            <a:ext cx="9280884" cy="381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742950" lvl="1" indent="-285750">
              <a:spcBef>
                <a:spcPts val="920"/>
              </a:spcBef>
              <a:buSzPts val="1280"/>
            </a:pPr>
            <a:r>
              <a:rPr lang="en-US" sz="1600" dirty="0" err="1">
                <a:solidFill>
                  <a:schemeClr val="bg1"/>
                </a:solidFill>
              </a:rPr>
              <a:t>JohnTheRipper</a:t>
            </a:r>
            <a:endParaRPr lang="en-US" sz="1600" dirty="0">
              <a:solidFill>
                <a:schemeClr val="bg1"/>
              </a:solidFill>
            </a:endParaRPr>
          </a:p>
          <a:p>
            <a:pPr marL="742950" lvl="1" indent="-285750">
              <a:spcBef>
                <a:spcPts val="920"/>
              </a:spcBef>
              <a:buSzPts val="1280"/>
            </a:pPr>
            <a:r>
              <a:rPr lang="en-US" sz="1600" dirty="0" err="1">
                <a:solidFill>
                  <a:schemeClr val="bg1"/>
                </a:solidFill>
              </a:rPr>
              <a:t>Hashcat</a:t>
            </a:r>
            <a:endParaRPr lang="en-US" sz="1600" dirty="0">
              <a:solidFill>
                <a:schemeClr val="bg1"/>
              </a:solidFill>
            </a:endParaRPr>
          </a:p>
          <a:p>
            <a:pPr marL="742950" lvl="1" indent="-285750">
              <a:spcBef>
                <a:spcPts val="920"/>
              </a:spcBef>
              <a:buSzPts val="1280"/>
            </a:pPr>
            <a:r>
              <a:rPr lang="en-US" sz="1600" dirty="0">
                <a:solidFill>
                  <a:schemeClr val="bg1"/>
                </a:solidFill>
              </a:rPr>
              <a:t>Building a methodology</a:t>
            </a:r>
          </a:p>
          <a:p>
            <a:pPr marL="1200150" lvl="2" indent="-285750">
              <a:spcBef>
                <a:spcPts val="920"/>
              </a:spcBef>
              <a:buSzPts val="1280"/>
            </a:pPr>
            <a:r>
              <a:rPr lang="en-US" sz="1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https://github.com/J3rryBl4nks/PasswordCrackingMethodology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pPr marL="742950" lvl="1" indent="-285750">
              <a:spcBef>
                <a:spcPts val="920"/>
              </a:spcBef>
              <a:buSzPts val="1280"/>
            </a:pPr>
            <a:r>
              <a:rPr lang="en-US" sz="1600" dirty="0">
                <a:solidFill>
                  <a:schemeClr val="bg1"/>
                </a:solidFill>
              </a:rPr>
              <a:t>Curate lists &amp; add to your repositories</a:t>
            </a:r>
          </a:p>
          <a:p>
            <a:pPr marL="742950" lvl="1" indent="-285750">
              <a:spcBef>
                <a:spcPts val="920"/>
              </a:spcBef>
              <a:buSzPts val="1280"/>
            </a:pPr>
            <a:endParaRPr sz="1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71CFEF-C0F9-9C7A-4400-27582F461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0872" y="0"/>
            <a:ext cx="5132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89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9AAF33-3259-F5B8-774C-94769342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Great, now what?!</a:t>
            </a:r>
          </a:p>
        </p:txBody>
      </p:sp>
    </p:spTree>
    <p:extLst>
      <p:ext uri="{BB962C8B-B14F-4D97-AF65-F5344CB8AC3E}">
        <p14:creationId xmlns:p14="http://schemas.microsoft.com/office/powerpoint/2010/main" val="2727882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"/>
          <p:cNvSpPr txBox="1">
            <a:spLocks noGrp="1"/>
          </p:cNvSpPr>
          <p:nvPr>
            <p:ph type="title"/>
          </p:nvPr>
        </p:nvSpPr>
        <p:spPr>
          <a:xfrm>
            <a:off x="376300" y="327561"/>
            <a:ext cx="11238337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cap="none" dirty="0">
                <a:latin typeface="Century Gothic"/>
                <a:ea typeface="Century Gothic"/>
                <a:cs typeface="Century Gothic"/>
                <a:sym typeface="Century Gothic"/>
              </a:rPr>
              <a:t>~$</a:t>
            </a:r>
            <a:r>
              <a:rPr lang="en-US" dirty="0"/>
              <a:t> Assessment of your Environment (PowerShell)</a:t>
            </a:r>
            <a:r>
              <a:rPr lang="en-US" cap="none" dirty="0"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endParaRPr dirty="0"/>
          </a:p>
        </p:txBody>
      </p:sp>
      <p:sp>
        <p:nvSpPr>
          <p:cNvPr id="245" name="Google Shape;245;p12"/>
          <p:cNvSpPr txBox="1">
            <a:spLocks noGrp="1"/>
          </p:cNvSpPr>
          <p:nvPr>
            <p:ph type="body" idx="1"/>
          </p:nvPr>
        </p:nvSpPr>
        <p:spPr>
          <a:xfrm>
            <a:off x="376300" y="1792825"/>
            <a:ext cx="10710900" cy="24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742950" lvl="1" indent="-285750" algn="l" rtl="0">
              <a:spcBef>
                <a:spcPts val="920"/>
              </a:spcBef>
              <a:spcAft>
                <a:spcPts val="0"/>
              </a:spcAft>
              <a:buSzPts val="1280"/>
              <a:buChar char="▶"/>
            </a:pPr>
            <a:r>
              <a:rPr lang="en-US" sz="1600" dirty="0" err="1">
                <a:solidFill>
                  <a:schemeClr val="lt1"/>
                </a:solidFill>
              </a:rPr>
              <a:t>LanMan</a:t>
            </a:r>
            <a:r>
              <a:rPr lang="en-US" sz="1600" dirty="0">
                <a:solidFill>
                  <a:schemeClr val="lt1"/>
                </a:solidFill>
              </a:rPr>
              <a:t> Compatibility Level</a:t>
            </a:r>
            <a:endParaRPr dirty="0"/>
          </a:p>
          <a:p>
            <a:pPr marL="742950" lvl="1" indent="-285750" algn="l" rtl="0">
              <a:spcBef>
                <a:spcPts val="920"/>
              </a:spcBef>
              <a:spcAft>
                <a:spcPts val="0"/>
              </a:spcAft>
              <a:buSzPts val="1280"/>
              <a:buChar char="▶"/>
            </a:pPr>
            <a:r>
              <a:rPr lang="en-US" sz="1600" dirty="0">
                <a:solidFill>
                  <a:schemeClr val="lt1"/>
                </a:solidFill>
              </a:rPr>
              <a:t>On your DCs:</a:t>
            </a:r>
            <a:endParaRPr dirty="0"/>
          </a:p>
          <a:p>
            <a:pPr marL="1200150" lvl="2" indent="-285750" algn="l" rtl="0">
              <a:spcBef>
                <a:spcPts val="880"/>
              </a:spcBef>
              <a:spcAft>
                <a:spcPts val="0"/>
              </a:spcAft>
              <a:buSzPts val="1120"/>
              <a:buChar char="▶"/>
            </a:pPr>
            <a:r>
              <a:rPr lang="en-US" sz="1400" dirty="0">
                <a:solidFill>
                  <a:schemeClr val="lt1"/>
                </a:solidFill>
              </a:rPr>
              <a:t>Get-</a:t>
            </a:r>
            <a:r>
              <a:rPr lang="en-US" sz="1400" dirty="0" err="1">
                <a:solidFill>
                  <a:schemeClr val="lt1"/>
                </a:solidFill>
              </a:rPr>
              <a:t>ItemProperty</a:t>
            </a:r>
            <a:r>
              <a:rPr lang="en-US" sz="1400" dirty="0">
                <a:solidFill>
                  <a:schemeClr val="lt1"/>
                </a:solidFill>
              </a:rPr>
              <a:t> “HKLM:\SYSTEM\</a:t>
            </a:r>
            <a:r>
              <a:rPr lang="en-US" sz="1400" dirty="0" err="1">
                <a:solidFill>
                  <a:schemeClr val="lt1"/>
                </a:solidFill>
              </a:rPr>
              <a:t>CurrentControlSet</a:t>
            </a:r>
            <a:r>
              <a:rPr lang="en-US" sz="1400" dirty="0">
                <a:solidFill>
                  <a:schemeClr val="lt1"/>
                </a:solidFill>
              </a:rPr>
              <a:t>\Control\</a:t>
            </a:r>
            <a:r>
              <a:rPr lang="en-US" sz="1400" dirty="0" err="1">
                <a:solidFill>
                  <a:schemeClr val="lt1"/>
                </a:solidFill>
              </a:rPr>
              <a:t>Lsa</a:t>
            </a:r>
            <a:r>
              <a:rPr lang="en-US" sz="1400" dirty="0">
                <a:solidFill>
                  <a:schemeClr val="lt1"/>
                </a:solidFill>
              </a:rPr>
              <a:t>\” –Name </a:t>
            </a:r>
            <a:r>
              <a:rPr lang="en-US" sz="1400" dirty="0" err="1">
                <a:solidFill>
                  <a:schemeClr val="lt1"/>
                </a:solidFill>
              </a:rPr>
              <a:t>lmcompatibilitylevel</a:t>
            </a:r>
            <a:endParaRPr sz="1400" dirty="0">
              <a:solidFill>
                <a:schemeClr val="lt1"/>
              </a:solidFill>
            </a:endParaRPr>
          </a:p>
          <a:p>
            <a:pPr marL="457200" lvl="1" indent="0" algn="l" rtl="0">
              <a:spcBef>
                <a:spcPts val="920"/>
              </a:spcBef>
              <a:spcAft>
                <a:spcPts val="0"/>
              </a:spcAft>
              <a:buSzPts val="1280"/>
              <a:buNone/>
            </a:pPr>
            <a:endParaRPr sz="1600" dirty="0"/>
          </a:p>
        </p:txBody>
      </p:sp>
      <p:pic>
        <p:nvPicPr>
          <p:cNvPr id="246" name="Google Shape;24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0337" y="4101233"/>
            <a:ext cx="7402826" cy="1367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2520" y="1104575"/>
            <a:ext cx="8306960" cy="464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7d1bbfb175_0_38"/>
          <p:cNvSpPr txBox="1">
            <a:spLocks noGrp="1"/>
          </p:cNvSpPr>
          <p:nvPr>
            <p:ph type="title"/>
          </p:nvPr>
        </p:nvSpPr>
        <p:spPr>
          <a:xfrm>
            <a:off x="740550" y="330131"/>
            <a:ext cx="10710899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cap="none" dirty="0">
                <a:latin typeface="Century Gothic"/>
                <a:ea typeface="Century Gothic"/>
                <a:cs typeface="Century Gothic"/>
                <a:sym typeface="Century Gothic"/>
              </a:rPr>
              <a:t>~$ Assessment of your </a:t>
            </a:r>
            <a:r>
              <a:rPr lang="en-US" dirty="0"/>
              <a:t>E</a:t>
            </a:r>
            <a:r>
              <a:rPr lang="en-US" cap="none" dirty="0">
                <a:latin typeface="Century Gothic"/>
                <a:ea typeface="Century Gothic"/>
                <a:cs typeface="Century Gothic"/>
                <a:sym typeface="Century Gothic"/>
              </a:rPr>
              <a:t>nvironment (GPO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252" name="Google Shape;252;g27d1bbfb175_0_38"/>
          <p:cNvSpPr txBox="1">
            <a:spLocks noGrp="1"/>
          </p:cNvSpPr>
          <p:nvPr>
            <p:ph type="body" idx="1"/>
          </p:nvPr>
        </p:nvSpPr>
        <p:spPr>
          <a:xfrm>
            <a:off x="376300" y="913325"/>
            <a:ext cx="10710900" cy="24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endParaRPr sz="1400">
              <a:solidFill>
                <a:schemeClr val="lt1"/>
              </a:solidFill>
            </a:endParaRPr>
          </a:p>
          <a:p>
            <a:pPr marL="457200" lvl="1" indent="0" algn="l" rtl="0">
              <a:spcBef>
                <a:spcPts val="920"/>
              </a:spcBef>
              <a:spcAft>
                <a:spcPts val="0"/>
              </a:spcAft>
              <a:buSzPts val="1280"/>
              <a:buNone/>
            </a:pPr>
            <a:endParaRPr sz="1600"/>
          </a:p>
        </p:txBody>
      </p:sp>
      <p:pic>
        <p:nvPicPr>
          <p:cNvPr id="253" name="Google Shape;253;g27d1bbfb175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458" y="2320125"/>
            <a:ext cx="8772583" cy="394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 txBox="1">
            <a:spLocks noGrp="1"/>
          </p:cNvSpPr>
          <p:nvPr>
            <p:ph type="title"/>
          </p:nvPr>
        </p:nvSpPr>
        <p:spPr>
          <a:xfrm>
            <a:off x="376301" y="129936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cap="none" dirty="0">
                <a:latin typeface="Century Gothic"/>
                <a:ea typeface="Century Gothic"/>
                <a:cs typeface="Century Gothic"/>
                <a:sym typeface="Century Gothic"/>
              </a:rPr>
              <a:t>~$ Assessment of your </a:t>
            </a:r>
            <a:r>
              <a:rPr lang="en-US" dirty="0"/>
              <a:t>E</a:t>
            </a:r>
            <a:r>
              <a:rPr lang="en-US" cap="none" dirty="0">
                <a:latin typeface="Century Gothic"/>
                <a:ea typeface="Century Gothic"/>
                <a:cs typeface="Century Gothic"/>
                <a:sym typeface="Century Gothic"/>
              </a:rPr>
              <a:t>nvironment	</a:t>
            </a:r>
            <a:endParaRPr dirty="0"/>
          </a:p>
        </p:txBody>
      </p:sp>
      <p:sp>
        <p:nvSpPr>
          <p:cNvPr id="229" name="Google Shape;229;p10"/>
          <p:cNvSpPr txBox="1">
            <a:spLocks noGrp="1"/>
          </p:cNvSpPr>
          <p:nvPr>
            <p:ph type="body" idx="1"/>
          </p:nvPr>
        </p:nvSpPr>
        <p:spPr>
          <a:xfrm>
            <a:off x="376300" y="1192243"/>
            <a:ext cx="9690891" cy="5325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742950" lvl="1" indent="-285750">
              <a:spcBef>
                <a:spcPts val="920"/>
              </a:spcBef>
              <a:buSzPts val="1280"/>
            </a:pPr>
            <a:r>
              <a:rPr lang="en-US" sz="1600" dirty="0">
                <a:solidFill>
                  <a:schemeClr val="lt1"/>
                </a:solidFill>
              </a:rPr>
              <a:t>Asset Management</a:t>
            </a:r>
          </a:p>
          <a:p>
            <a:pPr marL="742950" lvl="1" indent="-285750">
              <a:spcBef>
                <a:spcPts val="920"/>
              </a:spcBef>
              <a:buSzPts val="1280"/>
            </a:pPr>
            <a:r>
              <a:rPr lang="en-US" sz="1600" dirty="0">
                <a:solidFill>
                  <a:schemeClr val="lt1"/>
                </a:solidFill>
              </a:rPr>
              <a:t>Vulnerability Scanning</a:t>
            </a:r>
          </a:p>
          <a:p>
            <a:pPr marL="1200150" lvl="2" indent="-285750">
              <a:spcBef>
                <a:spcPts val="920"/>
              </a:spcBef>
              <a:buSzPts val="1280"/>
            </a:pPr>
            <a:r>
              <a:rPr lang="en-US" sz="1400" dirty="0">
                <a:solidFill>
                  <a:schemeClr val="lt1"/>
                </a:solidFill>
              </a:rPr>
              <a:t>Nessus, Qualys, R7, etc. have plugins to identify hosts that accept insecure protocols</a:t>
            </a:r>
          </a:p>
          <a:p>
            <a:pPr marL="1200150" lvl="2" indent="-285750">
              <a:spcBef>
                <a:spcPts val="920"/>
              </a:spcBef>
              <a:buSzPts val="1280"/>
            </a:pPr>
            <a:r>
              <a:rPr lang="en-US" sz="1400" dirty="0">
                <a:solidFill>
                  <a:schemeClr val="lt1"/>
                </a:solidFill>
              </a:rPr>
              <a:t>SMB versions enabled/disabled, SMB &amp; LDAP signing enabled/enforced, EPA enabled/enforced</a:t>
            </a:r>
          </a:p>
          <a:p>
            <a:pPr marL="1200150" lvl="2" indent="-285750">
              <a:spcBef>
                <a:spcPts val="920"/>
              </a:spcBef>
              <a:buSzPts val="1280"/>
            </a:pPr>
            <a:r>
              <a:rPr lang="en-US" sz="1400" dirty="0">
                <a:solidFill>
                  <a:schemeClr val="lt1"/>
                </a:solidFill>
              </a:rPr>
              <a:t>LLMNR/NBNS/WPAD/</a:t>
            </a:r>
            <a:r>
              <a:rPr lang="en-US" sz="1400" dirty="0" err="1">
                <a:solidFill>
                  <a:schemeClr val="lt1"/>
                </a:solidFill>
              </a:rPr>
              <a:t>mDNS</a:t>
            </a:r>
            <a:r>
              <a:rPr lang="en-US" sz="1400" dirty="0">
                <a:solidFill>
                  <a:schemeClr val="lt1"/>
                </a:solidFill>
              </a:rPr>
              <a:t> enabled (likely an easier win than you think)</a:t>
            </a:r>
          </a:p>
          <a:p>
            <a:pPr marL="1200150" lvl="2" indent="-285750">
              <a:spcBef>
                <a:spcPts val="920"/>
              </a:spcBef>
              <a:buSzPts val="1280"/>
            </a:pPr>
            <a:r>
              <a:rPr lang="en-US" sz="1400" dirty="0">
                <a:solidFill>
                  <a:schemeClr val="lt1"/>
                </a:solidFill>
              </a:rPr>
              <a:t>Authenticated scans!</a:t>
            </a:r>
          </a:p>
          <a:p>
            <a:pPr marL="742950" lvl="1" indent="-285750">
              <a:spcBef>
                <a:spcPts val="920"/>
              </a:spcBef>
              <a:buSzPts val="1280"/>
            </a:pPr>
            <a:r>
              <a:rPr lang="en-US" sz="1600" dirty="0">
                <a:solidFill>
                  <a:schemeClr val="lt1"/>
                </a:solidFill>
              </a:rPr>
              <a:t>Password reuse/password assessment</a:t>
            </a:r>
          </a:p>
          <a:p>
            <a:pPr marL="742950" lvl="1" indent="-285750">
              <a:spcBef>
                <a:spcPts val="920"/>
              </a:spcBef>
              <a:buSzPts val="1280"/>
            </a:pPr>
            <a:r>
              <a:rPr lang="en-US" sz="1600" dirty="0">
                <a:solidFill>
                  <a:schemeClr val="lt1"/>
                </a:solidFill>
              </a:rPr>
              <a:t>Configure DCs to write errors to Event Viewer when NTLM is used</a:t>
            </a:r>
          </a:p>
          <a:p>
            <a:pPr marL="742950" lvl="1" indent="-285750">
              <a:spcBef>
                <a:spcPts val="920"/>
              </a:spcBef>
              <a:buSzPts val="1280"/>
            </a:pPr>
            <a:r>
              <a:rPr lang="en-US" sz="1600" dirty="0">
                <a:solidFill>
                  <a:schemeClr val="lt1"/>
                </a:solidFill>
              </a:rPr>
              <a:t>Before that: Event Log Retention</a:t>
            </a:r>
          </a:p>
          <a:p>
            <a:pPr marL="1200150" lvl="2" indent="-285750">
              <a:spcBef>
                <a:spcPts val="920"/>
              </a:spcBef>
              <a:buSzPts val="1280"/>
            </a:pPr>
            <a:r>
              <a:rPr lang="en-US" sz="1400" dirty="0">
                <a:solidFill>
                  <a:schemeClr val="lt1"/>
                </a:solidFill>
              </a:rPr>
              <a:t>DCs in large environments, those logs roll quickly</a:t>
            </a:r>
          </a:p>
          <a:p>
            <a:pPr marL="1200150" lvl="2" indent="-285750">
              <a:spcBef>
                <a:spcPts val="920"/>
              </a:spcBef>
              <a:buSzPts val="1280"/>
            </a:pPr>
            <a:r>
              <a:rPr lang="en-US" sz="1400" dirty="0">
                <a:solidFill>
                  <a:schemeClr val="lt1"/>
                </a:solidFill>
              </a:rPr>
              <a:t>SIEM: Ingestion vs. log rolling</a:t>
            </a:r>
          </a:p>
          <a:p>
            <a:pPr marL="742950" lvl="1" indent="-285750">
              <a:spcBef>
                <a:spcPts val="920"/>
              </a:spcBef>
              <a:buSzPts val="1280"/>
            </a:pPr>
            <a:r>
              <a:rPr lang="en-US" sz="1600" dirty="0">
                <a:solidFill>
                  <a:schemeClr val="lt1"/>
                </a:solidFill>
              </a:rPr>
              <a:t>SIEM: Dashboards, Alerting, Prioritization</a:t>
            </a:r>
          </a:p>
          <a:p>
            <a:pPr marL="742950" lvl="1" indent="-285750">
              <a:spcBef>
                <a:spcPts val="920"/>
              </a:spcBef>
              <a:buSzPts val="1280"/>
            </a:pPr>
            <a:r>
              <a:rPr lang="en-US" sz="1600" dirty="0">
                <a:solidFill>
                  <a:schemeClr val="lt1"/>
                </a:solidFill>
              </a:rPr>
              <a:t>No SIEM? Get creative! Even if it’s just some </a:t>
            </a:r>
            <a:r>
              <a:rPr lang="en-US" sz="1600" dirty="0" err="1">
                <a:solidFill>
                  <a:schemeClr val="lt1"/>
                </a:solidFill>
              </a:rPr>
              <a:t>powershell</a:t>
            </a:r>
            <a:r>
              <a:rPr lang="en-US" sz="1600" dirty="0">
                <a:solidFill>
                  <a:schemeClr val="lt1"/>
                </a:solidFill>
              </a:rPr>
              <a:t> and scheduled tasks. </a:t>
            </a:r>
          </a:p>
          <a:p>
            <a:pPr marL="1200150" lvl="2" indent="-285750">
              <a:spcBef>
                <a:spcPts val="920"/>
              </a:spcBef>
              <a:buSzPts val="1280"/>
            </a:pPr>
            <a:endParaRPr lang="en-US" sz="1400" dirty="0">
              <a:solidFill>
                <a:schemeClr val="lt1"/>
              </a:solidFill>
            </a:endParaRPr>
          </a:p>
          <a:p>
            <a:pPr marL="742950" lvl="1" indent="-285750">
              <a:spcBef>
                <a:spcPts val="920"/>
              </a:spcBef>
              <a:buSzPts val="1280"/>
            </a:pPr>
            <a:endParaRPr lang="en-US" sz="16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715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 txBox="1">
            <a:spLocks noGrp="1"/>
          </p:cNvSpPr>
          <p:nvPr>
            <p:ph type="title"/>
          </p:nvPr>
        </p:nvSpPr>
        <p:spPr>
          <a:xfrm>
            <a:off x="376301" y="129936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cap="none" dirty="0">
                <a:latin typeface="Century Gothic"/>
                <a:ea typeface="Century Gothic"/>
                <a:cs typeface="Century Gothic"/>
                <a:sym typeface="Century Gothic"/>
              </a:rPr>
              <a:t>~$ </a:t>
            </a:r>
            <a:r>
              <a:rPr lang="en-US" dirty="0"/>
              <a:t>War Plans – Mitigations</a:t>
            </a:r>
            <a:r>
              <a:rPr lang="en-US" cap="none" dirty="0"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endParaRPr dirty="0"/>
          </a:p>
        </p:txBody>
      </p:sp>
      <p:sp>
        <p:nvSpPr>
          <p:cNvPr id="229" name="Google Shape;229;p10"/>
          <p:cNvSpPr txBox="1">
            <a:spLocks noGrp="1"/>
          </p:cNvSpPr>
          <p:nvPr>
            <p:ph type="body" idx="1"/>
          </p:nvPr>
        </p:nvSpPr>
        <p:spPr>
          <a:xfrm>
            <a:off x="376301" y="1302895"/>
            <a:ext cx="9550214" cy="5325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742950" lvl="1" indent="-285750">
              <a:spcBef>
                <a:spcPts val="920"/>
              </a:spcBef>
              <a:buSzPts val="1280"/>
            </a:pPr>
            <a:r>
              <a:rPr lang="en-US" sz="1700" dirty="0">
                <a:solidFill>
                  <a:schemeClr val="lt1"/>
                </a:solidFill>
              </a:rPr>
              <a:t>Plan, test, adjust plan, test again.</a:t>
            </a:r>
          </a:p>
          <a:p>
            <a:pPr marL="742950" lvl="1" indent="-285750">
              <a:spcBef>
                <a:spcPts val="920"/>
              </a:spcBef>
              <a:buSzPts val="1280"/>
            </a:pPr>
            <a:r>
              <a:rPr lang="en-US" sz="1700" dirty="0">
                <a:solidFill>
                  <a:schemeClr val="lt1"/>
                </a:solidFill>
              </a:rPr>
              <a:t>Start in a dev/test environment, enable auditing for event IDs related to the mitigation, stagger roll out of mitigations, and monitor for errors</a:t>
            </a:r>
            <a:endParaRPr lang="en-US" sz="1700" dirty="0">
              <a:solidFill>
                <a:schemeClr val="lt1"/>
              </a:solidFill>
              <a:sym typeface="Wingdings" panose="05000000000000000000" pitchFamily="2" charset="2"/>
            </a:endParaRPr>
          </a:p>
          <a:p>
            <a:pPr marL="1200150" lvl="2" indent="-285750">
              <a:spcBef>
                <a:spcPts val="920"/>
              </a:spcBef>
              <a:buSzPts val="1280"/>
            </a:pPr>
            <a:r>
              <a:rPr lang="en-US" sz="1500" dirty="0">
                <a:solidFill>
                  <a:schemeClr val="lt1"/>
                </a:solidFill>
              </a:rPr>
              <a:t>LLMNR/NBNS/WPAD/</a:t>
            </a:r>
            <a:r>
              <a:rPr lang="en-US" sz="1500" dirty="0" err="1">
                <a:solidFill>
                  <a:schemeClr val="lt1"/>
                </a:solidFill>
              </a:rPr>
              <a:t>mDNS</a:t>
            </a:r>
            <a:r>
              <a:rPr lang="en-US" sz="1500" dirty="0">
                <a:solidFill>
                  <a:schemeClr val="lt1"/>
                </a:solidFill>
              </a:rPr>
              <a:t> enabled? Review logs &amp; start disabling protocols. </a:t>
            </a:r>
          </a:p>
          <a:p>
            <a:pPr marL="1200150" lvl="2" indent="-285750">
              <a:spcBef>
                <a:spcPts val="920"/>
              </a:spcBef>
              <a:buSzPts val="1280"/>
            </a:pPr>
            <a:r>
              <a:rPr lang="en-US" sz="1500" dirty="0">
                <a:solidFill>
                  <a:schemeClr val="lt1"/>
                </a:solidFill>
              </a:rPr>
              <a:t>SMBv1? Review logs &amp; increment versions.</a:t>
            </a:r>
          </a:p>
          <a:p>
            <a:pPr marL="1200150" lvl="2" indent="-285750">
              <a:spcBef>
                <a:spcPts val="920"/>
              </a:spcBef>
              <a:buSzPts val="1280"/>
            </a:pPr>
            <a:r>
              <a:rPr lang="en-US" sz="1500" dirty="0">
                <a:solidFill>
                  <a:schemeClr val="lt1"/>
                </a:solidFill>
              </a:rPr>
              <a:t>SMB/LDAP signing disabled? Review logs and work your way up to enabling/requiring.</a:t>
            </a:r>
          </a:p>
          <a:p>
            <a:pPr marL="1200150" lvl="2" indent="-285750">
              <a:spcBef>
                <a:spcPts val="920"/>
              </a:spcBef>
              <a:buSzPts val="1280"/>
            </a:pPr>
            <a:endParaRPr lang="en-US" sz="1400" dirty="0">
              <a:solidFill>
                <a:schemeClr val="lt1"/>
              </a:solidFill>
            </a:endParaRPr>
          </a:p>
          <a:p>
            <a:pPr marL="742950" lvl="1" indent="-285750">
              <a:spcBef>
                <a:spcPts val="920"/>
              </a:spcBef>
              <a:buSzPts val="1280"/>
            </a:pPr>
            <a:r>
              <a:rPr lang="en-US" sz="1700" dirty="0">
                <a:solidFill>
                  <a:schemeClr val="lt1"/>
                </a:solidFill>
              </a:rPr>
              <a:t>Find your easy wins – systems/apps already compatible/not using deprecated/legacy protocols</a:t>
            </a:r>
          </a:p>
          <a:p>
            <a:pPr marL="1200150" lvl="2" indent="-285750">
              <a:spcBef>
                <a:spcPts val="920"/>
              </a:spcBef>
              <a:buSzPts val="1280"/>
            </a:pPr>
            <a:r>
              <a:rPr lang="en-US" sz="1500" dirty="0">
                <a:solidFill>
                  <a:schemeClr val="lt1"/>
                </a:solidFill>
              </a:rPr>
              <a:t>Should have a list of assets generating errors from logging setup previously</a:t>
            </a:r>
          </a:p>
          <a:p>
            <a:pPr marL="1200150" lvl="2" indent="-285750">
              <a:spcBef>
                <a:spcPts val="920"/>
              </a:spcBef>
              <a:buSzPts val="1280"/>
            </a:pPr>
            <a:r>
              <a:rPr lang="en-US" sz="1500" dirty="0">
                <a:solidFill>
                  <a:schemeClr val="lt1"/>
                </a:solidFill>
              </a:rPr>
              <a:t>Asset management key to know all your assets, delta assets NOT generating alerts vs asset management list</a:t>
            </a:r>
          </a:p>
          <a:p>
            <a:pPr marL="1200150" lvl="2" indent="-285750">
              <a:spcBef>
                <a:spcPts val="920"/>
              </a:spcBef>
              <a:buSzPts val="1280"/>
            </a:pPr>
            <a:r>
              <a:rPr lang="en-US" sz="1500" dirty="0">
                <a:solidFill>
                  <a:schemeClr val="lt1"/>
                </a:solidFill>
              </a:rPr>
              <a:t>Switch these over, monitor logs for any errors. </a:t>
            </a:r>
          </a:p>
          <a:p>
            <a:pPr marL="1200150" lvl="2" indent="-285750">
              <a:spcBef>
                <a:spcPts val="920"/>
              </a:spcBef>
              <a:buSzPts val="1280"/>
            </a:pPr>
            <a:r>
              <a:rPr lang="en-US" sz="1500" dirty="0">
                <a:solidFill>
                  <a:schemeClr val="lt1"/>
                </a:solidFill>
              </a:rPr>
              <a:t>Operating from a dev/test environment where the systems/apps are 1:1 to production enables teams to take swift action after testing concludes</a:t>
            </a:r>
            <a:endParaRPr lang="en-US" sz="1400" dirty="0">
              <a:solidFill>
                <a:schemeClr val="lt1"/>
              </a:solidFill>
            </a:endParaRPr>
          </a:p>
          <a:p>
            <a:pPr marL="742950" lvl="1" indent="-285750">
              <a:spcBef>
                <a:spcPts val="920"/>
              </a:spcBef>
              <a:buSzPts val="1280"/>
            </a:pPr>
            <a:r>
              <a:rPr lang="en-US" sz="1700" dirty="0">
                <a:solidFill>
                  <a:schemeClr val="lt1"/>
                </a:solidFill>
              </a:rPr>
              <a:t>Password Reuse/Assessment</a:t>
            </a:r>
          </a:p>
          <a:p>
            <a:pPr marL="1200150" lvl="2" indent="-285750">
              <a:spcBef>
                <a:spcPts val="920"/>
              </a:spcBef>
              <a:buSzPts val="1280"/>
            </a:pPr>
            <a:r>
              <a:rPr lang="en-US" sz="1500" dirty="0">
                <a:solidFill>
                  <a:schemeClr val="lt1"/>
                </a:solidFill>
              </a:rPr>
              <a:t>What do the local admin creds look like per box? Shared? </a:t>
            </a:r>
          </a:p>
          <a:p>
            <a:pPr marL="1657350" lvl="3" indent="-285750">
              <a:spcBef>
                <a:spcPts val="920"/>
              </a:spcBef>
              <a:buSzPts val="1280"/>
            </a:pPr>
            <a:r>
              <a:rPr lang="en-US" sz="1300" dirty="0">
                <a:solidFill>
                  <a:schemeClr val="lt1"/>
                </a:solidFill>
              </a:rPr>
              <a:t>LAPS/LAPSv2</a:t>
            </a:r>
          </a:p>
          <a:p>
            <a:pPr marL="1200150" lvl="2" indent="-285750">
              <a:spcBef>
                <a:spcPts val="920"/>
              </a:spcBef>
              <a:buSzPts val="1280"/>
            </a:pPr>
            <a:r>
              <a:rPr lang="en-US" sz="1500" dirty="0" err="1">
                <a:solidFill>
                  <a:schemeClr val="lt1"/>
                </a:solidFill>
              </a:rPr>
              <a:t>NTDS.dit</a:t>
            </a:r>
            <a:r>
              <a:rPr lang="en-US" sz="1500" dirty="0">
                <a:solidFill>
                  <a:schemeClr val="lt1"/>
                </a:solidFill>
              </a:rPr>
              <a:t> – run through password cracking methodology on your own environment</a:t>
            </a:r>
          </a:p>
          <a:p>
            <a:pPr marL="1200150" lvl="2" indent="-285750">
              <a:spcBef>
                <a:spcPts val="920"/>
              </a:spcBef>
              <a:buSzPts val="1280"/>
            </a:pPr>
            <a:endParaRPr lang="en-US" sz="1400" dirty="0">
              <a:solidFill>
                <a:schemeClr val="lt1"/>
              </a:solidFill>
            </a:endParaRPr>
          </a:p>
          <a:p>
            <a:pPr marL="742950" lvl="1" indent="-285750">
              <a:spcBef>
                <a:spcPts val="920"/>
              </a:spcBef>
              <a:buSzPts val="1280"/>
            </a:pPr>
            <a:endParaRPr lang="en-US" sz="16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462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 txBox="1">
            <a:spLocks noGrp="1"/>
          </p:cNvSpPr>
          <p:nvPr>
            <p:ph type="title"/>
          </p:nvPr>
        </p:nvSpPr>
        <p:spPr>
          <a:xfrm>
            <a:off x="376301" y="129936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cap="none" dirty="0">
                <a:latin typeface="Century Gothic"/>
                <a:ea typeface="Century Gothic"/>
                <a:cs typeface="Century Gothic"/>
                <a:sym typeface="Century Gothic"/>
              </a:rPr>
              <a:t>~$ </a:t>
            </a:r>
            <a:r>
              <a:rPr lang="en-US" dirty="0"/>
              <a:t>War Plans – Root Cause</a:t>
            </a:r>
            <a:r>
              <a:rPr lang="en-US" cap="none" dirty="0"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endParaRPr dirty="0"/>
          </a:p>
        </p:txBody>
      </p:sp>
      <p:sp>
        <p:nvSpPr>
          <p:cNvPr id="229" name="Google Shape;229;p10"/>
          <p:cNvSpPr txBox="1">
            <a:spLocks noGrp="1"/>
          </p:cNvSpPr>
          <p:nvPr>
            <p:ph type="body" idx="1"/>
          </p:nvPr>
        </p:nvSpPr>
        <p:spPr>
          <a:xfrm>
            <a:off x="376301" y="1532903"/>
            <a:ext cx="9550214" cy="5325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742950" lvl="1" indent="-285750">
              <a:spcBef>
                <a:spcPts val="920"/>
              </a:spcBef>
              <a:buSzPts val="1280"/>
            </a:pPr>
            <a:r>
              <a:rPr lang="en-US" sz="1600" dirty="0">
                <a:solidFill>
                  <a:schemeClr val="lt1"/>
                </a:solidFill>
              </a:rPr>
              <a:t>Plan, test, adjust plan, test again.</a:t>
            </a:r>
          </a:p>
          <a:p>
            <a:pPr marL="742950" lvl="1" indent="-285750">
              <a:spcBef>
                <a:spcPts val="920"/>
              </a:spcBef>
              <a:buSzPts val="1280"/>
            </a:pPr>
            <a:r>
              <a:rPr lang="en-US" sz="1600" dirty="0">
                <a:solidFill>
                  <a:schemeClr val="lt1"/>
                </a:solidFill>
              </a:rPr>
              <a:t>Start in a dev/test environment and work from “bottom </a:t>
            </a:r>
            <a:r>
              <a:rPr lang="en-US" sz="1600" dirty="0">
                <a:solidFill>
                  <a:schemeClr val="lt1"/>
                </a:solidFill>
                <a:sym typeface="Wingdings" panose="05000000000000000000" pitchFamily="2" charset="2"/>
              </a:rPr>
              <a:t> up” </a:t>
            </a:r>
          </a:p>
          <a:p>
            <a:pPr marL="1200150" lvl="2" indent="-285750">
              <a:spcBef>
                <a:spcPts val="920"/>
              </a:spcBef>
              <a:buSzPts val="1280"/>
            </a:pPr>
            <a:r>
              <a:rPr lang="en-US" sz="1400" dirty="0">
                <a:solidFill>
                  <a:schemeClr val="lt1"/>
                </a:solidFill>
              </a:rPr>
              <a:t>Starting from an </a:t>
            </a:r>
            <a:r>
              <a:rPr lang="en-US" sz="1400" dirty="0" err="1">
                <a:solidFill>
                  <a:schemeClr val="lt1"/>
                </a:solidFill>
              </a:rPr>
              <a:t>LMCompatibilityLevel</a:t>
            </a:r>
            <a:r>
              <a:rPr lang="en-US" sz="1400" dirty="0">
                <a:solidFill>
                  <a:schemeClr val="lt1"/>
                </a:solidFill>
              </a:rPr>
              <a:t> of 0?  </a:t>
            </a:r>
          </a:p>
          <a:p>
            <a:pPr marL="1657350" lvl="3" indent="-285750">
              <a:spcBef>
                <a:spcPts val="920"/>
              </a:spcBef>
              <a:buSzPts val="1280"/>
            </a:pPr>
            <a:r>
              <a:rPr lang="en-US" sz="1200" dirty="0">
                <a:solidFill>
                  <a:schemeClr val="lt1"/>
                </a:solidFill>
              </a:rPr>
              <a:t>Do NOT try to “boil the ocean” and go from 0 </a:t>
            </a:r>
            <a:r>
              <a:rPr lang="en-US" sz="1200" dirty="0">
                <a:solidFill>
                  <a:schemeClr val="lt1"/>
                </a:solidFill>
                <a:sym typeface="Wingdings" panose="05000000000000000000" pitchFamily="2" charset="2"/>
              </a:rPr>
              <a:t> 5 without fully understand your environment/the implications, stuff WILL break</a:t>
            </a:r>
            <a:endParaRPr lang="en-US" sz="1200" dirty="0">
              <a:solidFill>
                <a:schemeClr val="lt1"/>
              </a:solidFill>
            </a:endParaRPr>
          </a:p>
          <a:p>
            <a:pPr marL="742950" lvl="1" indent="-285750">
              <a:spcBef>
                <a:spcPts val="920"/>
              </a:spcBef>
              <a:buSzPts val="1280"/>
            </a:pPr>
            <a:r>
              <a:rPr lang="en-US" sz="1600" dirty="0">
                <a:solidFill>
                  <a:schemeClr val="lt1"/>
                </a:solidFill>
              </a:rPr>
              <a:t>Find your easy wins – systems/apps already compatible/compliant with “above LM”  auth in a dev/test/etc. environment </a:t>
            </a:r>
          </a:p>
          <a:p>
            <a:pPr marL="1200150" lvl="2" indent="-285750">
              <a:spcBef>
                <a:spcPts val="920"/>
              </a:spcBef>
              <a:buSzPts val="1280"/>
            </a:pPr>
            <a:r>
              <a:rPr lang="en-US" sz="1400" dirty="0">
                <a:solidFill>
                  <a:schemeClr val="lt1"/>
                </a:solidFill>
              </a:rPr>
              <a:t>Should have a list of assets generating errors from logging setup previously</a:t>
            </a:r>
          </a:p>
          <a:p>
            <a:pPr marL="1200150" lvl="2" indent="-285750">
              <a:spcBef>
                <a:spcPts val="920"/>
              </a:spcBef>
              <a:buSzPts val="1280"/>
            </a:pPr>
            <a:r>
              <a:rPr lang="en-US" sz="1400" dirty="0">
                <a:solidFill>
                  <a:schemeClr val="lt1"/>
                </a:solidFill>
              </a:rPr>
              <a:t>Asset management key to know all your assets, delta assets NOT generating alerts vs asset management list</a:t>
            </a:r>
          </a:p>
          <a:p>
            <a:pPr marL="1200150" lvl="2" indent="-285750">
              <a:spcBef>
                <a:spcPts val="920"/>
              </a:spcBef>
              <a:buSzPts val="1280"/>
            </a:pPr>
            <a:r>
              <a:rPr lang="en-US" sz="1400" dirty="0">
                <a:solidFill>
                  <a:schemeClr val="lt1"/>
                </a:solidFill>
              </a:rPr>
              <a:t>Switch those “delta” systems over, monitor logs for any errors. </a:t>
            </a:r>
          </a:p>
          <a:p>
            <a:pPr marL="1200150" lvl="2" indent="-285750">
              <a:spcBef>
                <a:spcPts val="920"/>
              </a:spcBef>
              <a:buSzPts val="1280"/>
            </a:pPr>
            <a:r>
              <a:rPr lang="en-US" sz="1400" dirty="0">
                <a:solidFill>
                  <a:schemeClr val="lt1"/>
                </a:solidFill>
              </a:rPr>
              <a:t>Operating from a dev/test environment where the systems/apps are 1:1 to production enables teams to take swift action after testing concludes</a:t>
            </a:r>
          </a:p>
          <a:p>
            <a:pPr marL="742950" lvl="1" indent="-285750">
              <a:spcBef>
                <a:spcPts val="920"/>
              </a:spcBef>
              <a:buSzPts val="1280"/>
            </a:pPr>
            <a:endParaRPr lang="en-US" sz="1600" dirty="0">
              <a:solidFill>
                <a:schemeClr val="lt1"/>
              </a:solidFill>
            </a:endParaRPr>
          </a:p>
          <a:p>
            <a:pPr marL="1200150" lvl="2" indent="-285750">
              <a:spcBef>
                <a:spcPts val="920"/>
              </a:spcBef>
              <a:buSzPts val="1280"/>
            </a:pPr>
            <a:endParaRPr lang="en-US" sz="1400" dirty="0">
              <a:solidFill>
                <a:schemeClr val="lt1"/>
              </a:solidFill>
            </a:endParaRPr>
          </a:p>
          <a:p>
            <a:pPr marL="742950" lvl="1" indent="-285750">
              <a:spcBef>
                <a:spcPts val="920"/>
              </a:spcBef>
              <a:buSzPts val="1280"/>
            </a:pPr>
            <a:endParaRPr lang="en-US" sz="16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740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 txBox="1">
            <a:spLocks noGrp="1"/>
          </p:cNvSpPr>
          <p:nvPr>
            <p:ph type="title"/>
          </p:nvPr>
        </p:nvSpPr>
        <p:spPr>
          <a:xfrm>
            <a:off x="376301" y="129936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cap="none" dirty="0">
                <a:latin typeface="Century Gothic"/>
                <a:ea typeface="Century Gothic"/>
                <a:cs typeface="Century Gothic"/>
                <a:sym typeface="Century Gothic"/>
              </a:rPr>
              <a:t>~$ </a:t>
            </a:r>
            <a:r>
              <a:rPr lang="en-US" dirty="0"/>
              <a:t>War Plans – Root Cause</a:t>
            </a:r>
            <a:r>
              <a:rPr lang="en-US" cap="none" dirty="0"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endParaRPr dirty="0"/>
          </a:p>
        </p:txBody>
      </p:sp>
      <p:sp>
        <p:nvSpPr>
          <p:cNvPr id="229" name="Google Shape;229;p10"/>
          <p:cNvSpPr txBox="1">
            <a:spLocks noGrp="1"/>
          </p:cNvSpPr>
          <p:nvPr>
            <p:ph type="body" idx="1"/>
          </p:nvPr>
        </p:nvSpPr>
        <p:spPr>
          <a:xfrm>
            <a:off x="376301" y="1450731"/>
            <a:ext cx="9550214" cy="5345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742950" lvl="1" indent="-285750">
              <a:spcBef>
                <a:spcPts val="920"/>
              </a:spcBef>
              <a:buSzPts val="1280"/>
            </a:pPr>
            <a:r>
              <a:rPr lang="en-US" sz="1600" dirty="0">
                <a:solidFill>
                  <a:schemeClr val="lt1"/>
                </a:solidFill>
              </a:rPr>
              <a:t>Application assessments and configurations</a:t>
            </a:r>
          </a:p>
          <a:p>
            <a:pPr marL="1200150" lvl="2" indent="-285750">
              <a:spcBef>
                <a:spcPts val="920"/>
              </a:spcBef>
              <a:buSzPts val="1280"/>
            </a:pPr>
            <a:r>
              <a:rPr lang="en-US" sz="1400" dirty="0">
                <a:solidFill>
                  <a:schemeClr val="lt1"/>
                </a:solidFill>
              </a:rPr>
              <a:t>Kerberos HATES any attempt to connect to a system by IP/not by FQDN</a:t>
            </a:r>
          </a:p>
          <a:p>
            <a:pPr marL="1200150" lvl="2" indent="-285750">
              <a:spcBef>
                <a:spcPts val="920"/>
              </a:spcBef>
              <a:buSzPts val="1280"/>
            </a:pPr>
            <a:r>
              <a:rPr lang="en-US" sz="1400" dirty="0">
                <a:solidFill>
                  <a:schemeClr val="lt1"/>
                </a:solidFill>
              </a:rPr>
              <a:t>Will actively fail/drop</a:t>
            </a:r>
          </a:p>
          <a:p>
            <a:pPr marL="742950" lvl="1" indent="-285750">
              <a:spcBef>
                <a:spcPts val="920"/>
              </a:spcBef>
              <a:buSzPts val="1280"/>
            </a:pPr>
            <a:r>
              <a:rPr lang="en-US" sz="1600" dirty="0">
                <a:solidFill>
                  <a:schemeClr val="lt1"/>
                </a:solidFill>
              </a:rPr>
              <a:t>RDP</a:t>
            </a:r>
            <a:r>
              <a:rPr lang="en-US" sz="1400" dirty="0">
                <a:solidFill>
                  <a:schemeClr val="lt1"/>
                </a:solidFill>
              </a:rPr>
              <a:t> </a:t>
            </a:r>
          </a:p>
          <a:p>
            <a:pPr marL="1200150" lvl="2" indent="-285750">
              <a:spcBef>
                <a:spcPts val="920"/>
              </a:spcBef>
              <a:buSzPts val="1280"/>
            </a:pPr>
            <a:r>
              <a:rPr lang="en-US" sz="1400" dirty="0">
                <a:solidFill>
                  <a:schemeClr val="lt1"/>
                </a:solidFill>
              </a:rPr>
              <a:t>Gateways? RDS?</a:t>
            </a:r>
          </a:p>
          <a:p>
            <a:pPr marL="1200150" lvl="2" indent="-285750">
              <a:spcBef>
                <a:spcPts val="920"/>
              </a:spcBef>
              <a:buSzPts val="1280"/>
            </a:pPr>
            <a:r>
              <a:rPr lang="en-US" sz="1400" dirty="0">
                <a:solidFill>
                  <a:schemeClr val="lt1"/>
                </a:solidFill>
              </a:rPr>
              <a:t>Network Level Authentication (NLA)</a:t>
            </a:r>
          </a:p>
          <a:p>
            <a:pPr marL="742950" lvl="1" indent="-285750">
              <a:spcBef>
                <a:spcPts val="920"/>
              </a:spcBef>
              <a:buSzPts val="1280"/>
            </a:pPr>
            <a:r>
              <a:rPr lang="en-US" sz="1600" dirty="0">
                <a:solidFill>
                  <a:schemeClr val="lt1"/>
                </a:solidFill>
              </a:rPr>
              <a:t>Exceptions</a:t>
            </a:r>
            <a:endParaRPr lang="en-US" sz="1400" dirty="0">
              <a:solidFill>
                <a:schemeClr val="lt1"/>
              </a:solidFill>
            </a:endParaRPr>
          </a:p>
          <a:p>
            <a:pPr marL="1200150" lvl="2" indent="-285750">
              <a:spcBef>
                <a:spcPts val="920"/>
              </a:spcBef>
              <a:buSzPts val="1280"/>
            </a:pPr>
            <a:r>
              <a:rPr lang="en-US" sz="1400" dirty="0">
                <a:solidFill>
                  <a:schemeClr val="lt1"/>
                </a:solidFill>
              </a:rPr>
              <a:t>Utilize exceptions only where no other solutions make sense/app cannot support</a:t>
            </a:r>
          </a:p>
          <a:p>
            <a:pPr marL="1200150" lvl="2" indent="-285750">
              <a:spcBef>
                <a:spcPts val="920"/>
              </a:spcBef>
              <a:buSzPts val="1280"/>
            </a:pPr>
            <a:r>
              <a:rPr lang="en-US" sz="1400" dirty="0">
                <a:solidFill>
                  <a:schemeClr val="lt1"/>
                </a:solidFill>
              </a:rPr>
              <a:t>“Attack surface” / “Blast radius” reduction</a:t>
            </a:r>
          </a:p>
          <a:p>
            <a:pPr marL="1200150" lvl="2" indent="-285750">
              <a:spcBef>
                <a:spcPts val="920"/>
              </a:spcBef>
              <a:buSzPts val="1280"/>
            </a:pPr>
            <a:r>
              <a:rPr lang="en-US" sz="1400" dirty="0">
                <a:solidFill>
                  <a:schemeClr val="lt1"/>
                </a:solidFill>
              </a:rPr>
              <a:t>Can someone relay hashes to ALL your systems, or just to a smaller subset? </a:t>
            </a:r>
          </a:p>
          <a:p>
            <a:pPr marL="1657350" lvl="3" indent="-285750">
              <a:spcBef>
                <a:spcPts val="920"/>
              </a:spcBef>
              <a:buSzPts val="1280"/>
            </a:pPr>
            <a:r>
              <a:rPr lang="en-US" sz="1050" dirty="0">
                <a:solidFill>
                  <a:schemeClr val="lt1"/>
                </a:solidFill>
              </a:rPr>
              <a:t>Big difference!</a:t>
            </a:r>
          </a:p>
          <a:p>
            <a:pPr marL="1657350" lvl="3" indent="-285750">
              <a:spcBef>
                <a:spcPts val="920"/>
              </a:spcBef>
              <a:buSzPts val="1280"/>
            </a:pPr>
            <a:r>
              <a:rPr lang="en-US" sz="1050" dirty="0">
                <a:solidFill>
                  <a:schemeClr val="lt1"/>
                </a:solidFill>
              </a:rPr>
              <a:t>Do you have additional logging/monitoring/defense in depth controls on that subset?</a:t>
            </a:r>
          </a:p>
          <a:p>
            <a:pPr marL="742950" lvl="1" indent="-285750">
              <a:spcBef>
                <a:spcPts val="920"/>
              </a:spcBef>
              <a:buSzPts val="1280"/>
            </a:pPr>
            <a:r>
              <a:rPr lang="en-US" sz="1400" dirty="0">
                <a:solidFill>
                  <a:schemeClr val="lt1"/>
                </a:solidFill>
              </a:rPr>
              <a:t>Autopilot/Intune</a:t>
            </a:r>
          </a:p>
          <a:p>
            <a:pPr marL="742950" lvl="1" indent="-285750">
              <a:spcBef>
                <a:spcPts val="920"/>
              </a:spcBef>
              <a:buSzPts val="1280"/>
            </a:pPr>
            <a:endParaRPr lang="en-US" sz="1600" dirty="0">
              <a:solidFill>
                <a:schemeClr val="lt1"/>
              </a:solidFill>
            </a:endParaRPr>
          </a:p>
          <a:p>
            <a:pPr marL="1200150" lvl="2" indent="-285750">
              <a:spcBef>
                <a:spcPts val="920"/>
              </a:spcBef>
              <a:buSzPts val="1280"/>
            </a:pPr>
            <a:endParaRPr lang="en-US" sz="1400" dirty="0">
              <a:solidFill>
                <a:schemeClr val="lt1"/>
              </a:solidFill>
            </a:endParaRPr>
          </a:p>
          <a:p>
            <a:pPr marL="742950" lvl="1" indent="-285750">
              <a:spcBef>
                <a:spcPts val="920"/>
              </a:spcBef>
              <a:buSzPts val="1280"/>
            </a:pPr>
            <a:endParaRPr lang="en-US" sz="16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557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 txBox="1">
            <a:spLocks noGrp="1"/>
          </p:cNvSpPr>
          <p:nvPr>
            <p:ph type="title"/>
          </p:nvPr>
        </p:nvSpPr>
        <p:spPr>
          <a:xfrm>
            <a:off x="376301" y="129936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cap="none" dirty="0">
                <a:latin typeface="Century Gothic"/>
                <a:ea typeface="Century Gothic"/>
                <a:cs typeface="Century Gothic"/>
                <a:sym typeface="Century Gothic"/>
              </a:rPr>
              <a:t>~$ </a:t>
            </a:r>
            <a:r>
              <a:rPr lang="en-US" dirty="0"/>
              <a:t>Kerberos Troubles</a:t>
            </a:r>
            <a:r>
              <a:rPr lang="en-US" cap="none" dirty="0"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endParaRPr dirty="0"/>
          </a:p>
        </p:txBody>
      </p:sp>
      <p:sp>
        <p:nvSpPr>
          <p:cNvPr id="229" name="Google Shape;229;p10"/>
          <p:cNvSpPr txBox="1">
            <a:spLocks noGrp="1"/>
          </p:cNvSpPr>
          <p:nvPr>
            <p:ph type="body" idx="1"/>
          </p:nvPr>
        </p:nvSpPr>
        <p:spPr>
          <a:xfrm>
            <a:off x="376301" y="1450731"/>
            <a:ext cx="9550214" cy="5345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742950" lvl="1" indent="-285750">
              <a:spcBef>
                <a:spcPts val="920"/>
              </a:spcBef>
              <a:buSzPts val="1280"/>
            </a:pPr>
            <a:r>
              <a:rPr lang="en-US" sz="1600" dirty="0">
                <a:solidFill>
                  <a:schemeClr val="lt1"/>
                </a:solidFill>
              </a:rPr>
              <a:t>Age of your environment coupled with backwards compatibility of NTLM versions in Kerberos means there are (likely) less than ideal encryption schemes being used in your environment.</a:t>
            </a:r>
          </a:p>
          <a:p>
            <a:pPr marL="742950" lvl="1" indent="-285750">
              <a:spcBef>
                <a:spcPts val="920"/>
              </a:spcBef>
              <a:buSzPts val="1280"/>
            </a:pPr>
            <a:r>
              <a:rPr lang="en-US" sz="1600" dirty="0">
                <a:solidFill>
                  <a:schemeClr val="lt1"/>
                </a:solidFill>
              </a:rPr>
              <a:t>Recent Microsoft updates forcing AES, signing PACs, etc.</a:t>
            </a:r>
          </a:p>
          <a:p>
            <a:pPr marL="742950" lvl="1" indent="-285750">
              <a:spcBef>
                <a:spcPts val="920"/>
              </a:spcBef>
              <a:buSzPts val="1280"/>
            </a:pPr>
            <a:r>
              <a:rPr lang="en-US" sz="1600" dirty="0">
                <a:solidFill>
                  <a:schemeClr val="lt1"/>
                </a:solidFill>
              </a:rPr>
              <a:t>RC4-HMAC schemed accounts broke as the changes rolled out</a:t>
            </a:r>
          </a:p>
          <a:p>
            <a:pPr marL="1200150" lvl="2" indent="-285750">
              <a:spcBef>
                <a:spcPts val="920"/>
              </a:spcBef>
              <a:buSzPts val="1280"/>
            </a:pPr>
            <a:r>
              <a:rPr lang="en-US" sz="1400" dirty="0">
                <a:solidFill>
                  <a:schemeClr val="lt1"/>
                </a:solidFill>
              </a:rPr>
              <a:t>DC’s stuck in reboot loops</a:t>
            </a:r>
          </a:p>
          <a:p>
            <a:pPr marL="1200150" lvl="2" indent="-285750">
              <a:spcBef>
                <a:spcPts val="920"/>
              </a:spcBef>
              <a:buSzPts val="1280"/>
            </a:pPr>
            <a:r>
              <a:rPr lang="en-US" sz="1400" dirty="0">
                <a:solidFill>
                  <a:schemeClr val="lt1"/>
                </a:solidFill>
              </a:rPr>
              <a:t>Forced rollback</a:t>
            </a:r>
          </a:p>
          <a:p>
            <a:pPr marL="1200150" lvl="2" indent="-285750">
              <a:spcBef>
                <a:spcPts val="920"/>
              </a:spcBef>
              <a:buSzPts val="1280"/>
            </a:pPr>
            <a:endParaRPr lang="en-US" sz="1400" dirty="0">
              <a:solidFill>
                <a:schemeClr val="lt1"/>
              </a:solidFill>
            </a:endParaRPr>
          </a:p>
          <a:p>
            <a:pPr marL="1200150" lvl="2" indent="-285750">
              <a:spcBef>
                <a:spcPts val="920"/>
              </a:spcBef>
              <a:buSzPts val="1280"/>
            </a:pPr>
            <a:endParaRPr lang="en-US" sz="1200" dirty="0">
              <a:solidFill>
                <a:schemeClr val="lt1"/>
              </a:solidFill>
            </a:endParaRPr>
          </a:p>
          <a:p>
            <a:pPr marL="742950" lvl="1" indent="-285750">
              <a:spcBef>
                <a:spcPts val="920"/>
              </a:spcBef>
              <a:buSzPts val="1280"/>
            </a:pPr>
            <a:endParaRPr lang="en-US" sz="1600" dirty="0">
              <a:solidFill>
                <a:schemeClr val="lt1"/>
              </a:solidFill>
            </a:endParaRPr>
          </a:p>
          <a:p>
            <a:pPr marL="1200150" lvl="2" indent="-285750">
              <a:spcBef>
                <a:spcPts val="920"/>
              </a:spcBef>
              <a:buSzPts val="1280"/>
            </a:pPr>
            <a:endParaRPr lang="en-US" sz="1400" dirty="0">
              <a:solidFill>
                <a:schemeClr val="lt1"/>
              </a:solidFill>
            </a:endParaRPr>
          </a:p>
          <a:p>
            <a:pPr marL="742950" lvl="1" indent="-285750">
              <a:spcBef>
                <a:spcPts val="920"/>
              </a:spcBef>
              <a:buSzPts val="1280"/>
            </a:pPr>
            <a:endParaRPr lang="en-US" sz="16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82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7C3EAC-7EC6-F2D0-AE5C-084975E84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0" y="4934216"/>
            <a:ext cx="12041280" cy="1438476"/>
          </a:xfrm>
          <a:prstGeom prst="rect">
            <a:avLst/>
          </a:prstGeom>
        </p:spPr>
      </p:pic>
      <p:pic>
        <p:nvPicPr>
          <p:cNvPr id="1026" name="Picture 2" descr="Good News Everyone! | Know Your Meme">
            <a:extLst>
              <a:ext uri="{FF2B5EF4-FFF2-40B4-BE49-F238E27FC236}">
                <a16:creationId xmlns:a16="http://schemas.microsoft.com/office/drawing/2014/main" id="{0F50AA61-B0D0-69DB-0B53-B36C9A4C7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338" y="901212"/>
            <a:ext cx="5955324" cy="334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89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5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 txBox="1">
            <a:spLocks noGrp="1"/>
          </p:cNvSpPr>
          <p:nvPr>
            <p:ph type="title"/>
          </p:nvPr>
        </p:nvSpPr>
        <p:spPr>
          <a:xfrm>
            <a:off x="376301" y="129936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dirty="0">
                <a:latin typeface="Century Gothic"/>
                <a:ea typeface="Century Gothic"/>
                <a:cs typeface="Century Gothic"/>
                <a:sym typeface="Century Gothic"/>
              </a:rPr>
              <a:t>~$ </a:t>
            </a:r>
            <a:r>
              <a:rPr lang="en-US" dirty="0" err="1"/>
              <a:t>LanManager</a:t>
            </a:r>
            <a:r>
              <a:rPr lang="en-US" dirty="0"/>
              <a:t> (LM) </a:t>
            </a:r>
            <a:endParaRPr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p3"/>
          <p:cNvSpPr txBox="1">
            <a:spLocks noGrp="1"/>
          </p:cNvSpPr>
          <p:nvPr>
            <p:ph type="body" idx="1"/>
          </p:nvPr>
        </p:nvSpPr>
        <p:spPr>
          <a:xfrm>
            <a:off x="376300" y="1231641"/>
            <a:ext cx="9280884" cy="529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80000"/>
              <a:buChar char="▶"/>
            </a:pPr>
            <a:r>
              <a:rPr lang="en-US" dirty="0">
                <a:solidFill>
                  <a:schemeClr val="lt1"/>
                </a:solidFill>
              </a:rPr>
              <a:t>Named after </a:t>
            </a:r>
            <a:r>
              <a:rPr lang="en-US" dirty="0" err="1">
                <a:solidFill>
                  <a:schemeClr val="lt1"/>
                </a:solidFill>
              </a:rPr>
              <a:t>LANManager</a:t>
            </a:r>
            <a:r>
              <a:rPr lang="en-US" dirty="0">
                <a:solidFill>
                  <a:schemeClr val="lt1"/>
                </a:solidFill>
              </a:rPr>
              <a:t> OS/2 Operating System</a:t>
            </a:r>
            <a:endParaRPr dirty="0">
              <a:solidFill>
                <a:schemeClr val="lt1"/>
              </a:solidFill>
            </a:endParaRPr>
          </a:p>
          <a:p>
            <a:pPr marL="285750" lvl="0" indent="-285750" algn="l" rtl="0">
              <a:spcBef>
                <a:spcPts val="970"/>
              </a:spcBef>
              <a:spcAft>
                <a:spcPts val="0"/>
              </a:spcAft>
              <a:buSzPct val="80000"/>
              <a:buChar char="▶"/>
            </a:pPr>
            <a:r>
              <a:rPr lang="en-US" dirty="0">
                <a:solidFill>
                  <a:schemeClr val="lt1"/>
                </a:solidFill>
              </a:rPr>
              <a:t>1987 - Oldest password storage used by Windows</a:t>
            </a:r>
            <a:endParaRPr dirty="0"/>
          </a:p>
          <a:p>
            <a:pPr marL="742950" lvl="1" indent="-285750" algn="l" rtl="0">
              <a:spcBef>
                <a:spcPts val="933"/>
              </a:spcBef>
              <a:spcAft>
                <a:spcPts val="0"/>
              </a:spcAft>
              <a:buSzPct val="79999"/>
              <a:buChar char="▶"/>
            </a:pPr>
            <a:r>
              <a:rPr lang="en-US" dirty="0">
                <a:solidFill>
                  <a:schemeClr val="lt1"/>
                </a:solidFill>
              </a:rPr>
              <a:t>Included in Windows NT for backwards compatibility with </a:t>
            </a:r>
            <a:r>
              <a:rPr lang="en-US" dirty="0" err="1">
                <a:solidFill>
                  <a:schemeClr val="lt1"/>
                </a:solidFill>
              </a:rPr>
              <a:t>LANManager</a:t>
            </a:r>
            <a:endParaRPr lang="en-US" dirty="0">
              <a:solidFill>
                <a:schemeClr val="lt1"/>
              </a:solidFill>
            </a:endParaRPr>
          </a:p>
          <a:p>
            <a:pPr marL="742950" lvl="1" indent="-285750" algn="l" rtl="0">
              <a:spcBef>
                <a:spcPts val="933"/>
              </a:spcBef>
              <a:spcAft>
                <a:spcPts val="0"/>
              </a:spcAft>
              <a:buSzPct val="79999"/>
              <a:buChar char="▶"/>
            </a:pPr>
            <a:r>
              <a:rPr lang="en-US" dirty="0">
                <a:solidFill>
                  <a:schemeClr val="lt1"/>
                </a:solidFill>
              </a:rPr>
              <a:t>1994 – Final release of MS LAN Manager </a:t>
            </a:r>
            <a:endParaRPr dirty="0">
              <a:solidFill>
                <a:schemeClr val="lt1"/>
              </a:solidFill>
            </a:endParaRPr>
          </a:p>
          <a:p>
            <a:pPr marL="285750" lvl="0" indent="-285750" algn="l" rtl="0">
              <a:spcBef>
                <a:spcPts val="970"/>
              </a:spcBef>
              <a:spcAft>
                <a:spcPts val="0"/>
              </a:spcAft>
              <a:buSzPct val="80000"/>
              <a:buChar char="▶"/>
            </a:pPr>
            <a:r>
              <a:rPr lang="en-US" dirty="0">
                <a:solidFill>
                  <a:schemeClr val="lt1"/>
                </a:solidFill>
              </a:rPr>
              <a:t>Weaknesses</a:t>
            </a:r>
            <a:endParaRPr dirty="0"/>
          </a:p>
          <a:p>
            <a:pPr marL="742950" lvl="1" indent="-285750" algn="l" rtl="0">
              <a:spcBef>
                <a:spcPts val="896"/>
              </a:spcBef>
              <a:spcAft>
                <a:spcPts val="0"/>
              </a:spcAft>
              <a:buSzPct val="80000"/>
              <a:buChar char="▶"/>
            </a:pPr>
            <a:r>
              <a:rPr lang="en-US" sz="1600" dirty="0">
                <a:solidFill>
                  <a:schemeClr val="lt1"/>
                </a:solidFill>
              </a:rPr>
              <a:t>Only 14 characters allowed</a:t>
            </a:r>
            <a:endParaRPr dirty="0"/>
          </a:p>
          <a:p>
            <a:pPr marL="1200150" lvl="2" indent="-285750" algn="l" rtl="0">
              <a:spcBef>
                <a:spcPts val="859"/>
              </a:spcBef>
              <a:spcAft>
                <a:spcPts val="0"/>
              </a:spcAft>
              <a:buSzPct val="80000"/>
              <a:buChar char="▶"/>
            </a:pPr>
            <a:r>
              <a:rPr lang="en-US" sz="1400" dirty="0">
                <a:solidFill>
                  <a:schemeClr val="lt1"/>
                </a:solidFill>
              </a:rPr>
              <a:t>If the password was 14 characters or less, NULL padding added</a:t>
            </a:r>
            <a:endParaRPr dirty="0"/>
          </a:p>
          <a:p>
            <a:pPr marL="742950" lvl="1" indent="-285750" algn="l" rtl="0">
              <a:spcBef>
                <a:spcPts val="896"/>
              </a:spcBef>
              <a:spcAft>
                <a:spcPts val="0"/>
              </a:spcAft>
              <a:buSzPct val="80000"/>
              <a:buChar char="▶"/>
            </a:pPr>
            <a:r>
              <a:rPr lang="en-US" sz="1600" dirty="0">
                <a:solidFill>
                  <a:schemeClr val="lt1"/>
                </a:solidFill>
              </a:rPr>
              <a:t>Converted password to uppercase prior to hashing, limiting character set/key space</a:t>
            </a:r>
            <a:endParaRPr dirty="0"/>
          </a:p>
          <a:p>
            <a:pPr marL="742950" lvl="1" indent="-285750" algn="l" rtl="0">
              <a:spcBef>
                <a:spcPts val="896"/>
              </a:spcBef>
              <a:spcAft>
                <a:spcPts val="0"/>
              </a:spcAft>
              <a:buSzPct val="80000"/>
              <a:buChar char="▶"/>
            </a:pPr>
            <a:r>
              <a:rPr lang="en-US" sz="1600" dirty="0">
                <a:solidFill>
                  <a:schemeClr val="lt1"/>
                </a:solidFill>
              </a:rPr>
              <a:t>Split into two 7-character strings to be </a:t>
            </a:r>
            <a:r>
              <a:rPr lang="en-US" sz="1600" dirty="0" err="1">
                <a:solidFill>
                  <a:schemeClr val="lt1"/>
                </a:solidFill>
              </a:rPr>
              <a:t>DES’d</a:t>
            </a:r>
            <a:r>
              <a:rPr lang="en-US" sz="1600" dirty="0">
                <a:solidFill>
                  <a:schemeClr val="lt1"/>
                </a:solidFill>
              </a:rPr>
              <a:t> (56bit) </a:t>
            </a:r>
            <a:endParaRPr dirty="0"/>
          </a:p>
          <a:p>
            <a:pPr marL="1200150" lvl="2" indent="-285750" algn="l" rtl="0">
              <a:spcBef>
                <a:spcPts val="859"/>
              </a:spcBef>
              <a:spcAft>
                <a:spcPts val="0"/>
              </a:spcAft>
              <a:buSzPct val="80000"/>
              <a:buChar char="▶"/>
            </a:pPr>
            <a:r>
              <a:rPr lang="en-US" sz="1400" dirty="0">
                <a:solidFill>
                  <a:schemeClr val="lt1"/>
                </a:solidFill>
              </a:rPr>
              <a:t>7 characters 2x much easier than 14 to </a:t>
            </a:r>
            <a:r>
              <a:rPr lang="en-US" sz="1400" dirty="0" err="1">
                <a:solidFill>
                  <a:schemeClr val="lt1"/>
                </a:solidFill>
              </a:rPr>
              <a:t>bruteforce</a:t>
            </a:r>
            <a:endParaRPr sz="1400" dirty="0">
              <a:solidFill>
                <a:schemeClr val="lt1"/>
              </a:solidFill>
            </a:endParaRPr>
          </a:p>
          <a:p>
            <a:pPr marL="1200150" lvl="2" indent="-285750" algn="l" rtl="0">
              <a:spcBef>
                <a:spcPts val="859"/>
              </a:spcBef>
              <a:spcAft>
                <a:spcPts val="0"/>
              </a:spcAft>
              <a:buSzPct val="80000"/>
              <a:buChar char="▶"/>
            </a:pPr>
            <a:r>
              <a:rPr lang="en-US" sz="1400" dirty="0">
                <a:solidFill>
                  <a:schemeClr val="lt1"/>
                </a:solidFill>
              </a:rPr>
              <a:t>Encrypted “KGS!@#$%” with each derived key, resulting in 2 8-bit ciphertexts that are then combined to form the 16-bit hash value</a:t>
            </a:r>
            <a:endParaRPr dirty="0"/>
          </a:p>
          <a:p>
            <a:pPr marL="1200150" lvl="2" indent="-285750" algn="l" rtl="0">
              <a:spcBef>
                <a:spcPts val="859"/>
              </a:spcBef>
              <a:spcAft>
                <a:spcPts val="0"/>
              </a:spcAft>
              <a:buSzPct val="80000"/>
              <a:buChar char="▶"/>
            </a:pPr>
            <a:r>
              <a:rPr lang="en-US" sz="1400" dirty="0">
                <a:solidFill>
                  <a:schemeClr val="lt1"/>
                </a:solidFill>
              </a:rPr>
              <a:t>If the password is 7 characters or less, the 2</a:t>
            </a:r>
            <a:r>
              <a:rPr lang="en-US" sz="1400" baseline="30000" dirty="0">
                <a:solidFill>
                  <a:schemeClr val="lt1"/>
                </a:solidFill>
              </a:rPr>
              <a:t>nd</a:t>
            </a:r>
            <a:r>
              <a:rPr lang="en-US" sz="1400" dirty="0">
                <a:solidFill>
                  <a:schemeClr val="lt1"/>
                </a:solidFill>
              </a:rPr>
              <a:t> half is always computed as a static value</a:t>
            </a:r>
            <a:endParaRPr dirty="0"/>
          </a:p>
          <a:p>
            <a:pPr marL="742950" lvl="1" indent="-285750" algn="l" rtl="0">
              <a:spcBef>
                <a:spcPts val="896"/>
              </a:spcBef>
              <a:spcAft>
                <a:spcPts val="0"/>
              </a:spcAft>
              <a:buSzPct val="80000"/>
              <a:buChar char="▶"/>
            </a:pPr>
            <a:r>
              <a:rPr lang="en-US" sz="1600" dirty="0">
                <a:solidFill>
                  <a:schemeClr val="lt1"/>
                </a:solidFill>
              </a:rPr>
              <a:t>No salting</a:t>
            </a:r>
            <a:endParaRPr dirty="0"/>
          </a:p>
          <a:p>
            <a:pPr marL="1200150" lvl="2" indent="-285750" algn="l" rtl="0">
              <a:spcBef>
                <a:spcPts val="859"/>
              </a:spcBef>
              <a:spcAft>
                <a:spcPts val="0"/>
              </a:spcAft>
              <a:buSzPct val="80000"/>
              <a:buChar char="▶"/>
            </a:pPr>
            <a:r>
              <a:rPr lang="en-US" sz="1400" dirty="0">
                <a:solidFill>
                  <a:schemeClr val="lt1"/>
                </a:solidFill>
              </a:rPr>
              <a:t>MITM, relaying (</a:t>
            </a:r>
            <a:r>
              <a:rPr lang="en-US" sz="1400" dirty="0" err="1">
                <a:solidFill>
                  <a:schemeClr val="lt1"/>
                </a:solidFill>
              </a:rPr>
              <a:t>ntlmrelayx</a:t>
            </a:r>
            <a:r>
              <a:rPr lang="en-US" sz="1400" dirty="0">
                <a:solidFill>
                  <a:schemeClr val="lt1"/>
                </a:solidFill>
              </a:rPr>
              <a:t>), rainbow tables</a:t>
            </a:r>
            <a:endParaRPr dirty="0"/>
          </a:p>
          <a:p>
            <a:pPr marL="742950" lvl="1" indent="-285750">
              <a:spcBef>
                <a:spcPts val="859"/>
              </a:spcBef>
              <a:buSzPct val="80000"/>
            </a:pPr>
            <a:r>
              <a:rPr lang="en-US" sz="1600" b="1" dirty="0">
                <a:solidFill>
                  <a:schemeClr val="lt1"/>
                </a:solidFill>
              </a:rPr>
              <a:t>AAD3B435B51404EEAAD3B435B51404EE</a:t>
            </a:r>
            <a:endParaRPr dirty="0">
              <a:solidFill>
                <a:schemeClr val="lt1"/>
              </a:solidFill>
            </a:endParaRPr>
          </a:p>
          <a:p>
            <a:pPr marL="742950" lvl="1" indent="-210566" algn="l" rtl="0">
              <a:spcBef>
                <a:spcPts val="896"/>
              </a:spcBef>
              <a:spcAft>
                <a:spcPts val="0"/>
              </a:spcAft>
              <a:buSzPct val="80000"/>
              <a:buNone/>
            </a:pPr>
            <a:endParaRPr sz="16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>
            <a:spLocks noGrp="1"/>
          </p:cNvSpPr>
          <p:nvPr>
            <p:ph type="title"/>
          </p:nvPr>
        </p:nvSpPr>
        <p:spPr>
          <a:xfrm>
            <a:off x="376301" y="129936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dirty="0">
                <a:latin typeface="Century Gothic"/>
                <a:ea typeface="Century Gothic"/>
                <a:cs typeface="Century Gothic"/>
                <a:sym typeface="Century Gothic"/>
              </a:rPr>
              <a:t>~$</a:t>
            </a:r>
            <a:r>
              <a:rPr lang="en-US" cap="none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cap="none" dirty="0" err="1">
                <a:latin typeface="Century Gothic"/>
                <a:ea typeface="Century Gothic"/>
                <a:cs typeface="Century Gothic"/>
                <a:sym typeface="Century Gothic"/>
              </a:rPr>
              <a:t>NTHash</a:t>
            </a:r>
            <a:r>
              <a:rPr lang="en-US" cap="none" dirty="0">
                <a:latin typeface="Century Gothic"/>
                <a:ea typeface="Century Gothic"/>
                <a:cs typeface="Century Gothic"/>
                <a:sym typeface="Century Gothic"/>
              </a:rPr>
              <a:t> (NT)</a:t>
            </a:r>
            <a:endParaRPr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p4"/>
          <p:cNvSpPr txBox="1">
            <a:spLocks noGrp="1"/>
          </p:cNvSpPr>
          <p:nvPr>
            <p:ph type="body" idx="1"/>
          </p:nvPr>
        </p:nvSpPr>
        <p:spPr>
          <a:xfrm>
            <a:off x="376300" y="1231641"/>
            <a:ext cx="9280884" cy="529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280"/>
              <a:buChar char="▶"/>
            </a:pPr>
            <a:r>
              <a:rPr lang="en-US" sz="2000" dirty="0">
                <a:solidFill>
                  <a:schemeClr val="lt1"/>
                </a:solidFill>
              </a:rPr>
              <a:t>1993, </a:t>
            </a:r>
            <a:r>
              <a:rPr lang="en-US" sz="2000" dirty="0" err="1">
                <a:solidFill>
                  <a:schemeClr val="lt1"/>
                </a:solidFill>
              </a:rPr>
              <a:t>NTHashes</a:t>
            </a:r>
            <a:r>
              <a:rPr lang="en-US" sz="2000" dirty="0">
                <a:solidFill>
                  <a:schemeClr val="lt1"/>
                </a:solidFill>
              </a:rPr>
              <a:t> (NTLM)</a:t>
            </a:r>
            <a:endParaRPr sz="2000" dirty="0">
              <a:solidFill>
                <a:schemeClr val="lt1"/>
              </a:solidFill>
            </a:endParaRPr>
          </a:p>
          <a:p>
            <a:pPr marL="1200150" lvl="2" indent="-285750" algn="l" rtl="0">
              <a:spcBef>
                <a:spcPts val="840"/>
              </a:spcBef>
              <a:spcAft>
                <a:spcPts val="0"/>
              </a:spcAft>
              <a:buSzPts val="960"/>
              <a:buChar char="▶"/>
            </a:pPr>
            <a:r>
              <a:rPr lang="en-US" sz="1400" dirty="0">
                <a:solidFill>
                  <a:schemeClr val="lt1"/>
                </a:solidFill>
              </a:rPr>
              <a:t>Commonly confused with Net-NTLMv1 </a:t>
            </a:r>
            <a:endParaRPr sz="1800" dirty="0"/>
          </a:p>
          <a:p>
            <a:pPr marL="742950" lvl="1" indent="-285750" algn="l" rtl="0">
              <a:spcBef>
                <a:spcPts val="920"/>
              </a:spcBef>
              <a:spcAft>
                <a:spcPts val="0"/>
              </a:spcAft>
              <a:buSzPts val="1280"/>
              <a:buChar char="▶"/>
            </a:pPr>
            <a:r>
              <a:rPr lang="en-US" sz="2000" dirty="0">
                <a:solidFill>
                  <a:schemeClr val="lt1"/>
                </a:solidFill>
              </a:rPr>
              <a:t>MD4(UTF-16-LE(password))</a:t>
            </a:r>
            <a:endParaRPr sz="2000" dirty="0"/>
          </a:p>
          <a:p>
            <a:pPr marL="742950" lvl="1" indent="-285750" algn="l" rtl="0">
              <a:spcBef>
                <a:spcPts val="920"/>
              </a:spcBef>
              <a:spcAft>
                <a:spcPts val="0"/>
              </a:spcAft>
              <a:buSzPts val="1280"/>
              <a:buChar char="▶"/>
            </a:pPr>
            <a:r>
              <a:rPr lang="en-US" dirty="0">
                <a:solidFill>
                  <a:schemeClr val="lt1"/>
                </a:solidFill>
              </a:rPr>
              <a:t>Stored in SAM, and </a:t>
            </a:r>
            <a:r>
              <a:rPr lang="en-US" dirty="0" err="1">
                <a:solidFill>
                  <a:schemeClr val="lt1"/>
                </a:solidFill>
              </a:rPr>
              <a:t>NTDS.dit</a:t>
            </a:r>
            <a:r>
              <a:rPr lang="en-US" dirty="0">
                <a:solidFill>
                  <a:schemeClr val="lt1"/>
                </a:solidFill>
              </a:rPr>
              <a:t> (on DCs)</a:t>
            </a:r>
            <a:endParaRPr dirty="0">
              <a:solidFill>
                <a:schemeClr val="lt1"/>
              </a:solidFill>
            </a:endParaRPr>
          </a:p>
          <a:p>
            <a:pPr marL="742950" lvl="1" indent="-306069" algn="l" rtl="0">
              <a:spcBef>
                <a:spcPts val="920"/>
              </a:spcBef>
              <a:spcAft>
                <a:spcPts val="0"/>
              </a:spcAft>
              <a:buClr>
                <a:schemeClr val="lt1"/>
              </a:buClr>
              <a:buSzPts val="1600"/>
              <a:buChar char="▶"/>
            </a:pPr>
            <a:endParaRPr sz="1600" dirty="0">
              <a:solidFill>
                <a:schemeClr val="lt1"/>
              </a:solidFill>
            </a:endParaRPr>
          </a:p>
          <a:p>
            <a:pPr marL="742950" lvl="1" indent="-204469" algn="l" rtl="0">
              <a:spcBef>
                <a:spcPts val="920"/>
              </a:spcBef>
              <a:spcAft>
                <a:spcPts val="0"/>
              </a:spcAft>
              <a:buSzPts val="1280"/>
              <a:buNone/>
            </a:pPr>
            <a:endParaRPr sz="1600" dirty="0">
              <a:solidFill>
                <a:schemeClr val="lt1"/>
              </a:solidFill>
            </a:endParaRPr>
          </a:p>
        </p:txBody>
      </p:sp>
      <p:pic>
        <p:nvPicPr>
          <p:cNvPr id="165" name="Google Shape;16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325" y="4954501"/>
            <a:ext cx="9439625" cy="41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 txBox="1">
            <a:spLocks noGrp="1"/>
          </p:cNvSpPr>
          <p:nvPr>
            <p:ph type="title"/>
          </p:nvPr>
        </p:nvSpPr>
        <p:spPr>
          <a:xfrm>
            <a:off x="376301" y="129936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dirty="0">
                <a:latin typeface="Century Gothic"/>
                <a:ea typeface="Century Gothic"/>
                <a:cs typeface="Century Gothic"/>
                <a:sym typeface="Century Gothic"/>
              </a:rPr>
              <a:t>~$</a:t>
            </a:r>
            <a:r>
              <a:rPr lang="en-US" cap="none" dirty="0">
                <a:latin typeface="Century Gothic"/>
                <a:ea typeface="Century Gothic"/>
                <a:cs typeface="Century Gothic"/>
                <a:sym typeface="Century Gothic"/>
              </a:rPr>
              <a:t> NTLMv1 (Net-NTLMv1)</a:t>
            </a:r>
            <a:endParaRPr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" name="Google Shape;171;p5"/>
          <p:cNvSpPr txBox="1">
            <a:spLocks noGrp="1"/>
          </p:cNvSpPr>
          <p:nvPr>
            <p:ph type="body" idx="1"/>
          </p:nvPr>
        </p:nvSpPr>
        <p:spPr>
          <a:xfrm>
            <a:off x="376300" y="1231641"/>
            <a:ext cx="9280884" cy="529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742950" lvl="1" indent="-285750" algn="l" rtl="0">
              <a:spcBef>
                <a:spcPts val="920"/>
              </a:spcBef>
              <a:spcAft>
                <a:spcPts val="0"/>
              </a:spcAft>
              <a:buSzPts val="1280"/>
              <a:buChar char="▶"/>
            </a:pPr>
            <a:r>
              <a:rPr lang="en-US" sz="2000" dirty="0" err="1">
                <a:solidFill>
                  <a:schemeClr val="lt1"/>
                </a:solidFill>
              </a:rPr>
              <a:t>Challenge:Response</a:t>
            </a:r>
            <a:endParaRPr lang="en-US" sz="2000" dirty="0">
              <a:solidFill>
                <a:schemeClr val="lt1"/>
              </a:solidFill>
            </a:endParaRPr>
          </a:p>
          <a:p>
            <a:pPr marL="742950" lvl="1" indent="-285750" algn="l" rtl="0">
              <a:spcBef>
                <a:spcPts val="920"/>
              </a:spcBef>
              <a:spcAft>
                <a:spcPts val="0"/>
              </a:spcAft>
              <a:buSzPts val="1280"/>
              <a:buChar char="▶"/>
            </a:pPr>
            <a:r>
              <a:rPr lang="en-US" sz="2000" dirty="0">
                <a:solidFill>
                  <a:schemeClr val="lt1"/>
                </a:solidFill>
              </a:rPr>
              <a:t>NT:LM both used</a:t>
            </a:r>
          </a:p>
          <a:p>
            <a:pPr marL="1200150" lvl="2" indent="-285750">
              <a:spcBef>
                <a:spcPts val="920"/>
              </a:spcBef>
              <a:buSzPts val="1280"/>
            </a:pPr>
            <a:r>
              <a:rPr lang="en-US" sz="1400" dirty="0">
                <a:solidFill>
                  <a:schemeClr val="lt1"/>
                </a:solidFill>
              </a:rPr>
              <a:t>Server: sends random challenge</a:t>
            </a:r>
          </a:p>
          <a:p>
            <a:pPr marL="1200150" lvl="2" indent="-285750">
              <a:spcBef>
                <a:spcPts val="920"/>
              </a:spcBef>
              <a:buSzPts val="1280"/>
            </a:pPr>
            <a:r>
              <a:rPr lang="en-US" sz="1400" dirty="0">
                <a:solidFill>
                  <a:schemeClr val="lt1"/>
                </a:solidFill>
              </a:rPr>
              <a:t>Client: performs operation on challenge with secret shared between server &amp; client (in this case, the password hash[es]) to compute the response, sends response back to server</a:t>
            </a:r>
          </a:p>
          <a:p>
            <a:pPr marL="1200150" lvl="2" indent="-285750">
              <a:spcBef>
                <a:spcPts val="920"/>
              </a:spcBef>
              <a:buSzPts val="1280"/>
            </a:pPr>
            <a:r>
              <a:rPr lang="en-US" sz="1400" dirty="0">
                <a:solidFill>
                  <a:schemeClr val="lt1"/>
                </a:solidFill>
              </a:rPr>
              <a:t>Server: verifies the operation performed by the client produces a response that matches the response expected</a:t>
            </a:r>
          </a:p>
          <a:p>
            <a:pPr marL="742950" lvl="1" indent="-285750">
              <a:spcBef>
                <a:spcPts val="920"/>
              </a:spcBef>
              <a:buSzPts val="1280"/>
            </a:pPr>
            <a:r>
              <a:rPr lang="en-US" sz="2000" dirty="0">
                <a:solidFill>
                  <a:schemeClr val="lt1"/>
                </a:solidFill>
              </a:rPr>
              <a:t>Algorithm</a:t>
            </a:r>
          </a:p>
          <a:p>
            <a:pPr marL="1200150" lvl="2" indent="-285750">
              <a:spcBef>
                <a:spcPts val="920"/>
              </a:spcBef>
              <a:buSzPts val="1280"/>
            </a:pPr>
            <a:r>
              <a:rPr lang="en-US" sz="1400" dirty="0">
                <a:solidFill>
                  <a:schemeClr val="lt1"/>
                </a:solidFill>
              </a:rPr>
              <a:t>Challenge = 8-byte server challenge, random</a:t>
            </a:r>
          </a:p>
          <a:p>
            <a:pPr marL="1200150" lvl="2" indent="-285750">
              <a:spcBef>
                <a:spcPts val="920"/>
              </a:spcBef>
              <a:buSzPts val="1280"/>
            </a:pPr>
            <a:r>
              <a:rPr lang="en-US" sz="1400" dirty="0">
                <a:solidFill>
                  <a:schemeClr val="lt1"/>
                </a:solidFill>
              </a:rPr>
              <a:t>K1 | K2 | K3 = NTLM-Hash | 5-bytes-0</a:t>
            </a:r>
          </a:p>
          <a:p>
            <a:pPr marL="1200150" lvl="2" indent="-285750">
              <a:spcBef>
                <a:spcPts val="920"/>
              </a:spcBef>
              <a:buSzPts val="1280"/>
            </a:pPr>
            <a:r>
              <a:rPr lang="fr-FR" sz="1400" dirty="0" err="1">
                <a:solidFill>
                  <a:schemeClr val="lt1"/>
                </a:solidFill>
              </a:rPr>
              <a:t>Response</a:t>
            </a:r>
            <a:r>
              <a:rPr lang="fr-FR" sz="1400" dirty="0">
                <a:solidFill>
                  <a:schemeClr val="lt1"/>
                </a:solidFill>
              </a:rPr>
              <a:t> = DES(K1,C) | DES(K2,C) | DES(K3,C)</a:t>
            </a:r>
          </a:p>
          <a:p>
            <a:pPr marL="742950" lvl="1" indent="-285750">
              <a:spcBef>
                <a:spcPts val="920"/>
              </a:spcBef>
              <a:buSzPts val="1280"/>
            </a:pPr>
            <a:r>
              <a:rPr lang="en-US" sz="2000" dirty="0">
                <a:solidFill>
                  <a:schemeClr val="lt1"/>
                </a:solidFill>
              </a:rPr>
              <a:t>Issue(s)</a:t>
            </a:r>
          </a:p>
          <a:p>
            <a:pPr marL="1200150" lvl="2" indent="-285750">
              <a:spcBef>
                <a:spcPts val="920"/>
              </a:spcBef>
              <a:buSzPts val="1280"/>
            </a:pPr>
            <a:r>
              <a:rPr lang="en-US" sz="1400" dirty="0">
                <a:solidFill>
                  <a:schemeClr val="lt1"/>
                </a:solidFill>
              </a:rPr>
              <a:t>3DES (DESx3)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>
            <a:spLocks noGrp="1"/>
          </p:cNvSpPr>
          <p:nvPr>
            <p:ph type="title"/>
          </p:nvPr>
        </p:nvSpPr>
        <p:spPr>
          <a:xfrm>
            <a:off x="376301" y="129936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dirty="0">
                <a:latin typeface="Century Gothic"/>
                <a:ea typeface="Century Gothic"/>
                <a:cs typeface="Century Gothic"/>
                <a:sym typeface="Century Gothic"/>
              </a:rPr>
              <a:t>~$</a:t>
            </a:r>
            <a:r>
              <a:rPr lang="en-US" cap="none" dirty="0">
                <a:latin typeface="Century Gothic"/>
                <a:ea typeface="Century Gothic"/>
                <a:cs typeface="Century Gothic"/>
                <a:sym typeface="Century Gothic"/>
              </a:rPr>
              <a:t> NTLMv2</a:t>
            </a:r>
            <a:r>
              <a:rPr lang="en-US" dirty="0"/>
              <a:t> (</a:t>
            </a:r>
            <a:r>
              <a:rPr lang="en-US" cap="none" dirty="0">
                <a:latin typeface="Century Gothic"/>
                <a:ea typeface="Century Gothic"/>
                <a:cs typeface="Century Gothic"/>
                <a:sym typeface="Century Gothic"/>
              </a:rPr>
              <a:t>Net-NTLMv2)</a:t>
            </a:r>
            <a:endParaRPr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p6"/>
          <p:cNvSpPr txBox="1">
            <a:spLocks noGrp="1"/>
          </p:cNvSpPr>
          <p:nvPr>
            <p:ph type="body" idx="1"/>
          </p:nvPr>
        </p:nvSpPr>
        <p:spPr>
          <a:xfrm>
            <a:off x="376300" y="1231641"/>
            <a:ext cx="9280884" cy="529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280"/>
              <a:buChar char="▶"/>
            </a:pPr>
            <a:r>
              <a:rPr lang="en-US" sz="2000" dirty="0">
                <a:solidFill>
                  <a:schemeClr val="lt1"/>
                </a:solidFill>
              </a:rPr>
              <a:t>1993</a:t>
            </a: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280"/>
              <a:buChar char="▶"/>
            </a:pPr>
            <a:r>
              <a:rPr lang="en-US" sz="2000" dirty="0">
                <a:solidFill>
                  <a:schemeClr val="lt1"/>
                </a:solidFill>
              </a:rPr>
              <a:t>Added ability for a server to authenticate to a client</a:t>
            </a: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280"/>
              <a:buChar char="▶"/>
            </a:pPr>
            <a:r>
              <a:rPr lang="en-US" sz="2000" dirty="0">
                <a:solidFill>
                  <a:schemeClr val="lt1"/>
                </a:solidFill>
              </a:rPr>
              <a:t>Includes current time(NT), HMAC-MD5 hash of user’s NT hash, username, domain name</a:t>
            </a:r>
          </a:p>
          <a:p>
            <a:pPr marL="1200150" lvl="2" indent="-285750">
              <a:spcBef>
                <a:spcPts val="0"/>
              </a:spcBef>
              <a:buSzPts val="1280"/>
            </a:pPr>
            <a:r>
              <a:rPr lang="en-US" sz="1800" dirty="0">
                <a:solidFill>
                  <a:schemeClr val="lt1"/>
                </a:solidFill>
              </a:rPr>
              <a:t>Algorithm: </a:t>
            </a:r>
          </a:p>
          <a:p>
            <a:pPr marL="914400" lvl="2" indent="0">
              <a:spcBef>
                <a:spcPts val="0"/>
              </a:spcBef>
              <a:buSzPts val="1280"/>
              <a:buNone/>
            </a:pPr>
            <a:endParaRPr lang="en-US" sz="1800" dirty="0">
              <a:solidFill>
                <a:schemeClr val="lt1"/>
              </a:solidFill>
            </a:endParaRPr>
          </a:p>
          <a:p>
            <a:pPr marL="1657350" lvl="3" indent="-285750">
              <a:spcBef>
                <a:spcPts val="0"/>
              </a:spcBef>
              <a:buSzPts val="1280"/>
            </a:pPr>
            <a:r>
              <a:rPr lang="en-US" sz="1600" dirty="0">
                <a:solidFill>
                  <a:schemeClr val="bg1"/>
                </a:solidFill>
              </a:rPr>
              <a:t>SC = 8-byte server challenge, random</a:t>
            </a:r>
          </a:p>
          <a:p>
            <a:pPr marL="1657350" lvl="3" indent="-285750">
              <a:spcBef>
                <a:spcPts val="0"/>
              </a:spcBef>
              <a:buSzPts val="1280"/>
            </a:pPr>
            <a:r>
              <a:rPr lang="en-US" sz="1600" dirty="0">
                <a:solidFill>
                  <a:schemeClr val="bg1"/>
                </a:solidFill>
              </a:rPr>
              <a:t>CC = 8-byte client challenge, random</a:t>
            </a:r>
          </a:p>
          <a:p>
            <a:pPr marL="1657350" lvl="3" indent="-285750">
              <a:spcBef>
                <a:spcPts val="0"/>
              </a:spcBef>
              <a:buSzPts val="1280"/>
            </a:pPr>
            <a:r>
              <a:rPr lang="en-US" sz="1600" dirty="0">
                <a:solidFill>
                  <a:schemeClr val="bg1"/>
                </a:solidFill>
              </a:rPr>
              <a:t>CC* = (X, time, CC2, domain name)</a:t>
            </a:r>
          </a:p>
          <a:p>
            <a:pPr marL="1657350" lvl="3" indent="-285750">
              <a:spcBef>
                <a:spcPts val="0"/>
              </a:spcBef>
              <a:buSzPts val="1280"/>
            </a:pPr>
            <a:r>
              <a:rPr lang="en-US" sz="1600" dirty="0">
                <a:solidFill>
                  <a:schemeClr val="bg1"/>
                </a:solidFill>
              </a:rPr>
              <a:t>v2-Hash = HMAC-MD5(NT-Hash, user name, domain name)</a:t>
            </a:r>
          </a:p>
          <a:p>
            <a:pPr marL="1657350" lvl="3" indent="-285750">
              <a:spcBef>
                <a:spcPts val="0"/>
              </a:spcBef>
              <a:buSzPts val="1280"/>
            </a:pPr>
            <a:r>
              <a:rPr lang="en-US" sz="1600" dirty="0">
                <a:solidFill>
                  <a:schemeClr val="bg1"/>
                </a:solidFill>
              </a:rPr>
              <a:t>LMv2 = HMAC-MD5(v2-Hash, SC, CC)</a:t>
            </a:r>
          </a:p>
          <a:p>
            <a:pPr marL="1657350" lvl="3" indent="-285750">
              <a:spcBef>
                <a:spcPts val="0"/>
              </a:spcBef>
              <a:buSzPts val="1280"/>
            </a:pPr>
            <a:r>
              <a:rPr lang="en-US" sz="1600" dirty="0">
                <a:solidFill>
                  <a:schemeClr val="bg1"/>
                </a:solidFill>
              </a:rPr>
              <a:t>NTv2 = HMAC-MD5(v2-Hash, SC, CC*)</a:t>
            </a:r>
          </a:p>
          <a:p>
            <a:pPr marL="1657350" lvl="3" indent="-285750">
              <a:spcBef>
                <a:spcPts val="0"/>
              </a:spcBef>
              <a:buSzPts val="1280"/>
            </a:pPr>
            <a:r>
              <a:rPr lang="en-US" sz="1600" dirty="0">
                <a:solidFill>
                  <a:schemeClr val="bg1"/>
                </a:solidFill>
              </a:rPr>
              <a:t>response = LMv2 | CC | NTv2 | CC*</a:t>
            </a:r>
            <a:endParaRPr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"/>
          <p:cNvSpPr txBox="1">
            <a:spLocks noGrp="1"/>
          </p:cNvSpPr>
          <p:nvPr>
            <p:ph type="title"/>
          </p:nvPr>
        </p:nvSpPr>
        <p:spPr>
          <a:xfrm>
            <a:off x="376301" y="129936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dirty="0">
                <a:latin typeface="Century Gothic"/>
                <a:ea typeface="Century Gothic"/>
                <a:cs typeface="Century Gothic"/>
                <a:sym typeface="Century Gothic"/>
              </a:rPr>
              <a:t>~$</a:t>
            </a:r>
            <a:r>
              <a:rPr lang="en-US" cap="none" dirty="0">
                <a:latin typeface="Century Gothic"/>
                <a:ea typeface="Century Gothic"/>
                <a:cs typeface="Century Gothic"/>
                <a:sym typeface="Century Gothic"/>
              </a:rPr>
              <a:t> Kerberos</a:t>
            </a:r>
            <a:endParaRPr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7"/>
          <p:cNvSpPr txBox="1">
            <a:spLocks noGrp="1"/>
          </p:cNvSpPr>
          <p:nvPr>
            <p:ph type="body" idx="1"/>
          </p:nvPr>
        </p:nvSpPr>
        <p:spPr>
          <a:xfrm>
            <a:off x="376300" y="1231641"/>
            <a:ext cx="9280884" cy="529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280"/>
              <a:buChar char="▶"/>
            </a:pPr>
            <a:r>
              <a:rPr lang="en-US" sz="1600" dirty="0">
                <a:solidFill>
                  <a:schemeClr val="lt1"/>
                </a:solidFill>
              </a:rPr>
              <a:t>“Kerberos Carnival”</a:t>
            </a:r>
            <a:endParaRPr sz="1400" dirty="0">
              <a:solidFill>
                <a:schemeClr val="lt1"/>
              </a:solidFill>
            </a:endParaRPr>
          </a:p>
          <a:p>
            <a:pPr marL="742950" lvl="1" indent="-285750" algn="l" rtl="0">
              <a:spcBef>
                <a:spcPts val="920"/>
              </a:spcBef>
              <a:spcAft>
                <a:spcPts val="0"/>
              </a:spcAft>
              <a:buSzPts val="1280"/>
              <a:buChar char="▶"/>
            </a:pPr>
            <a:r>
              <a:rPr lang="en-US" sz="1600" dirty="0">
                <a:solidFill>
                  <a:schemeClr val="lt1"/>
                </a:solidFill>
              </a:rPr>
              <a:t>TGT – Ticket Granting Ticket</a:t>
            </a:r>
            <a:endParaRPr dirty="0"/>
          </a:p>
          <a:p>
            <a:pPr marL="1200150" lvl="2" indent="-285750" algn="l" rtl="0">
              <a:spcBef>
                <a:spcPts val="880"/>
              </a:spcBef>
              <a:spcAft>
                <a:spcPts val="0"/>
              </a:spcAft>
              <a:buSzPts val="1120"/>
              <a:buChar char="▶"/>
            </a:pPr>
            <a:r>
              <a:rPr lang="en-US" sz="1400" dirty="0">
                <a:solidFill>
                  <a:schemeClr val="lt1"/>
                </a:solidFill>
              </a:rPr>
              <a:t>User’s initial entry into the “carnival” (domain/Kerberos realm)</a:t>
            </a:r>
            <a:endParaRPr dirty="0"/>
          </a:p>
          <a:p>
            <a:pPr marL="742950" lvl="1" indent="-285750" algn="l" rtl="0">
              <a:spcBef>
                <a:spcPts val="920"/>
              </a:spcBef>
              <a:spcAft>
                <a:spcPts val="0"/>
              </a:spcAft>
              <a:buSzPts val="1280"/>
              <a:buChar char="▶"/>
            </a:pPr>
            <a:r>
              <a:rPr lang="en-US" sz="1600" dirty="0">
                <a:solidFill>
                  <a:schemeClr val="lt1"/>
                </a:solidFill>
              </a:rPr>
              <a:t>TGS – Ticket Granting Service</a:t>
            </a:r>
            <a:endParaRPr dirty="0"/>
          </a:p>
          <a:p>
            <a:pPr marL="1200150" lvl="2" indent="-285750" algn="l" rtl="0">
              <a:spcBef>
                <a:spcPts val="880"/>
              </a:spcBef>
              <a:spcAft>
                <a:spcPts val="0"/>
              </a:spcAft>
              <a:buSzPts val="1120"/>
              <a:buChar char="▶"/>
            </a:pPr>
            <a:r>
              <a:rPr lang="en-US" sz="1400" dirty="0">
                <a:solidFill>
                  <a:schemeClr val="lt1"/>
                </a:solidFill>
              </a:rPr>
              <a:t>User’s tickets to the different “rides” (services) at the “carnival”</a:t>
            </a:r>
            <a:endParaRPr dirty="0"/>
          </a:p>
          <a:p>
            <a:pPr marL="742950" lvl="1" indent="-285750" algn="l" rtl="0">
              <a:spcBef>
                <a:spcPts val="920"/>
              </a:spcBef>
              <a:spcAft>
                <a:spcPts val="0"/>
              </a:spcAft>
              <a:buSzPts val="1280"/>
              <a:buChar char="▶"/>
            </a:pPr>
            <a:r>
              <a:rPr lang="en-US" sz="1600" dirty="0">
                <a:solidFill>
                  <a:schemeClr val="lt1"/>
                </a:solidFill>
              </a:rPr>
              <a:t>Fully Qualified Domain Names (FQDN)</a:t>
            </a:r>
            <a:endParaRPr dirty="0"/>
          </a:p>
          <a:p>
            <a:pPr marL="742950" lvl="1" indent="-285750" algn="l" rtl="0">
              <a:spcBef>
                <a:spcPts val="920"/>
              </a:spcBef>
              <a:spcAft>
                <a:spcPts val="0"/>
              </a:spcAft>
              <a:buSzPts val="1280"/>
              <a:buChar char="▶"/>
            </a:pPr>
            <a:r>
              <a:rPr lang="en-US" sz="1600" dirty="0">
                <a:solidFill>
                  <a:schemeClr val="lt1"/>
                </a:solidFill>
              </a:rPr>
              <a:t>Service tickets (with timestamps) encrypted with password hash of the affiliated service account</a:t>
            </a:r>
            <a:endParaRPr sz="1600" dirty="0">
              <a:solidFill>
                <a:schemeClr val="lt1"/>
              </a:solidFill>
            </a:endParaRPr>
          </a:p>
          <a:p>
            <a:pPr marL="1200150" lvl="2" indent="-295910" algn="l" rtl="0">
              <a:spcBef>
                <a:spcPts val="920"/>
              </a:spcBef>
              <a:spcAft>
                <a:spcPts val="0"/>
              </a:spcAft>
              <a:buClr>
                <a:schemeClr val="lt1"/>
              </a:buClr>
              <a:buSzPts val="1600"/>
              <a:buChar char="▶"/>
            </a:pPr>
            <a:r>
              <a:rPr lang="en-US" dirty="0" err="1">
                <a:solidFill>
                  <a:schemeClr val="lt1"/>
                </a:solidFill>
              </a:rPr>
              <a:t>Kerberoasting</a:t>
            </a:r>
            <a:r>
              <a:rPr lang="en-US" dirty="0">
                <a:solidFill>
                  <a:schemeClr val="lt1"/>
                </a:solidFill>
              </a:rPr>
              <a:t>, AS-REP roasting, Golden/Silver/Bronze tickets, etc. </a:t>
            </a:r>
            <a:endParaRPr sz="16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 txBox="1">
            <a:spLocks noGrp="1"/>
          </p:cNvSpPr>
          <p:nvPr>
            <p:ph type="title"/>
          </p:nvPr>
        </p:nvSpPr>
        <p:spPr>
          <a:xfrm>
            <a:off x="376301" y="129936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cap="none" dirty="0">
                <a:latin typeface="Century Gothic"/>
                <a:ea typeface="Century Gothic"/>
                <a:cs typeface="Century Gothic"/>
                <a:sym typeface="Century Gothic"/>
              </a:rPr>
              <a:t>~$ Why does this matter?	</a:t>
            </a:r>
            <a:endParaRPr dirty="0"/>
          </a:p>
        </p:txBody>
      </p:sp>
      <p:sp>
        <p:nvSpPr>
          <p:cNvPr id="189" name="Google Shape;189;p8"/>
          <p:cNvSpPr txBox="1">
            <a:spLocks noGrp="1"/>
          </p:cNvSpPr>
          <p:nvPr>
            <p:ph type="body" idx="1"/>
          </p:nvPr>
        </p:nvSpPr>
        <p:spPr>
          <a:xfrm>
            <a:off x="376299" y="1178890"/>
            <a:ext cx="10728385" cy="4580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280"/>
              <a:buChar char="▶"/>
            </a:pPr>
            <a:r>
              <a:rPr lang="en-US" dirty="0">
                <a:solidFill>
                  <a:schemeClr val="lt1"/>
                </a:solidFill>
              </a:rPr>
              <a:t>Service Principal Names (SPNs)</a:t>
            </a:r>
            <a:endParaRPr sz="2000" dirty="0"/>
          </a:p>
          <a:p>
            <a:pPr marL="1200150" lvl="2" indent="-285750" algn="l" rtl="0">
              <a:spcBef>
                <a:spcPts val="880"/>
              </a:spcBef>
              <a:spcAft>
                <a:spcPts val="0"/>
              </a:spcAft>
              <a:buSzPts val="1120"/>
              <a:buChar char="▶"/>
            </a:pPr>
            <a:r>
              <a:rPr lang="en-US" sz="1400" dirty="0">
                <a:solidFill>
                  <a:schemeClr val="lt1"/>
                </a:solidFill>
              </a:rPr>
              <a:t>Reliance on SPNs and FQDN (fully qualified domain names)</a:t>
            </a:r>
            <a:endParaRPr dirty="0"/>
          </a:p>
          <a:p>
            <a:pPr marL="1200150" lvl="2" indent="-285750" algn="l" rtl="0">
              <a:spcBef>
                <a:spcPts val="880"/>
              </a:spcBef>
              <a:spcAft>
                <a:spcPts val="0"/>
              </a:spcAft>
              <a:buSzPts val="1120"/>
              <a:buChar char="▶"/>
            </a:pPr>
            <a:r>
              <a:rPr lang="en-US" sz="1400" dirty="0">
                <a:solidFill>
                  <a:schemeClr val="lt1"/>
                </a:solidFill>
              </a:rPr>
              <a:t>Accessing a resource via IP </a:t>
            </a:r>
            <a:endParaRPr dirty="0"/>
          </a:p>
          <a:p>
            <a:pPr marL="1200150" lvl="2" indent="-285750" algn="l" rtl="0">
              <a:spcBef>
                <a:spcPts val="880"/>
              </a:spcBef>
              <a:spcAft>
                <a:spcPts val="0"/>
              </a:spcAft>
              <a:buSzPts val="1120"/>
              <a:buChar char="▶"/>
            </a:pPr>
            <a:r>
              <a:rPr lang="en-US" sz="1400" dirty="0">
                <a:solidFill>
                  <a:schemeClr val="lt1"/>
                </a:solidFill>
              </a:rPr>
              <a:t>SPN set, any authenticated user can request a service ticket</a:t>
            </a:r>
            <a:endParaRPr dirty="0"/>
          </a:p>
          <a:p>
            <a:pPr marL="1543050" lvl="3" indent="-171450" algn="l" rtl="0">
              <a:spcBef>
                <a:spcPts val="840"/>
              </a:spcBef>
              <a:spcAft>
                <a:spcPts val="0"/>
              </a:spcAft>
              <a:buSzPts val="960"/>
              <a:buChar char="▶"/>
            </a:pPr>
            <a:r>
              <a:rPr lang="en-US" sz="1200" dirty="0">
                <a:solidFill>
                  <a:schemeClr val="lt1"/>
                </a:solidFill>
              </a:rPr>
              <a:t>This service ticket can then be cracked offline with tools like </a:t>
            </a:r>
            <a:r>
              <a:rPr lang="en-US" sz="1200" dirty="0" err="1">
                <a:solidFill>
                  <a:schemeClr val="lt1"/>
                </a:solidFill>
              </a:rPr>
              <a:t>Hashcat</a:t>
            </a:r>
            <a:r>
              <a:rPr lang="en-US" sz="1200" dirty="0">
                <a:solidFill>
                  <a:schemeClr val="lt1"/>
                </a:solidFill>
              </a:rPr>
              <a:t>, </a:t>
            </a:r>
            <a:r>
              <a:rPr lang="en-US" sz="1200" dirty="0" err="1">
                <a:solidFill>
                  <a:schemeClr val="lt1"/>
                </a:solidFill>
              </a:rPr>
              <a:t>JohnTheRipper</a:t>
            </a:r>
            <a:r>
              <a:rPr lang="en-US" sz="1200" dirty="0">
                <a:solidFill>
                  <a:schemeClr val="lt1"/>
                </a:solidFill>
              </a:rPr>
              <a:t>, etc. </a:t>
            </a:r>
            <a:endParaRPr dirty="0"/>
          </a:p>
          <a:p>
            <a:pPr marL="742950" lvl="1" indent="-285750" algn="l" rtl="0">
              <a:spcBef>
                <a:spcPts val="920"/>
              </a:spcBef>
              <a:spcAft>
                <a:spcPts val="0"/>
              </a:spcAft>
              <a:buSzPts val="1280"/>
              <a:buChar char="▶"/>
            </a:pPr>
            <a:r>
              <a:rPr lang="en-US" sz="2000" dirty="0">
                <a:solidFill>
                  <a:schemeClr val="lt1"/>
                </a:solidFill>
              </a:rPr>
              <a:t>NTLM enabled == NTLM available as a fallback authentication mechanism</a:t>
            </a:r>
            <a:endParaRPr sz="2400" dirty="0"/>
          </a:p>
          <a:p>
            <a:pPr marL="1200150" lvl="2" indent="-285750" algn="l" rtl="0">
              <a:spcBef>
                <a:spcPts val="880"/>
              </a:spcBef>
              <a:spcAft>
                <a:spcPts val="0"/>
              </a:spcAft>
              <a:buSzPts val="1120"/>
              <a:buChar char="▶"/>
            </a:pPr>
            <a:r>
              <a:rPr lang="en-US" sz="1400" dirty="0">
                <a:solidFill>
                  <a:schemeClr val="lt1"/>
                </a:solidFill>
              </a:rPr>
              <a:t>Been around long enough? Your DCs might accept LM hashes!</a:t>
            </a:r>
            <a:endParaRPr dirty="0"/>
          </a:p>
          <a:p>
            <a:pPr marL="742950" lvl="1" indent="-285750" algn="l" rtl="0">
              <a:spcBef>
                <a:spcPts val="920"/>
              </a:spcBef>
              <a:spcAft>
                <a:spcPts val="0"/>
              </a:spcAft>
              <a:buSzPts val="1280"/>
              <a:buChar char="▶"/>
            </a:pPr>
            <a:r>
              <a:rPr lang="en-US" sz="1600" dirty="0">
                <a:solidFill>
                  <a:schemeClr val="lt1"/>
                </a:solidFill>
              </a:rPr>
              <a:t>Push for disabling of NTLM within organizations</a:t>
            </a:r>
            <a:endParaRPr dirty="0"/>
          </a:p>
          <a:p>
            <a:pPr marL="1200150" lvl="2" indent="-285750" algn="l" rtl="0">
              <a:spcBef>
                <a:spcPts val="880"/>
              </a:spcBef>
              <a:spcAft>
                <a:spcPts val="0"/>
              </a:spcAft>
              <a:buSzPts val="1120"/>
              <a:buChar char="▶"/>
            </a:pPr>
            <a:r>
              <a:rPr lang="en-US" sz="1400" dirty="0">
                <a:solidFill>
                  <a:schemeClr val="lt1"/>
                </a:solidFill>
              </a:rPr>
              <a:t>Tech debt, reliance on older OSes/applications/etc. that cannot support Kerberos</a:t>
            </a:r>
            <a:endParaRPr sz="1400" dirty="0">
              <a:solidFill>
                <a:schemeClr val="lt1"/>
              </a:solidFill>
            </a:endParaRPr>
          </a:p>
          <a:p>
            <a:pPr marL="1200150" lvl="2" indent="-303530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Char char="▶"/>
            </a:pPr>
            <a:r>
              <a:rPr lang="en-US" sz="1400" dirty="0">
                <a:solidFill>
                  <a:schemeClr val="lt1"/>
                </a:solidFill>
              </a:rPr>
              <a:t>Took companies years to reverse engineer NTLM to adopt into their applications/protocols</a:t>
            </a:r>
            <a:endParaRPr sz="1400" dirty="0">
              <a:solidFill>
                <a:schemeClr val="lt1"/>
              </a:solidFill>
            </a:endParaRPr>
          </a:p>
          <a:p>
            <a:pPr marL="1200150" lvl="2" indent="-285750" algn="l" rtl="0">
              <a:spcBef>
                <a:spcPts val="880"/>
              </a:spcBef>
              <a:spcAft>
                <a:spcPts val="0"/>
              </a:spcAft>
              <a:buSzPts val="1120"/>
              <a:buChar char="▶"/>
            </a:pPr>
            <a:r>
              <a:rPr lang="en-US" sz="1400" dirty="0">
                <a:solidFill>
                  <a:schemeClr val="lt1"/>
                </a:solidFill>
              </a:rPr>
              <a:t>Result of outages – assessment of environments, and trying to gain an understanding of why “everything broke”</a:t>
            </a:r>
            <a:endParaRPr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5777</TotalTime>
  <Words>1891</Words>
  <Application>Microsoft Office PowerPoint</Application>
  <PresentationFormat>Widescreen</PresentationFormat>
  <Paragraphs>211</Paragraphs>
  <Slides>30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Century Gothic</vt:lpstr>
      <vt:lpstr>Calibri</vt:lpstr>
      <vt:lpstr>Noto Sans Symbols</vt:lpstr>
      <vt:lpstr>Google Sans</vt:lpstr>
      <vt:lpstr>Slice</vt:lpstr>
      <vt:lpstr>THE (NTLM)RELAY RACE AGAINST THREAT ACTORS</vt:lpstr>
      <vt:lpstr>~$ whoami</vt:lpstr>
      <vt:lpstr>PowerPoint Presentation</vt:lpstr>
      <vt:lpstr>~$ LanManager (LM) </vt:lpstr>
      <vt:lpstr>~$ NTHash (NT)</vt:lpstr>
      <vt:lpstr>~$ NTLMv1 (Net-NTLMv1)</vt:lpstr>
      <vt:lpstr>~$ NTLMv2 (Net-NTLMv2)</vt:lpstr>
      <vt:lpstr>~$ Kerberos</vt:lpstr>
      <vt:lpstr>~$ Why does this matter? </vt:lpstr>
      <vt:lpstr>Because it’s abusable!</vt:lpstr>
      <vt:lpstr>~$ Internet (URL) Security Zones </vt:lpstr>
      <vt:lpstr>~$ Internet (URL) Security Zones </vt:lpstr>
      <vt:lpstr>~$ Internet (URL) Security Zones </vt:lpstr>
      <vt:lpstr>~$ Tooling </vt:lpstr>
      <vt:lpstr>~$ Exploits </vt:lpstr>
      <vt:lpstr>~$ “History” of Coercion &amp; Relaying</vt:lpstr>
      <vt:lpstr>~$ “Quick &amp; Dirty” Patch Rollouts</vt:lpstr>
      <vt:lpstr>~$ Word Doc Demos</vt:lpstr>
      <vt:lpstr>~$ Demos Continued </vt:lpstr>
      <vt:lpstr>~$ Password Cracking</vt:lpstr>
      <vt:lpstr>Great, now what?!</vt:lpstr>
      <vt:lpstr>~$ Assessment of your Environment (PowerShell) </vt:lpstr>
      <vt:lpstr>PowerPoint Presentation</vt:lpstr>
      <vt:lpstr>~$ Assessment of your Environment (GPO)</vt:lpstr>
      <vt:lpstr>~$ Assessment of your Environment </vt:lpstr>
      <vt:lpstr>~$ War Plans – Mitigations </vt:lpstr>
      <vt:lpstr>~$ War Plans – Root Cause </vt:lpstr>
      <vt:lpstr>~$ War Plans – Root Cause </vt:lpstr>
      <vt:lpstr>~$ Kerberos Troubles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(NTLM)RELAY RACE AGAINST THREAT ACTORS</dc:title>
  <dc:creator>Mike Venturelli</dc:creator>
  <cp:lastModifiedBy>Mike Venturelli</cp:lastModifiedBy>
  <cp:revision>12</cp:revision>
  <dcterms:created xsi:type="dcterms:W3CDTF">2023-08-06T19:28:32Z</dcterms:created>
  <dcterms:modified xsi:type="dcterms:W3CDTF">2023-10-25T21:58:50Z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ff3c66b-3be1-48c4-acd6-f2fbcd9841a1_Enabled">
    <vt:lpwstr>true</vt:lpwstr>
  </property>
  <property fmtid="{D5CDD505-2E9C-101B-9397-08002B2CF9AE}" pid="3" name="MSIP_Label_5ff3c66b-3be1-48c4-acd6-f2fbcd9841a1_SetDate">
    <vt:lpwstr>2023-08-06T19:34:12Z</vt:lpwstr>
  </property>
  <property fmtid="{D5CDD505-2E9C-101B-9397-08002B2CF9AE}" pid="4" name="MSIP_Label_5ff3c66b-3be1-48c4-acd6-f2fbcd9841a1_Method">
    <vt:lpwstr>Standard</vt:lpwstr>
  </property>
  <property fmtid="{D5CDD505-2E9C-101B-9397-08002B2CF9AE}" pid="5" name="MSIP_Label_5ff3c66b-3be1-48c4-acd6-f2fbcd9841a1_Name">
    <vt:lpwstr>Public</vt:lpwstr>
  </property>
  <property fmtid="{D5CDD505-2E9C-101B-9397-08002B2CF9AE}" pid="6" name="MSIP_Label_5ff3c66b-3be1-48c4-acd6-f2fbcd9841a1_SiteId">
    <vt:lpwstr>f1d90b1c-cead-4f0d-bbcc-58b7160c9942</vt:lpwstr>
  </property>
  <property fmtid="{D5CDD505-2E9C-101B-9397-08002B2CF9AE}" pid="7" name="MSIP_Label_5ff3c66b-3be1-48c4-acd6-f2fbcd9841a1_ActionId">
    <vt:lpwstr>4f74fa98-c816-4221-8dcf-edfb1b1c75a5</vt:lpwstr>
  </property>
  <property fmtid="{D5CDD505-2E9C-101B-9397-08002B2CF9AE}" pid="8" name="MSIP_Label_5ff3c66b-3be1-48c4-acd6-f2fbcd9841a1_ContentBits">
    <vt:lpwstr>0</vt:lpwstr>
  </property>
</Properties>
</file>