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enturyGothic-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CenturyGothic-italic.fntdata"/><Relationship Id="rId14" Type="http://schemas.openxmlformats.org/officeDocument/2006/relationships/slide" Target="slides/slide10.xml"/><Relationship Id="rId36" Type="http://schemas.openxmlformats.org/officeDocument/2006/relationships/font" Target="fonts/CenturyGothic-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CenturyGothic-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ata_Encryption_Standar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Follina:</a:t>
            </a:r>
            <a:endParaRPr/>
          </a:p>
          <a:p>
            <a:pPr indent="0" lvl="0" marL="0" rtl="0" algn="l">
              <a:lnSpc>
                <a:spcPct val="100000"/>
              </a:lnSpc>
              <a:spcBef>
                <a:spcPts val="0"/>
              </a:spcBef>
              <a:spcAft>
                <a:spcPts val="0"/>
              </a:spcAft>
              <a:buSzPts val="1400"/>
              <a:buNone/>
            </a:pPr>
            <a:r>
              <a:rPr lang="en-US"/>
              <a:t>	Regex filter – quickly bypassed, encoding was a simple bypass, </a:t>
            </a:r>
            <a:br>
              <a:rPr lang="en-US"/>
            </a:br>
            <a:br>
              <a:rPr lang="en-US"/>
            </a:br>
            <a:r>
              <a:rPr lang="en-US"/>
              <a:t>ProxyShell:</a:t>
            </a:r>
            <a:br>
              <a:rPr lang="en-US"/>
            </a:br>
            <a:r>
              <a:rPr lang="en-US"/>
              <a:t>	CVE-2021-34473</a:t>
            </a:r>
            <a:endParaRPr/>
          </a:p>
          <a:p>
            <a:pPr indent="0" lvl="0" marL="0" rtl="0" algn="l">
              <a:lnSpc>
                <a:spcPct val="100000"/>
              </a:lnSpc>
              <a:spcBef>
                <a:spcPts val="0"/>
              </a:spcBef>
              <a:spcAft>
                <a:spcPts val="0"/>
              </a:spcAft>
              <a:buSzPts val="1400"/>
              <a:buNone/>
            </a:pPr>
            <a:r>
              <a:rPr lang="en-US"/>
              <a:t>		Pre-auth path confusion vulnerability to bypass access control</a:t>
            </a:r>
            <a:endParaRPr/>
          </a:p>
          <a:p>
            <a:pPr indent="0" lvl="0" marL="0" rtl="0" algn="l">
              <a:lnSpc>
                <a:spcPct val="100000"/>
              </a:lnSpc>
              <a:spcBef>
                <a:spcPts val="0"/>
              </a:spcBef>
              <a:spcAft>
                <a:spcPts val="0"/>
              </a:spcAft>
              <a:buSzPts val="1400"/>
              <a:buNone/>
            </a:pPr>
            <a:r>
              <a:rPr lang="en-US"/>
              <a:t>		Patched in KB5001779, released in April</a:t>
            </a:r>
            <a:endParaRPr/>
          </a:p>
          <a:p>
            <a:pPr indent="0" lvl="0" marL="0" rtl="0" algn="l">
              <a:lnSpc>
                <a:spcPct val="100000"/>
              </a:lnSpc>
              <a:spcBef>
                <a:spcPts val="0"/>
              </a:spcBef>
              <a:spcAft>
                <a:spcPts val="0"/>
              </a:spcAft>
              <a:buSzPts val="1400"/>
              <a:buNone/>
            </a:pPr>
            <a:r>
              <a:rPr lang="en-US"/>
              <a:t>	CVE-2021-34523</a:t>
            </a:r>
            <a:endParaRPr/>
          </a:p>
          <a:p>
            <a:pPr indent="0" lvl="0" marL="0" rtl="0" algn="l">
              <a:lnSpc>
                <a:spcPct val="100000"/>
              </a:lnSpc>
              <a:spcBef>
                <a:spcPts val="0"/>
              </a:spcBef>
              <a:spcAft>
                <a:spcPts val="0"/>
              </a:spcAft>
              <a:buSzPts val="1400"/>
              <a:buNone/>
            </a:pPr>
            <a:r>
              <a:rPr lang="en-US"/>
              <a:t>		Privilege elevation vulnerability in the Exchange PowerShell backend</a:t>
            </a:r>
            <a:endParaRPr/>
          </a:p>
          <a:p>
            <a:pPr indent="0" lvl="0" marL="0" rtl="0" algn="l">
              <a:lnSpc>
                <a:spcPct val="100000"/>
              </a:lnSpc>
              <a:spcBef>
                <a:spcPts val="0"/>
              </a:spcBef>
              <a:spcAft>
                <a:spcPts val="0"/>
              </a:spcAft>
              <a:buSzPts val="1400"/>
              <a:buNone/>
            </a:pPr>
            <a:r>
              <a:rPr lang="en-US"/>
              <a:t>		Patched in KB5001779, released in April</a:t>
            </a:r>
            <a:endParaRPr/>
          </a:p>
          <a:p>
            <a:pPr indent="0" lvl="0" marL="0" rtl="0" algn="l">
              <a:lnSpc>
                <a:spcPct val="100000"/>
              </a:lnSpc>
              <a:spcBef>
                <a:spcPts val="0"/>
              </a:spcBef>
              <a:spcAft>
                <a:spcPts val="0"/>
              </a:spcAft>
              <a:buSzPts val="1400"/>
              <a:buNone/>
            </a:pPr>
            <a:r>
              <a:rPr lang="en-US"/>
              <a:t>	CVE-2021-31207</a:t>
            </a:r>
            <a:endParaRPr/>
          </a:p>
          <a:p>
            <a:pPr indent="0" lvl="0" marL="0" rtl="0" algn="l">
              <a:lnSpc>
                <a:spcPct val="100000"/>
              </a:lnSpc>
              <a:spcBef>
                <a:spcPts val="0"/>
              </a:spcBef>
              <a:spcAft>
                <a:spcPts val="0"/>
              </a:spcAft>
              <a:buSzPts val="1400"/>
              <a:buNone/>
            </a:pPr>
            <a:r>
              <a:rPr lang="en-US"/>
              <a:t>		Post-auth remote code execution via arbitrary file write</a:t>
            </a:r>
            <a:endParaRPr/>
          </a:p>
          <a:p>
            <a:pPr indent="0" lvl="0" marL="0" rtl="0" algn="l">
              <a:lnSpc>
                <a:spcPct val="100000"/>
              </a:lnSpc>
              <a:spcBef>
                <a:spcPts val="0"/>
              </a:spcBef>
              <a:spcAft>
                <a:spcPts val="0"/>
              </a:spcAft>
              <a:buSzPts val="1400"/>
              <a:buNone/>
            </a:pPr>
            <a:r>
              <a:rPr lang="en-US"/>
              <a:t>		Patched in KB5003435, released in May</a:t>
            </a:r>
            <a:endParaRPr/>
          </a:p>
        </p:txBody>
      </p:sp>
      <p:sp>
        <p:nvSpPr>
          <p:cNvPr id="255" name="Google Shape;25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SzPts val="1400"/>
              <a:buNone/>
            </a:pPr>
            <a:r>
              <a:t/>
            </a:r>
            <a:endParaRPr/>
          </a:p>
        </p:txBody>
      </p:sp>
      <p:sp>
        <p:nvSpPr>
          <p:cNvPr id="147" name="Google Shape;14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Adding Event ID info from question during session:</a:t>
            </a:r>
            <a:br>
              <a:rPr lang="en-US"/>
            </a:br>
            <a:r>
              <a:rPr b="0" i="0" lang="en-US">
                <a:solidFill>
                  <a:srgbClr val="E2EEFF"/>
                </a:solidFill>
                <a:latin typeface="Arial"/>
                <a:ea typeface="Arial"/>
                <a:cs typeface="Arial"/>
                <a:sym typeface="Arial"/>
              </a:rPr>
              <a:t>Event ID 4776</a:t>
            </a:r>
            <a:r>
              <a:rPr b="0" i="0" lang="en-US">
                <a:solidFill>
                  <a:srgbClr val="E8EAED"/>
                </a:solidFill>
                <a:latin typeface="Arial"/>
                <a:ea typeface="Arial"/>
                <a:cs typeface="Arial"/>
                <a:sym typeface="Arial"/>
              </a:rPr>
              <a:t> is logged whenever a domain controller (DC) attempts to validate the credentials of an account using NTLM over Kerberos. This event is also logged for logon attempts to the local SAM account in workstations and Windows servers, as NTLM is the default authentication mechanism for local logon.</a:t>
            </a:r>
            <a:endParaRPr/>
          </a:p>
        </p:txBody>
      </p:sp>
      <p:sp>
        <p:nvSpPr>
          <p:cNvPr id="303" name="Google Shape;30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solidFill>
                  <a:schemeClr val="dk1"/>
                </a:solidFill>
              </a:rPr>
              <a:t>Weaknesses (hint: most of the implementation)</a:t>
            </a:r>
            <a:endParaRPr/>
          </a:p>
          <a:p>
            <a:pPr indent="0" lvl="0" marL="0" rtl="0" algn="l">
              <a:lnSpc>
                <a:spcPct val="100000"/>
              </a:lnSpc>
              <a:spcBef>
                <a:spcPts val="0"/>
              </a:spcBef>
              <a:spcAft>
                <a:spcPts val="0"/>
              </a:spcAft>
              <a:buSzPts val="1400"/>
              <a:buNone/>
            </a:pPr>
            <a:r>
              <a:t/>
            </a:r>
            <a:endParaRPr/>
          </a:p>
        </p:txBody>
      </p:sp>
      <p:sp>
        <p:nvSpPr>
          <p:cNvPr id="160" name="Google Shape;16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D3CFCA"/>
                </a:solidFill>
                <a:latin typeface="Arial"/>
                <a:ea typeface="Arial"/>
                <a:cs typeface="Arial"/>
                <a:sym typeface="Arial"/>
              </a:rPr>
              <a:t>Both the hashes produce 16-byte quantities. Five bytes of zeros are appended to obtain 21 bytes. The 21 bytes are separated in three 7-byte (56-bit) quantities. Each of these 56-bit quantities is used as a key to </a:t>
            </a:r>
            <a:r>
              <a:rPr b="0" i="0" lang="en-US" u="sng" strike="noStrike">
                <a:solidFill>
                  <a:schemeClr val="hlink"/>
                </a:solidFill>
                <a:latin typeface="Arial"/>
                <a:ea typeface="Arial"/>
                <a:cs typeface="Arial"/>
                <a:sym typeface="Arial"/>
                <a:hlinkClick r:id="rId2"/>
              </a:rPr>
              <a:t>DES</a:t>
            </a:r>
            <a:r>
              <a:rPr b="0" i="0" lang="en-US">
                <a:solidFill>
                  <a:srgbClr val="D3CFCA"/>
                </a:solidFill>
                <a:latin typeface="Arial"/>
                <a:ea typeface="Arial"/>
                <a:cs typeface="Arial"/>
                <a:sym typeface="Arial"/>
              </a:rPr>
              <a:t> encrypt the 64-bit challenge. The three encryptions of the challenge are reunited to form the 24-byte response. Both the response using the LM hash and the NT hash are returned as the response, but this is configurable.</a:t>
            </a:r>
            <a:endParaRPr/>
          </a:p>
        </p:txBody>
      </p:sp>
      <p:sp>
        <p:nvSpPr>
          <p:cNvPr id="173" name="Google Shape;17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Something’s missing from most of these, modern cryptography. No mention of AES, SHA-256(or SHA-Anything), etc. </a:t>
            </a:r>
            <a:endParaRPr/>
          </a:p>
        </p:txBody>
      </p:sp>
      <p:sp>
        <p:nvSpPr>
          <p:cNvPr id="179" name="Google Shape;1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20"/>
              </a:spcBef>
              <a:spcAft>
                <a:spcPts val="0"/>
              </a:spcAft>
              <a:buSzPts val="1680"/>
              <a:buNone/>
              <a:defRPr sz="2100">
                <a:solidFill>
                  <a:srgbClr val="0F486F"/>
                </a:solidFill>
              </a:defRPr>
            </a:lvl1pPr>
            <a:lvl2pPr lvl="1" algn="ctr">
              <a:lnSpc>
                <a:spcPct val="100000"/>
              </a:lnSpc>
              <a:spcBef>
                <a:spcPts val="600"/>
              </a:spcBef>
              <a:spcAft>
                <a:spcPts val="0"/>
              </a:spcAft>
              <a:buSzPts val="1440"/>
              <a:buNone/>
              <a:defRPr>
                <a:solidFill>
                  <a:schemeClr val="lt1"/>
                </a:solidFill>
              </a:defRPr>
            </a:lvl2pPr>
            <a:lvl3pPr lvl="2" algn="ctr">
              <a:lnSpc>
                <a:spcPct val="100000"/>
              </a:lnSpc>
              <a:spcBef>
                <a:spcPts val="600"/>
              </a:spcBef>
              <a:spcAft>
                <a:spcPts val="0"/>
              </a:spcAft>
              <a:buSzPts val="1280"/>
              <a:buNone/>
              <a:defRPr>
                <a:solidFill>
                  <a:schemeClr val="lt1"/>
                </a:solidFill>
              </a:defRPr>
            </a:lvl3pPr>
            <a:lvl4pPr lvl="3" algn="ctr">
              <a:lnSpc>
                <a:spcPct val="100000"/>
              </a:lnSpc>
              <a:spcBef>
                <a:spcPts val="600"/>
              </a:spcBef>
              <a:spcAft>
                <a:spcPts val="0"/>
              </a:spcAft>
              <a:buSzPts val="1120"/>
              <a:buNone/>
              <a:defRPr>
                <a:solidFill>
                  <a:schemeClr val="lt1"/>
                </a:solidFill>
              </a:defRPr>
            </a:lvl4pPr>
            <a:lvl5pPr lvl="4" algn="ctr">
              <a:lnSpc>
                <a:spcPct val="100000"/>
              </a:lnSpc>
              <a:spcBef>
                <a:spcPts val="600"/>
              </a:spcBef>
              <a:spcAft>
                <a:spcPts val="0"/>
              </a:spcAft>
              <a:buSzPts val="1120"/>
              <a:buNone/>
              <a:defRPr>
                <a:solidFill>
                  <a:schemeClr val="lt1"/>
                </a:solidFill>
              </a:defRPr>
            </a:lvl5pPr>
            <a:lvl6pPr lvl="5" algn="ctr">
              <a:lnSpc>
                <a:spcPct val="100000"/>
              </a:lnSpc>
              <a:spcBef>
                <a:spcPts val="600"/>
              </a:spcBef>
              <a:spcAft>
                <a:spcPts val="0"/>
              </a:spcAft>
              <a:buSzPts val="1120"/>
              <a:buNone/>
              <a:defRPr>
                <a:solidFill>
                  <a:schemeClr val="lt1"/>
                </a:solidFill>
              </a:defRPr>
            </a:lvl6pPr>
            <a:lvl7pPr lvl="6" algn="ctr">
              <a:lnSpc>
                <a:spcPct val="100000"/>
              </a:lnSpc>
              <a:spcBef>
                <a:spcPts val="600"/>
              </a:spcBef>
              <a:spcAft>
                <a:spcPts val="0"/>
              </a:spcAft>
              <a:buSzPts val="1120"/>
              <a:buNone/>
              <a:defRPr>
                <a:solidFill>
                  <a:schemeClr val="lt1"/>
                </a:solidFill>
              </a:defRPr>
            </a:lvl7pPr>
            <a:lvl8pPr lvl="7" algn="ctr">
              <a:lnSpc>
                <a:spcPct val="100000"/>
              </a:lnSpc>
              <a:spcBef>
                <a:spcPts val="600"/>
              </a:spcBef>
              <a:spcAft>
                <a:spcPts val="0"/>
              </a:spcAft>
              <a:buSzPts val="1120"/>
              <a:buNone/>
              <a:defRPr>
                <a:solidFill>
                  <a:schemeClr val="lt1"/>
                </a:solidFill>
              </a:defRPr>
            </a:lvl8pPr>
            <a:lvl9pPr lvl="8" algn="ctr">
              <a:lnSpc>
                <a:spcPct val="100000"/>
              </a:lnSpc>
              <a:spcBef>
                <a:spcPts val="600"/>
              </a:spcBef>
              <a:spcAft>
                <a:spcPts val="600"/>
              </a:spcAft>
              <a:buSzPts val="1120"/>
              <a:buNone/>
              <a:defRPr>
                <a:solidFill>
                  <a:schemeClr val="lt1"/>
                </a:solidFill>
              </a:defRPr>
            </a:lvl9pPr>
          </a:lstStyle>
          <a:p/>
        </p:txBody>
      </p:sp>
      <p:sp>
        <p:nvSpPr>
          <p:cNvPr id="24" name="Google Shape;24;p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8" name="Google Shape;28;p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9" name="Google Shape;29;p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0" name="Google Shape;30;p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31" name="Google Shape;31;p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3" name="Shape 83"/>
        <p:cNvGrpSpPr/>
        <p:nvPr/>
      </p:nvGrpSpPr>
      <p:grpSpPr>
        <a:xfrm>
          <a:off x="0" y="0"/>
          <a:ext cx="0" cy="0"/>
          <a:chOff x="0" y="0"/>
          <a:chExt cx="0" cy="0"/>
        </a:xfrm>
      </p:grpSpPr>
      <p:sp>
        <p:nvSpPr>
          <p:cNvPr id="84" name="Google Shape;84;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6" name="Google Shape;86;p11"/>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Font typeface="Century Gothic"/>
              <a:buNone/>
              <a:defRPr sz="1600"/>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87" name="Google Shape;87;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93" name="Google Shape;93;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Font typeface="Century Gothic"/>
              <a:buNone/>
              <a:defRPr/>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99" name="Google Shape;99;p1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00" name="Google Shape;100;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04" name="Google Shape;104;p1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08" name="Google Shape;108;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14" name="Google Shape;114;p1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15" name="Google Shape;115;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19" name="Google Shape;119;p1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23" name="Google Shape;123;p1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24" name="Google Shape;124;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3143778" y="-1773766"/>
            <a:ext cx="3615267" cy="85344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30" name="Google Shape;130;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36" name="Google Shape;136;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35" name="Google Shape;35;p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5"/>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46" name="Google Shape;46;p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2" name="Google Shape;52;p6"/>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3" name="Google Shape;53;p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59" name="Google Shape;59;p7"/>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60" name="Google Shape;60;p7"/>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61" name="Google Shape;61;p7"/>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62" name="Google Shape;62;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9"/>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72" name="Google Shape;72;p9"/>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None/>
              <a:defRPr sz="16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73" name="Google Shape;73;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1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Century Gothic"/>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9" name="Google Shape;79;p1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80" name="Google Shape;80;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9206969" y="2963333"/>
            <a:ext cx="2981858" cy="3208867"/>
            <a:chOff x="9206969" y="2963333"/>
            <a:chExt cx="2981858" cy="3208867"/>
          </a:xfrm>
        </p:grpSpPr>
        <p:cxnSp>
          <p:nvCxnSpPr>
            <p:cNvPr id="11" name="Google Shape;11;p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12" name="Google Shape;12;p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13" name="Google Shape;13;p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4" name="Google Shape;14;p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5" name="Google Shape;15;p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6" name="Google Shape;16;p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7" name="Google Shape;17;p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github.com/J3rryBl4nks/PasswordCrackingMethodology" TargetMode="Externa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ctrTitle"/>
          </p:nvPr>
        </p:nvSpPr>
        <p:spPr>
          <a:xfrm>
            <a:off x="618898" y="2551921"/>
            <a:ext cx="8001000" cy="72312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Century Gothic"/>
              <a:buNone/>
            </a:pPr>
            <a:r>
              <a:rPr lang="en-US"/>
              <a:t>THE (NTLM)RELAY RACE AGAINST THREAT ACTORS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cxnSp>
        <p:nvCxnSpPr>
          <p:cNvPr id="199" name="Google Shape;199;p28"/>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00" name="Google Shape;200;p28"/>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201" name="Google Shape;201;p28"/>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02" name="Google Shape;202;p28"/>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203" name="Google Shape;203;p28"/>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sp>
        <p:nvSpPr>
          <p:cNvPr id="204" name="Google Shape;204;p28"/>
          <p:cNvSpPr/>
          <p:nvPr/>
        </p:nvSpPr>
        <p:spPr>
          <a:xfrm>
            <a:off x="925" y="2"/>
            <a:ext cx="12192000" cy="6858000"/>
          </a:xfrm>
          <a:prstGeom prst="rect">
            <a:avLst/>
          </a:prstGeom>
          <a:solidFill>
            <a:schemeClr val="dk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05" name="Google Shape;205;p28"/>
          <p:cNvSpPr/>
          <p:nvPr/>
        </p:nvSpPr>
        <p:spPr>
          <a:xfrm flipH="1">
            <a:off x="900" y="2"/>
            <a:ext cx="12191100" cy="6858000"/>
          </a:xfrm>
          <a:prstGeom prst="snip2DiagRect">
            <a:avLst>
              <a:gd fmla="val 0" name="adj1"/>
              <a:gd fmla="val 37605" name="adj2"/>
            </a:avLst>
          </a:prstGeom>
          <a:gradFill>
            <a:gsLst>
              <a:gs pos="0">
                <a:srgbClr val="62D2EF"/>
              </a:gs>
              <a:gs pos="10000">
                <a:srgbClr val="62D2EF"/>
              </a:gs>
              <a:gs pos="100000">
                <a:srgbClr val="05578D"/>
              </a:gs>
            </a:gsLst>
            <a:lin ang="6119877"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06" name="Google Shape;206;p28"/>
          <p:cNvSpPr txBox="1"/>
          <p:nvPr>
            <p:ph type="title"/>
          </p:nvPr>
        </p:nvSpPr>
        <p:spPr>
          <a:xfrm>
            <a:off x="2016125" y="381002"/>
            <a:ext cx="8001000" cy="8445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Century Gothic"/>
              <a:buNone/>
            </a:pPr>
            <a:r>
              <a:rPr lang="en-US"/>
              <a:t>Because it’s abusable!</a:t>
            </a:r>
            <a:endParaRPr/>
          </a:p>
        </p:txBody>
      </p:sp>
      <p:pic>
        <p:nvPicPr>
          <p:cNvPr descr="A person singing with her hands up&#10;&#10;Description automatically generated" id="207" name="Google Shape;207;p28"/>
          <p:cNvPicPr preferRelativeResize="0"/>
          <p:nvPr/>
        </p:nvPicPr>
        <p:blipFill rotWithShape="1">
          <a:blip r:embed="rId3">
            <a:alphaModFix/>
          </a:blip>
          <a:srcRect b="0" l="0" r="0" t="0"/>
          <a:stretch/>
        </p:blipFill>
        <p:spPr>
          <a:xfrm>
            <a:off x="3198367" y="1377904"/>
            <a:ext cx="5905500" cy="442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376301" y="129936"/>
            <a:ext cx="8534400" cy="150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a:t>
            </a:r>
            <a:r>
              <a:rPr lang="en-US"/>
              <a:t>Internet (URL) Security Zones</a:t>
            </a:r>
            <a:r>
              <a:rPr lang="en-US" cap="none">
                <a:latin typeface="Century Gothic"/>
                <a:ea typeface="Century Gothic"/>
                <a:cs typeface="Century Gothic"/>
                <a:sym typeface="Century Gothic"/>
              </a:rPr>
              <a:t>	</a:t>
            </a:r>
            <a:endParaRPr/>
          </a:p>
        </p:txBody>
      </p:sp>
      <p:sp>
        <p:nvSpPr>
          <p:cNvPr id="213" name="Google Shape;213;p29"/>
          <p:cNvSpPr txBox="1"/>
          <p:nvPr>
            <p:ph idx="1" type="body"/>
          </p:nvPr>
        </p:nvSpPr>
        <p:spPr>
          <a:xfrm>
            <a:off x="376300" y="1231641"/>
            <a:ext cx="9280800" cy="5299800"/>
          </a:xfrm>
          <a:prstGeom prst="rect">
            <a:avLst/>
          </a:prstGeom>
          <a:noFill/>
          <a:ln>
            <a:noFill/>
          </a:ln>
        </p:spPr>
        <p:txBody>
          <a:bodyPr anchorCtr="0" anchor="ctr" bIns="45700" lIns="91425" spcFirstLastPara="1" rIns="91425" wrap="square" tIns="45700">
            <a:normAutofit/>
          </a:bodyPr>
          <a:lstStyle/>
          <a:p>
            <a:pPr indent="-204469" lvl="1" marL="742950" rtl="0" algn="l">
              <a:lnSpc>
                <a:spcPct val="100000"/>
              </a:lnSpc>
              <a:spcBef>
                <a:spcPts val="0"/>
              </a:spcBef>
              <a:spcAft>
                <a:spcPts val="0"/>
              </a:spcAft>
              <a:buSzPts val="1280"/>
              <a:buNone/>
            </a:pPr>
            <a:r>
              <a:t/>
            </a:r>
            <a:endParaRPr/>
          </a:p>
          <a:p>
            <a:pPr indent="0" lvl="1" marL="457200" rtl="0" algn="l">
              <a:lnSpc>
                <a:spcPct val="100000"/>
              </a:lnSpc>
              <a:spcBef>
                <a:spcPts val="920"/>
              </a:spcBef>
              <a:spcAft>
                <a:spcPts val="0"/>
              </a:spcAft>
              <a:buSzPts val="1280"/>
              <a:buNone/>
            </a:pPr>
            <a:r>
              <a:t/>
            </a:r>
            <a:endParaRPr sz="1600"/>
          </a:p>
        </p:txBody>
      </p:sp>
      <p:pic>
        <p:nvPicPr>
          <p:cNvPr id="214" name="Google Shape;214;p29"/>
          <p:cNvPicPr preferRelativeResize="0"/>
          <p:nvPr/>
        </p:nvPicPr>
        <p:blipFill rotWithShape="1">
          <a:blip r:embed="rId3">
            <a:alphaModFix/>
          </a:blip>
          <a:srcRect b="0" l="0" r="0" t="0"/>
          <a:stretch/>
        </p:blipFill>
        <p:spPr>
          <a:xfrm>
            <a:off x="944477" y="1637136"/>
            <a:ext cx="3320351" cy="4228376"/>
          </a:xfrm>
          <a:prstGeom prst="rect">
            <a:avLst/>
          </a:prstGeom>
          <a:noFill/>
          <a:ln>
            <a:noFill/>
          </a:ln>
        </p:spPr>
      </p:pic>
      <p:pic>
        <p:nvPicPr>
          <p:cNvPr id="215" name="Google Shape;215;p29"/>
          <p:cNvPicPr preferRelativeResize="0"/>
          <p:nvPr/>
        </p:nvPicPr>
        <p:blipFill rotWithShape="1">
          <a:blip r:embed="rId4">
            <a:alphaModFix/>
          </a:blip>
          <a:srcRect b="0" l="0" r="0" t="0"/>
          <a:stretch/>
        </p:blipFill>
        <p:spPr>
          <a:xfrm>
            <a:off x="5257148" y="4618523"/>
            <a:ext cx="6759301" cy="1830825"/>
          </a:xfrm>
          <a:prstGeom prst="rect">
            <a:avLst/>
          </a:prstGeom>
          <a:noFill/>
          <a:ln>
            <a:noFill/>
          </a:ln>
        </p:spPr>
      </p:pic>
      <p:pic>
        <p:nvPicPr>
          <p:cNvPr id="216" name="Google Shape;216;p29"/>
          <p:cNvPicPr preferRelativeResize="0"/>
          <p:nvPr/>
        </p:nvPicPr>
        <p:blipFill rotWithShape="1">
          <a:blip r:embed="rId5">
            <a:alphaModFix/>
          </a:blip>
          <a:srcRect b="0" l="0" r="0" t="0"/>
          <a:stretch/>
        </p:blipFill>
        <p:spPr>
          <a:xfrm>
            <a:off x="8405749" y="170644"/>
            <a:ext cx="3069971" cy="42367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376301" y="129936"/>
            <a:ext cx="8534400" cy="150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a:t>
            </a:r>
            <a:r>
              <a:rPr lang="en-US"/>
              <a:t>Internet (URL) Security Zones</a:t>
            </a:r>
            <a:r>
              <a:rPr lang="en-US" cap="none">
                <a:latin typeface="Century Gothic"/>
                <a:ea typeface="Century Gothic"/>
                <a:cs typeface="Century Gothic"/>
                <a:sym typeface="Century Gothic"/>
              </a:rPr>
              <a:t>	</a:t>
            </a:r>
            <a:endParaRPr/>
          </a:p>
        </p:txBody>
      </p:sp>
      <p:sp>
        <p:nvSpPr>
          <p:cNvPr id="222" name="Google Shape;222;p30"/>
          <p:cNvSpPr txBox="1"/>
          <p:nvPr>
            <p:ph idx="1" type="body"/>
          </p:nvPr>
        </p:nvSpPr>
        <p:spPr>
          <a:xfrm>
            <a:off x="376300" y="2312349"/>
            <a:ext cx="9280800" cy="2430900"/>
          </a:xfrm>
          <a:prstGeom prst="rect">
            <a:avLst/>
          </a:prstGeom>
          <a:noFill/>
          <a:ln>
            <a:noFill/>
          </a:ln>
        </p:spPr>
        <p:txBody>
          <a:bodyPr anchorCtr="0" anchor="ctr" bIns="45700" lIns="91425" spcFirstLastPara="1" rIns="91425" wrap="square" tIns="45700">
            <a:normAutofit/>
          </a:bodyPr>
          <a:lstStyle/>
          <a:p>
            <a:pPr indent="-275589" lvl="2" marL="1200150" rtl="0" algn="l">
              <a:lnSpc>
                <a:spcPct val="100000"/>
              </a:lnSpc>
              <a:spcBef>
                <a:spcPts val="0"/>
              </a:spcBef>
              <a:spcAft>
                <a:spcPts val="0"/>
              </a:spcAft>
              <a:buClr>
                <a:srgbClr val="FFFFFF"/>
              </a:buClr>
              <a:buSzPts val="1280"/>
              <a:buChar char="▶"/>
            </a:pPr>
            <a:r>
              <a:rPr lang="en-US">
                <a:solidFill>
                  <a:srgbClr val="FFFFFF"/>
                </a:solidFill>
              </a:rPr>
              <a:t>0 = Local Computer</a:t>
            </a:r>
            <a:endParaRPr>
              <a:solidFill>
                <a:srgbClr val="FFFFFF"/>
              </a:solidFill>
            </a:endParaRPr>
          </a:p>
          <a:p>
            <a:pPr indent="-285750" lvl="2" marL="1200150" rtl="0" algn="l">
              <a:lnSpc>
                <a:spcPct val="100000"/>
              </a:lnSpc>
              <a:spcBef>
                <a:spcPts val="0"/>
              </a:spcBef>
              <a:spcAft>
                <a:spcPts val="0"/>
              </a:spcAft>
              <a:buClr>
                <a:srgbClr val="FFFFFF"/>
              </a:buClr>
              <a:buSzPts val="1440"/>
              <a:buChar char="▶"/>
            </a:pPr>
            <a:r>
              <a:rPr lang="en-US">
                <a:solidFill>
                  <a:srgbClr val="FFFFFF"/>
                </a:solidFill>
              </a:rPr>
              <a:t>1 = Local Intranet Zone (Local Network/Domain)</a:t>
            </a:r>
            <a:endParaRPr>
              <a:solidFill>
                <a:srgbClr val="FFFFFF"/>
              </a:solidFill>
            </a:endParaRPr>
          </a:p>
          <a:p>
            <a:pPr indent="-285750" lvl="2" marL="1200150" rtl="0" algn="l">
              <a:lnSpc>
                <a:spcPct val="100000"/>
              </a:lnSpc>
              <a:spcBef>
                <a:spcPts val="0"/>
              </a:spcBef>
              <a:spcAft>
                <a:spcPts val="0"/>
              </a:spcAft>
              <a:buClr>
                <a:srgbClr val="FFFFFF"/>
              </a:buClr>
              <a:buSzPts val="1440"/>
              <a:buChar char="▶"/>
            </a:pPr>
            <a:r>
              <a:rPr lang="en-US">
                <a:solidFill>
                  <a:srgbClr val="FFFFFF"/>
                </a:solidFill>
              </a:rPr>
              <a:t>2 = Trusted Sites</a:t>
            </a:r>
            <a:endParaRPr>
              <a:solidFill>
                <a:srgbClr val="FFFFFF"/>
              </a:solidFill>
            </a:endParaRPr>
          </a:p>
          <a:p>
            <a:pPr indent="-285750" lvl="2" marL="1200150" rtl="0" algn="l">
              <a:lnSpc>
                <a:spcPct val="100000"/>
              </a:lnSpc>
              <a:spcBef>
                <a:spcPts val="0"/>
              </a:spcBef>
              <a:spcAft>
                <a:spcPts val="0"/>
              </a:spcAft>
              <a:buClr>
                <a:srgbClr val="FFFFFF"/>
              </a:buClr>
              <a:buSzPts val="1440"/>
              <a:buChar char="▶"/>
            </a:pPr>
            <a:r>
              <a:rPr lang="en-US">
                <a:solidFill>
                  <a:srgbClr val="FFFFFF"/>
                </a:solidFill>
              </a:rPr>
              <a:t>3 = Internet Zone</a:t>
            </a:r>
            <a:endParaRPr>
              <a:solidFill>
                <a:srgbClr val="FFFFFF"/>
              </a:solidFill>
            </a:endParaRPr>
          </a:p>
          <a:p>
            <a:pPr indent="-285750" lvl="2" marL="1200150" rtl="0" algn="l">
              <a:lnSpc>
                <a:spcPct val="100000"/>
              </a:lnSpc>
              <a:spcBef>
                <a:spcPts val="0"/>
              </a:spcBef>
              <a:spcAft>
                <a:spcPts val="0"/>
              </a:spcAft>
              <a:buClr>
                <a:srgbClr val="FFFFFF"/>
              </a:buClr>
              <a:buSzPts val="1440"/>
              <a:buChar char="▶"/>
            </a:pPr>
            <a:r>
              <a:rPr lang="en-US">
                <a:solidFill>
                  <a:srgbClr val="FFFFFF"/>
                </a:solidFill>
              </a:rPr>
              <a:t>4 = Restricted Sites</a:t>
            </a:r>
            <a:endParaRPr>
              <a:solidFill>
                <a:srgbClr val="FFFFFF"/>
              </a:solidFill>
            </a:endParaRPr>
          </a:p>
          <a:p>
            <a:pPr indent="0" lvl="0" marL="742950" rtl="0" algn="l">
              <a:lnSpc>
                <a:spcPct val="100000"/>
              </a:lnSpc>
              <a:spcBef>
                <a:spcPts val="0"/>
              </a:spcBef>
              <a:spcAft>
                <a:spcPts val="0"/>
              </a:spcAft>
              <a:buSzPts val="1440"/>
              <a:buNone/>
            </a:pPr>
            <a:r>
              <a:t/>
            </a:r>
            <a:endParaRPr>
              <a:solidFill>
                <a:srgbClr val="FFFFFF"/>
              </a:solidFill>
            </a:endParaRPr>
          </a:p>
          <a:p>
            <a:pPr indent="-285750" lvl="1" marL="742950" rtl="0" algn="l">
              <a:lnSpc>
                <a:spcPct val="100000"/>
              </a:lnSpc>
              <a:spcBef>
                <a:spcPts val="0"/>
              </a:spcBef>
              <a:spcAft>
                <a:spcPts val="0"/>
              </a:spcAft>
              <a:buClr>
                <a:srgbClr val="FFFFFF"/>
              </a:buClr>
              <a:buSzPts val="1440"/>
              <a:buChar char="▶"/>
            </a:pPr>
            <a:r>
              <a:rPr lang="en-US">
                <a:solidFill>
                  <a:srgbClr val="FFFFFF"/>
                </a:solidFill>
              </a:rPr>
              <a:t>ZoneID=3 - Mark of The Web (MoTW)</a:t>
            </a:r>
            <a:endParaRPr>
              <a:solidFill>
                <a:srgbClr val="FFFFFF"/>
              </a:solidFill>
            </a:endParaRPr>
          </a:p>
          <a:p>
            <a:pPr indent="0" lvl="1" marL="457200" rtl="0" algn="l">
              <a:lnSpc>
                <a:spcPct val="100000"/>
              </a:lnSpc>
              <a:spcBef>
                <a:spcPts val="920"/>
              </a:spcBef>
              <a:spcAft>
                <a:spcPts val="0"/>
              </a:spcAft>
              <a:buSzPts val="1280"/>
              <a:buNone/>
            </a:pPr>
            <a:r>
              <a:t/>
            </a:r>
            <a:endParaRPr sz="1600"/>
          </a:p>
        </p:txBody>
      </p:sp>
      <p:pic>
        <p:nvPicPr>
          <p:cNvPr id="223" name="Google Shape;223;p30"/>
          <p:cNvPicPr preferRelativeResize="0"/>
          <p:nvPr/>
        </p:nvPicPr>
        <p:blipFill rotWithShape="1">
          <a:blip r:embed="rId3">
            <a:alphaModFix/>
          </a:blip>
          <a:srcRect b="0" l="0" r="0" t="0"/>
          <a:stretch/>
        </p:blipFill>
        <p:spPr>
          <a:xfrm>
            <a:off x="376300" y="1231638"/>
            <a:ext cx="10439400" cy="1000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376301" y="129936"/>
            <a:ext cx="8534400" cy="150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a:t>
            </a:r>
            <a:r>
              <a:rPr lang="en-US"/>
              <a:t>Internet (URL) Security Zones</a:t>
            </a:r>
            <a:r>
              <a:rPr lang="en-US" cap="none">
                <a:latin typeface="Century Gothic"/>
                <a:ea typeface="Century Gothic"/>
                <a:cs typeface="Century Gothic"/>
                <a:sym typeface="Century Gothic"/>
              </a:rPr>
              <a:t>	</a:t>
            </a:r>
            <a:endParaRPr/>
          </a:p>
        </p:txBody>
      </p:sp>
      <p:sp>
        <p:nvSpPr>
          <p:cNvPr id="229" name="Google Shape;229;p31"/>
          <p:cNvSpPr txBox="1"/>
          <p:nvPr>
            <p:ph idx="1" type="body"/>
          </p:nvPr>
        </p:nvSpPr>
        <p:spPr>
          <a:xfrm>
            <a:off x="376301" y="1934307"/>
            <a:ext cx="9280800" cy="1938503"/>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920"/>
              </a:spcBef>
              <a:spcAft>
                <a:spcPts val="0"/>
              </a:spcAft>
              <a:buSzPts val="1280"/>
              <a:buChar char="▶"/>
            </a:pPr>
            <a:r>
              <a:rPr b="1" lang="en-US" sz="2000">
                <a:solidFill>
                  <a:schemeClr val="lt1"/>
                </a:solidFill>
              </a:rPr>
              <a:t>Q: What do Security Zones have to do with NTLM hashes?</a:t>
            </a:r>
            <a:endParaRPr/>
          </a:p>
          <a:p>
            <a:pPr indent="-285750" lvl="1" marL="742950" rtl="0" algn="l">
              <a:lnSpc>
                <a:spcPct val="100000"/>
              </a:lnSpc>
              <a:spcBef>
                <a:spcPts val="920"/>
              </a:spcBef>
              <a:spcAft>
                <a:spcPts val="0"/>
              </a:spcAft>
              <a:buSzPts val="1280"/>
              <a:buChar char="▶"/>
            </a:pPr>
            <a:r>
              <a:rPr b="1" lang="en-US" sz="2000">
                <a:solidFill>
                  <a:schemeClr val="lt1"/>
                </a:solidFill>
              </a:rPr>
              <a:t>A: Windows!</a:t>
            </a:r>
            <a:endParaRPr/>
          </a:p>
          <a:p>
            <a:pPr indent="-204469" lvl="1" marL="742950" rtl="0" algn="l">
              <a:lnSpc>
                <a:spcPct val="100000"/>
              </a:lnSpc>
              <a:spcBef>
                <a:spcPts val="920"/>
              </a:spcBef>
              <a:spcAft>
                <a:spcPts val="0"/>
              </a:spcAft>
              <a:buSzPts val="1280"/>
              <a:buNone/>
            </a:pPr>
            <a:r>
              <a:t/>
            </a:r>
            <a:endParaRPr sz="1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a:t>
            </a:r>
            <a:r>
              <a:rPr lang="en-US"/>
              <a:t>Tooling</a:t>
            </a:r>
            <a:r>
              <a:rPr lang="en-US" cap="none">
                <a:latin typeface="Century Gothic"/>
                <a:ea typeface="Century Gothic"/>
                <a:cs typeface="Century Gothic"/>
                <a:sym typeface="Century Gothic"/>
              </a:rPr>
              <a:t>	</a:t>
            </a:r>
            <a:endParaRPr/>
          </a:p>
        </p:txBody>
      </p:sp>
      <p:sp>
        <p:nvSpPr>
          <p:cNvPr id="235" name="Google Shape;235;p32"/>
          <p:cNvSpPr txBox="1"/>
          <p:nvPr>
            <p:ph idx="1" type="body"/>
          </p:nvPr>
        </p:nvSpPr>
        <p:spPr>
          <a:xfrm>
            <a:off x="376300" y="1231641"/>
            <a:ext cx="9280884" cy="5299787"/>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0"/>
              </a:spcBef>
              <a:spcAft>
                <a:spcPts val="0"/>
              </a:spcAft>
              <a:buSzPts val="1280"/>
              <a:buChar char="▶"/>
            </a:pPr>
            <a:r>
              <a:rPr lang="en-US" sz="1600">
                <a:solidFill>
                  <a:schemeClr val="lt1"/>
                </a:solidFill>
              </a:rPr>
              <a:t>CrackMapExec (--gen-relay-list, Modules)</a:t>
            </a:r>
            <a:endParaRPr/>
          </a:p>
          <a:p>
            <a:pPr indent="-285750" lvl="1" marL="742950" rtl="0" algn="l">
              <a:lnSpc>
                <a:spcPct val="100000"/>
              </a:lnSpc>
              <a:spcBef>
                <a:spcPts val="0"/>
              </a:spcBef>
              <a:spcAft>
                <a:spcPts val="0"/>
              </a:spcAft>
              <a:buSzPts val="1280"/>
              <a:buChar char="▶"/>
            </a:pPr>
            <a:r>
              <a:rPr lang="en-US" sz="1600">
                <a:solidFill>
                  <a:schemeClr val="lt1"/>
                </a:solidFill>
              </a:rPr>
              <a:t>Responder/RunFinger.py</a:t>
            </a:r>
            <a:endParaRPr/>
          </a:p>
          <a:p>
            <a:pPr indent="-285750" lvl="1" marL="742950" rtl="0" algn="l">
              <a:lnSpc>
                <a:spcPct val="100000"/>
              </a:lnSpc>
              <a:spcBef>
                <a:spcPts val="920"/>
              </a:spcBef>
              <a:spcAft>
                <a:spcPts val="0"/>
              </a:spcAft>
              <a:buSzPts val="1280"/>
              <a:buChar char="▶"/>
            </a:pPr>
            <a:r>
              <a:rPr lang="en-US" sz="1600">
                <a:solidFill>
                  <a:schemeClr val="lt1"/>
                </a:solidFill>
              </a:rPr>
              <a:t>Inveigh</a:t>
            </a:r>
            <a:endParaRPr/>
          </a:p>
          <a:p>
            <a:pPr indent="-285750" lvl="1" marL="742950" rtl="0" algn="l">
              <a:lnSpc>
                <a:spcPct val="100000"/>
              </a:lnSpc>
              <a:spcBef>
                <a:spcPts val="920"/>
              </a:spcBef>
              <a:spcAft>
                <a:spcPts val="0"/>
              </a:spcAft>
              <a:buSzPts val="1280"/>
              <a:buChar char="▶"/>
            </a:pPr>
            <a:r>
              <a:rPr lang="en-US" sz="1600">
                <a:solidFill>
                  <a:schemeClr val="lt1"/>
                </a:solidFill>
              </a:rPr>
              <a:t>ntlmrelayx.py(Impacket)/MultiRelay.py </a:t>
            </a:r>
            <a:endParaRPr/>
          </a:p>
          <a:p>
            <a:pPr indent="-285750" lvl="2" marL="1200150" rtl="0" algn="l">
              <a:lnSpc>
                <a:spcPct val="100000"/>
              </a:lnSpc>
              <a:spcBef>
                <a:spcPts val="920"/>
              </a:spcBef>
              <a:spcAft>
                <a:spcPts val="0"/>
              </a:spcAft>
              <a:buSzPts val="1280"/>
              <a:buChar char="▶"/>
            </a:pPr>
            <a:r>
              <a:rPr lang="en-US" sz="1400">
                <a:solidFill>
                  <a:schemeClr val="lt1"/>
                </a:solidFill>
              </a:rPr>
              <a:t>Turn off SMB/HTTP on Responder if relaying</a:t>
            </a:r>
            <a:endParaRPr/>
          </a:p>
        </p:txBody>
      </p:sp>
      <p:pic>
        <p:nvPicPr>
          <p:cNvPr id="236" name="Google Shape;236;p32"/>
          <p:cNvPicPr preferRelativeResize="0"/>
          <p:nvPr/>
        </p:nvPicPr>
        <p:blipFill rotWithShape="1">
          <a:blip r:embed="rId3">
            <a:alphaModFix/>
          </a:blip>
          <a:srcRect b="0" l="0" r="0" t="0"/>
          <a:stretch/>
        </p:blipFill>
        <p:spPr>
          <a:xfrm>
            <a:off x="6842225" y="2885999"/>
            <a:ext cx="4906060" cy="543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a:t>
            </a:r>
            <a:r>
              <a:rPr lang="en-US"/>
              <a:t>Exploits</a:t>
            </a:r>
            <a:r>
              <a:rPr lang="en-US" cap="none">
                <a:latin typeface="Century Gothic"/>
                <a:ea typeface="Century Gothic"/>
                <a:cs typeface="Century Gothic"/>
                <a:sym typeface="Century Gothic"/>
              </a:rPr>
              <a:t>	</a:t>
            </a:r>
            <a:endParaRPr/>
          </a:p>
        </p:txBody>
      </p:sp>
      <p:sp>
        <p:nvSpPr>
          <p:cNvPr id="242" name="Google Shape;242;p33"/>
          <p:cNvSpPr txBox="1"/>
          <p:nvPr>
            <p:ph idx="1" type="body"/>
          </p:nvPr>
        </p:nvSpPr>
        <p:spPr>
          <a:xfrm>
            <a:off x="376301" y="1192244"/>
            <a:ext cx="9280884" cy="3815144"/>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920"/>
              </a:spcBef>
              <a:spcAft>
                <a:spcPts val="0"/>
              </a:spcAft>
              <a:buSzPts val="1280"/>
              <a:buChar char="▶"/>
            </a:pPr>
            <a:r>
              <a:rPr lang="en-US" sz="1600">
                <a:solidFill>
                  <a:schemeClr val="lt1"/>
                </a:solidFill>
              </a:rPr>
              <a:t>MS08-068 (Reflection)</a:t>
            </a:r>
            <a:endParaRPr/>
          </a:p>
          <a:p>
            <a:pPr indent="-285750" lvl="1" marL="742950" rtl="0" algn="l">
              <a:lnSpc>
                <a:spcPct val="100000"/>
              </a:lnSpc>
              <a:spcBef>
                <a:spcPts val="920"/>
              </a:spcBef>
              <a:spcAft>
                <a:spcPts val="0"/>
              </a:spcAft>
              <a:buSzPts val="1280"/>
              <a:buChar char="▶"/>
            </a:pPr>
            <a:r>
              <a:rPr lang="en-US" sz="1600">
                <a:solidFill>
                  <a:schemeClr val="lt1"/>
                </a:solidFill>
              </a:rPr>
              <a:t>PetitPotam (VDB-179650) (MS-EFSRPC)</a:t>
            </a:r>
            <a:endParaRPr sz="1600"/>
          </a:p>
          <a:p>
            <a:pPr indent="-285750" lvl="1" marL="742950" rtl="0" algn="l">
              <a:lnSpc>
                <a:spcPct val="100000"/>
              </a:lnSpc>
              <a:spcBef>
                <a:spcPts val="920"/>
              </a:spcBef>
              <a:spcAft>
                <a:spcPts val="0"/>
              </a:spcAft>
              <a:buSzPts val="1280"/>
              <a:buChar char="▶"/>
            </a:pPr>
            <a:r>
              <a:rPr lang="en-US" sz="1600">
                <a:solidFill>
                  <a:schemeClr val="lt1"/>
                </a:solidFill>
              </a:rPr>
              <a:t>DFSCoerce (MS-DFSNM)</a:t>
            </a:r>
            <a:endParaRPr sz="1600"/>
          </a:p>
          <a:p>
            <a:pPr indent="-285750" lvl="1" marL="742950" rtl="0" algn="l">
              <a:lnSpc>
                <a:spcPct val="100000"/>
              </a:lnSpc>
              <a:spcBef>
                <a:spcPts val="920"/>
              </a:spcBef>
              <a:spcAft>
                <a:spcPts val="0"/>
              </a:spcAft>
              <a:buSzPts val="1280"/>
              <a:buChar char="▶"/>
            </a:pPr>
            <a:r>
              <a:rPr lang="en-US" sz="1600">
                <a:solidFill>
                  <a:schemeClr val="lt1"/>
                </a:solidFill>
              </a:rPr>
              <a:t>Active Directory Certificate Services (ADCS)</a:t>
            </a:r>
            <a:endParaRPr sz="1600"/>
          </a:p>
          <a:p>
            <a:pPr indent="-285750" lvl="1" marL="742950" rtl="0" algn="l">
              <a:lnSpc>
                <a:spcPct val="100000"/>
              </a:lnSpc>
              <a:spcBef>
                <a:spcPts val="920"/>
              </a:spcBef>
              <a:spcAft>
                <a:spcPts val="0"/>
              </a:spcAft>
              <a:buSzPts val="1280"/>
              <a:buChar char="▶"/>
            </a:pPr>
            <a:r>
              <a:rPr lang="en-US" sz="1600">
                <a:solidFill>
                  <a:schemeClr val="lt1"/>
                </a:solidFill>
              </a:rPr>
              <a:t>ProxyLogon (CVE-2021-26855, CVE-2021-27065) </a:t>
            </a:r>
            <a:endParaRPr sz="1600"/>
          </a:p>
          <a:p>
            <a:pPr indent="-285750" lvl="1" marL="742950" rtl="0" algn="l">
              <a:lnSpc>
                <a:spcPct val="100000"/>
              </a:lnSpc>
              <a:spcBef>
                <a:spcPts val="920"/>
              </a:spcBef>
              <a:spcAft>
                <a:spcPts val="0"/>
              </a:spcAft>
              <a:buSzPts val="1280"/>
              <a:buChar char="▶"/>
            </a:pPr>
            <a:r>
              <a:rPr lang="en-US" sz="1600">
                <a:solidFill>
                  <a:schemeClr val="lt1"/>
                </a:solidFill>
              </a:rPr>
              <a:t>ProxyShell (CVE-2021-34473, CVE-2021-34523, CVE-2021-31207) by Orange Tsai</a:t>
            </a:r>
            <a:endParaRPr/>
          </a:p>
          <a:p>
            <a:pPr indent="-285750" lvl="1" marL="742950" rtl="0" algn="l">
              <a:lnSpc>
                <a:spcPct val="100000"/>
              </a:lnSpc>
              <a:spcBef>
                <a:spcPts val="920"/>
              </a:spcBef>
              <a:spcAft>
                <a:spcPts val="0"/>
              </a:spcAft>
              <a:buSzPts val="1280"/>
              <a:buChar char="▶"/>
            </a:pPr>
            <a:r>
              <a:rPr lang="en-US" sz="1600">
                <a:solidFill>
                  <a:schemeClr val="lt1"/>
                </a:solidFill>
              </a:rPr>
              <a:t>Outlook Appointment Reminder (CVE-2023-23397) </a:t>
            </a:r>
            <a:endParaRPr sz="1600"/>
          </a:p>
          <a:p>
            <a:pPr indent="0" lvl="1" marL="457200" rtl="0" algn="l">
              <a:lnSpc>
                <a:spcPct val="100000"/>
              </a:lnSpc>
              <a:spcBef>
                <a:spcPts val="920"/>
              </a:spcBef>
              <a:spcAft>
                <a:spcPts val="0"/>
              </a:spcAft>
              <a:buSzPts val="1280"/>
              <a:buNone/>
            </a:pPr>
            <a:r>
              <a:t/>
            </a:r>
            <a:endParaRPr sz="1600"/>
          </a:p>
        </p:txBody>
      </p:sp>
      <p:pic>
        <p:nvPicPr>
          <p:cNvPr id="243" name="Google Shape;243;p33"/>
          <p:cNvPicPr preferRelativeResize="0"/>
          <p:nvPr/>
        </p:nvPicPr>
        <p:blipFill rotWithShape="1">
          <a:blip r:embed="rId3">
            <a:alphaModFix/>
          </a:blip>
          <a:srcRect b="0" l="0" r="0" t="0"/>
          <a:stretch/>
        </p:blipFill>
        <p:spPr>
          <a:xfrm>
            <a:off x="5544790" y="5270971"/>
            <a:ext cx="6539200" cy="669900"/>
          </a:xfrm>
          <a:prstGeom prst="rect">
            <a:avLst/>
          </a:prstGeom>
          <a:noFill/>
          <a:ln>
            <a:noFill/>
          </a:ln>
        </p:spPr>
      </p:pic>
      <p:pic>
        <p:nvPicPr>
          <p:cNvPr id="244" name="Google Shape;244;p33"/>
          <p:cNvPicPr preferRelativeResize="0"/>
          <p:nvPr/>
        </p:nvPicPr>
        <p:blipFill rotWithShape="1">
          <a:blip r:embed="rId4">
            <a:alphaModFix/>
          </a:blip>
          <a:srcRect b="0" l="0" r="0" t="0"/>
          <a:stretch/>
        </p:blipFill>
        <p:spPr>
          <a:xfrm>
            <a:off x="5544790" y="4437530"/>
            <a:ext cx="6539200" cy="811142"/>
          </a:xfrm>
          <a:prstGeom prst="rect">
            <a:avLst/>
          </a:prstGeom>
          <a:noFill/>
          <a:ln>
            <a:noFill/>
          </a:ln>
        </p:spPr>
      </p:pic>
      <p:pic>
        <p:nvPicPr>
          <p:cNvPr id="245" name="Google Shape;245;p33"/>
          <p:cNvPicPr preferRelativeResize="0"/>
          <p:nvPr/>
        </p:nvPicPr>
        <p:blipFill rotWithShape="1">
          <a:blip r:embed="rId5">
            <a:alphaModFix/>
          </a:blip>
          <a:srcRect b="0" l="0" r="0" t="0"/>
          <a:stretch/>
        </p:blipFill>
        <p:spPr>
          <a:xfrm>
            <a:off x="5544790" y="6117749"/>
            <a:ext cx="6442889" cy="2815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“History” of Coercion &amp; Relaying</a:t>
            </a:r>
            <a:endParaRPr/>
          </a:p>
        </p:txBody>
      </p:sp>
      <p:pic>
        <p:nvPicPr>
          <p:cNvPr descr="Credit: Michael Schneider https://www.scip.ch/en/?labs.20210909" id="251" name="Google Shape;251;p34"/>
          <p:cNvPicPr preferRelativeResize="0"/>
          <p:nvPr>
            <p:ph idx="1" type="body"/>
          </p:nvPr>
        </p:nvPicPr>
        <p:blipFill rotWithShape="1">
          <a:blip r:embed="rId3">
            <a:alphaModFix/>
          </a:blip>
          <a:srcRect b="0" l="0" r="0" t="0"/>
          <a:stretch/>
        </p:blipFill>
        <p:spPr>
          <a:xfrm>
            <a:off x="1022790" y="1231900"/>
            <a:ext cx="7987420" cy="5299075"/>
          </a:xfrm>
          <a:prstGeom prst="rect">
            <a:avLst/>
          </a:prstGeom>
          <a:noFill/>
          <a:ln>
            <a:noFill/>
          </a:ln>
        </p:spPr>
      </p:pic>
      <p:sp>
        <p:nvSpPr>
          <p:cNvPr id="252" name="Google Shape;252;p34"/>
          <p:cNvSpPr txBox="1"/>
          <p:nvPr/>
        </p:nvSpPr>
        <p:spPr>
          <a:xfrm>
            <a:off x="1204546" y="6532924"/>
            <a:ext cx="346921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1" lang="en-US" sz="800" u="none" cap="none" strike="noStrike">
                <a:solidFill>
                  <a:schemeClr val="lt1"/>
                </a:solidFill>
                <a:latin typeface="Century Gothic"/>
                <a:ea typeface="Century Gothic"/>
                <a:cs typeface="Century Gothic"/>
                <a:sym typeface="Century Gothic"/>
              </a:rPr>
              <a:t>Credit: Michael Schneider https://www.scip.ch/en/?labs.20210909</a:t>
            </a:r>
            <a:endParaRPr b="0" i="1" sz="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“Quick &amp; Dirty” </a:t>
            </a:r>
            <a:r>
              <a:rPr lang="en-US"/>
              <a:t>Patch Rollouts</a:t>
            </a:r>
            <a:endParaRPr/>
          </a:p>
        </p:txBody>
      </p:sp>
      <p:sp>
        <p:nvSpPr>
          <p:cNvPr id="258" name="Google Shape;258;p35"/>
          <p:cNvSpPr txBox="1"/>
          <p:nvPr>
            <p:ph idx="1" type="body"/>
          </p:nvPr>
        </p:nvSpPr>
        <p:spPr>
          <a:xfrm>
            <a:off x="376301" y="1655496"/>
            <a:ext cx="10021910" cy="3815144"/>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920"/>
              </a:spcBef>
              <a:spcAft>
                <a:spcPts val="0"/>
              </a:spcAft>
              <a:buSzPts val="1280"/>
              <a:buChar char="▶"/>
            </a:pPr>
            <a:r>
              <a:rPr lang="en-US" sz="1600">
                <a:solidFill>
                  <a:schemeClr val="lt1"/>
                </a:solidFill>
              </a:rPr>
              <a:t>ProxyShell (CVE-2021-34473, CVE-2021-34523, CVE-2021-31207) by Orange Tsai</a:t>
            </a:r>
            <a:endParaRPr sz="1600">
              <a:solidFill>
                <a:schemeClr val="lt1"/>
              </a:solidFill>
            </a:endParaRPr>
          </a:p>
          <a:p>
            <a:pPr indent="-285750" lvl="1" marL="742950" rtl="0" algn="l">
              <a:lnSpc>
                <a:spcPct val="100000"/>
              </a:lnSpc>
              <a:spcBef>
                <a:spcPts val="920"/>
              </a:spcBef>
              <a:spcAft>
                <a:spcPts val="0"/>
              </a:spcAft>
              <a:buSzPts val="1280"/>
              <a:buChar char="▶"/>
            </a:pPr>
            <a:r>
              <a:rPr lang="en-US" sz="1600">
                <a:solidFill>
                  <a:schemeClr val="lt1"/>
                </a:solidFill>
              </a:rPr>
              <a:t>PetitPotam (CVE-2021-36942, CVE-2022-26925 [LSARPC])</a:t>
            </a:r>
            <a:endParaRPr/>
          </a:p>
          <a:p>
            <a:pPr indent="-285750" lvl="1" marL="742950" rtl="0" algn="l">
              <a:lnSpc>
                <a:spcPct val="100000"/>
              </a:lnSpc>
              <a:spcBef>
                <a:spcPts val="920"/>
              </a:spcBef>
              <a:spcAft>
                <a:spcPts val="0"/>
              </a:spcAft>
              <a:buSzPts val="1280"/>
              <a:buChar char="▶"/>
            </a:pPr>
            <a:r>
              <a:rPr lang="en-US" sz="1600">
                <a:solidFill>
                  <a:schemeClr val="lt1"/>
                </a:solidFill>
              </a:rPr>
              <a:t>Follina (CVE-2022-30190) </a:t>
            </a:r>
            <a:endParaRPr sz="1600"/>
          </a:p>
          <a:p>
            <a:pPr indent="-285750" lvl="1" marL="742950" rtl="0" algn="l">
              <a:lnSpc>
                <a:spcPct val="100000"/>
              </a:lnSpc>
              <a:spcBef>
                <a:spcPts val="920"/>
              </a:spcBef>
              <a:spcAft>
                <a:spcPts val="0"/>
              </a:spcAft>
              <a:buSzPts val="1280"/>
              <a:buChar char="▶"/>
            </a:pPr>
            <a:r>
              <a:rPr lang="en-US" sz="1600">
                <a:solidFill>
                  <a:schemeClr val="lt1"/>
                </a:solidFill>
              </a:rPr>
              <a:t>Outlook EoP/MSHTML Bypass [Appointment Reminder] (CVE-2023-23397, CVE-2023-29324)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Word Doc Demos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a:t>
            </a:r>
            <a:r>
              <a:rPr lang="en-US"/>
              <a:t>Demos Continued</a:t>
            </a:r>
            <a:r>
              <a:rPr lang="en-US" cap="none">
                <a:latin typeface="Century Gothic"/>
                <a:ea typeface="Century Gothic"/>
                <a:cs typeface="Century Gothic"/>
                <a:sym typeface="Century Gothic"/>
              </a:rPr>
              <a:t>	</a:t>
            </a:r>
            <a:endParaRPr/>
          </a:p>
        </p:txBody>
      </p:sp>
      <p:sp>
        <p:nvSpPr>
          <p:cNvPr id="269" name="Google Shape;269;p37"/>
          <p:cNvSpPr txBox="1"/>
          <p:nvPr>
            <p:ph idx="1" type="body"/>
          </p:nvPr>
        </p:nvSpPr>
        <p:spPr>
          <a:xfrm>
            <a:off x="376301" y="1192243"/>
            <a:ext cx="9280884" cy="5325097"/>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920"/>
              </a:spcBef>
              <a:spcAft>
                <a:spcPts val="0"/>
              </a:spcAft>
              <a:buSzPts val="1280"/>
              <a:buChar char="▶"/>
            </a:pPr>
            <a:r>
              <a:rPr lang="en-US" sz="1600">
                <a:solidFill>
                  <a:schemeClr val="lt1"/>
                </a:solidFill>
              </a:rPr>
              <a:t>Mark of the Web</a:t>
            </a:r>
            <a:endParaRPr/>
          </a:p>
          <a:p>
            <a:pPr indent="-285750" lvl="2" marL="1200150" rtl="0" algn="l">
              <a:lnSpc>
                <a:spcPct val="100000"/>
              </a:lnSpc>
              <a:spcBef>
                <a:spcPts val="920"/>
              </a:spcBef>
              <a:spcAft>
                <a:spcPts val="0"/>
              </a:spcAft>
              <a:buSzPts val="1280"/>
              <a:buChar char="▶"/>
            </a:pPr>
            <a:r>
              <a:rPr lang="en-US" sz="1400">
                <a:solidFill>
                  <a:schemeClr val="lt1"/>
                </a:solidFill>
              </a:rPr>
              <a:t>Email?</a:t>
            </a:r>
            <a:endParaRPr/>
          </a:p>
          <a:p>
            <a:pPr indent="-285750" lvl="1" marL="742950" rtl="0" algn="l">
              <a:lnSpc>
                <a:spcPct val="100000"/>
              </a:lnSpc>
              <a:spcBef>
                <a:spcPts val="920"/>
              </a:spcBef>
              <a:spcAft>
                <a:spcPts val="0"/>
              </a:spcAft>
              <a:buSzPts val="1280"/>
              <a:buChar char="▶"/>
            </a:pPr>
            <a:r>
              <a:rPr lang="en-US" sz="1600">
                <a:solidFill>
                  <a:schemeClr val="lt1"/>
                </a:solidFill>
              </a:rPr>
              <a:t>Outlook Appointment Reminder (CVE-2023-23397) </a:t>
            </a:r>
            <a:endParaRPr/>
          </a:p>
          <a:p>
            <a:pPr indent="-285750" lvl="1" marL="742950" rtl="0" algn="l">
              <a:lnSpc>
                <a:spcPct val="100000"/>
              </a:lnSpc>
              <a:spcBef>
                <a:spcPts val="920"/>
              </a:spcBef>
              <a:spcAft>
                <a:spcPts val="0"/>
              </a:spcAft>
              <a:buSzPts val="1280"/>
              <a:buChar char="▶"/>
            </a:pPr>
            <a:r>
              <a:rPr lang="en-US" sz="1600">
                <a:solidFill>
                  <a:schemeClr val="lt1"/>
                </a:solidFill>
              </a:rPr>
              <a:t>Post-exploitation</a:t>
            </a:r>
            <a:endParaRPr/>
          </a:p>
          <a:p>
            <a:pPr indent="-285750" lvl="2" marL="1200150" rtl="0" algn="l">
              <a:lnSpc>
                <a:spcPct val="100000"/>
              </a:lnSpc>
              <a:spcBef>
                <a:spcPts val="920"/>
              </a:spcBef>
              <a:spcAft>
                <a:spcPts val="0"/>
              </a:spcAft>
              <a:buSzPts val="1280"/>
              <a:buChar char="▶"/>
            </a:pPr>
            <a:r>
              <a:rPr lang="en-US" sz="1400">
                <a:solidFill>
                  <a:schemeClr val="lt1"/>
                </a:solidFill>
              </a:rPr>
              <a:t>File shares</a:t>
            </a:r>
            <a:endParaRPr/>
          </a:p>
          <a:p>
            <a:pPr indent="-285750" lvl="3" marL="1657350" rtl="0" algn="l">
              <a:lnSpc>
                <a:spcPct val="100000"/>
              </a:lnSpc>
              <a:spcBef>
                <a:spcPts val="920"/>
              </a:spcBef>
              <a:spcAft>
                <a:spcPts val="0"/>
              </a:spcAft>
              <a:buSzPts val="1280"/>
              <a:buChar char="▶"/>
            </a:pPr>
            <a:r>
              <a:rPr lang="en-US" sz="1200">
                <a:solidFill>
                  <a:schemeClr val="lt1"/>
                </a:solidFill>
              </a:rPr>
              <a:t>Enticing locations</a:t>
            </a:r>
            <a:endParaRPr>
              <a:solidFill>
                <a:schemeClr val="lt1"/>
              </a:solidFill>
            </a:endParaRPr>
          </a:p>
          <a:p>
            <a:pPr indent="-285750" lvl="2" marL="1200150" rtl="0" algn="l">
              <a:lnSpc>
                <a:spcPct val="100000"/>
              </a:lnSpc>
              <a:spcBef>
                <a:spcPts val="920"/>
              </a:spcBef>
              <a:spcAft>
                <a:spcPts val="0"/>
              </a:spcAft>
              <a:buSzPts val="1280"/>
              <a:buChar char="▶"/>
            </a:pPr>
            <a:r>
              <a:rPr lang="en-US" sz="1400">
                <a:solidFill>
                  <a:schemeClr val="lt1"/>
                </a:solidFill>
              </a:rPr>
              <a:t>Human Element</a:t>
            </a:r>
            <a:endParaRPr/>
          </a:p>
          <a:p>
            <a:pPr indent="-285750" lvl="2" marL="1200150" rtl="0" algn="l">
              <a:lnSpc>
                <a:spcPct val="100000"/>
              </a:lnSpc>
              <a:spcBef>
                <a:spcPts val="920"/>
              </a:spcBef>
              <a:spcAft>
                <a:spcPts val="0"/>
              </a:spcAft>
              <a:buSzPts val="1280"/>
              <a:buChar char="▶"/>
            </a:pPr>
            <a:r>
              <a:rPr lang="en-US" sz="1400">
                <a:solidFill>
                  <a:schemeClr val="lt1"/>
                </a:solidFill>
              </a:rPr>
              <a:t>Mailbox/User compromise, MailSniper</a:t>
            </a:r>
            <a:endParaRPr sz="1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a:latin typeface="Century Gothic"/>
                <a:ea typeface="Century Gothic"/>
                <a:cs typeface="Century Gothic"/>
                <a:sym typeface="Century Gothic"/>
              </a:rPr>
              <a:t>~$ </a:t>
            </a:r>
            <a:r>
              <a:rPr lang="en-US" cap="none">
                <a:latin typeface="Century Gothic"/>
                <a:ea typeface="Century Gothic"/>
                <a:cs typeface="Century Gothic"/>
                <a:sym typeface="Century Gothic"/>
              </a:rPr>
              <a:t>whoami</a:t>
            </a:r>
            <a:endParaRPr>
              <a:latin typeface="Century Gothic"/>
              <a:ea typeface="Century Gothic"/>
              <a:cs typeface="Century Gothic"/>
              <a:sym typeface="Century Gothic"/>
            </a:endParaRPr>
          </a:p>
        </p:txBody>
      </p:sp>
      <p:sp>
        <p:nvSpPr>
          <p:cNvPr id="150" name="Google Shape;150;p20"/>
          <p:cNvSpPr txBox="1"/>
          <p:nvPr>
            <p:ph idx="1" type="body"/>
          </p:nvPr>
        </p:nvSpPr>
        <p:spPr>
          <a:xfrm>
            <a:off x="376301" y="1231642"/>
            <a:ext cx="7284132" cy="2976464"/>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a:solidFill>
                <a:schemeClr val="lt1"/>
              </a:solidFill>
            </a:endParaRPr>
          </a:p>
          <a:p>
            <a:pPr indent="-285750" lvl="0" marL="285750" rtl="0" algn="l">
              <a:lnSpc>
                <a:spcPct val="100000"/>
              </a:lnSpc>
              <a:spcBef>
                <a:spcPts val="0"/>
              </a:spcBef>
              <a:spcAft>
                <a:spcPts val="0"/>
              </a:spcAft>
              <a:buSzPts val="1600"/>
              <a:buChar char="▶"/>
            </a:pPr>
            <a:r>
              <a:t/>
            </a:r>
            <a:endParaRPr/>
          </a:p>
          <a:p>
            <a:pPr indent="-285750" lvl="0" marL="285750" rtl="0" algn="l">
              <a:lnSpc>
                <a:spcPct val="100000"/>
              </a:lnSpc>
              <a:spcBef>
                <a:spcPts val="0"/>
              </a:spcBef>
              <a:spcAft>
                <a:spcPts val="0"/>
              </a:spcAft>
              <a:buSzPts val="1600"/>
              <a:buChar char="▶"/>
            </a:pPr>
            <a:r>
              <a:rPr lang="en-US" sz="1600">
                <a:solidFill>
                  <a:schemeClr val="lt1"/>
                </a:solidFill>
              </a:rPr>
              <a:t>Incident Response &amp; Threat Hunting Engineer</a:t>
            </a:r>
            <a:endParaRPr sz="1600"/>
          </a:p>
          <a:p>
            <a:pPr indent="-285750" lvl="0" marL="285750" rtl="0" algn="l">
              <a:lnSpc>
                <a:spcPct val="100000"/>
              </a:lnSpc>
              <a:spcBef>
                <a:spcPts val="0"/>
              </a:spcBef>
              <a:spcAft>
                <a:spcPts val="0"/>
              </a:spcAft>
              <a:buSzPts val="1600"/>
              <a:buChar char="▶"/>
            </a:pPr>
            <a:r>
              <a:rPr lang="en-US" sz="1600">
                <a:solidFill>
                  <a:schemeClr val="lt1"/>
                </a:solidFill>
              </a:rPr>
              <a:t>CISSP, OSCP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a:t>
            </a:r>
            <a:r>
              <a:rPr lang="en-US"/>
              <a:t>Password Cracking</a:t>
            </a:r>
            <a:endParaRPr/>
          </a:p>
        </p:txBody>
      </p:sp>
      <p:sp>
        <p:nvSpPr>
          <p:cNvPr id="275" name="Google Shape;275;p38"/>
          <p:cNvSpPr txBox="1"/>
          <p:nvPr>
            <p:ph idx="1" type="body"/>
          </p:nvPr>
        </p:nvSpPr>
        <p:spPr>
          <a:xfrm>
            <a:off x="68570" y="1759780"/>
            <a:ext cx="9280884" cy="3815144"/>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920"/>
              </a:spcBef>
              <a:spcAft>
                <a:spcPts val="0"/>
              </a:spcAft>
              <a:buSzPts val="1280"/>
              <a:buChar char="▶"/>
            </a:pPr>
            <a:r>
              <a:rPr lang="en-US" sz="1600">
                <a:solidFill>
                  <a:schemeClr val="lt1"/>
                </a:solidFill>
              </a:rPr>
              <a:t>JohnTheRipper</a:t>
            </a:r>
            <a:endParaRPr sz="1600">
              <a:solidFill>
                <a:schemeClr val="lt1"/>
              </a:solidFill>
            </a:endParaRPr>
          </a:p>
          <a:p>
            <a:pPr indent="-285750" lvl="1" marL="742950" rtl="0" algn="l">
              <a:lnSpc>
                <a:spcPct val="100000"/>
              </a:lnSpc>
              <a:spcBef>
                <a:spcPts val="920"/>
              </a:spcBef>
              <a:spcAft>
                <a:spcPts val="0"/>
              </a:spcAft>
              <a:buSzPts val="1280"/>
              <a:buChar char="▶"/>
            </a:pPr>
            <a:r>
              <a:rPr lang="en-US" sz="1600">
                <a:solidFill>
                  <a:schemeClr val="lt1"/>
                </a:solidFill>
              </a:rPr>
              <a:t>Hashcat</a:t>
            </a:r>
            <a:endParaRPr sz="1600">
              <a:solidFill>
                <a:schemeClr val="lt1"/>
              </a:solidFill>
            </a:endParaRPr>
          </a:p>
          <a:p>
            <a:pPr indent="-285750" lvl="1" marL="742950" rtl="0" algn="l">
              <a:lnSpc>
                <a:spcPct val="100000"/>
              </a:lnSpc>
              <a:spcBef>
                <a:spcPts val="920"/>
              </a:spcBef>
              <a:spcAft>
                <a:spcPts val="0"/>
              </a:spcAft>
              <a:buSzPts val="1280"/>
              <a:buChar char="▶"/>
            </a:pPr>
            <a:r>
              <a:rPr lang="en-US" sz="1600">
                <a:solidFill>
                  <a:schemeClr val="lt1"/>
                </a:solidFill>
              </a:rPr>
              <a:t>Building a methodology</a:t>
            </a:r>
            <a:endParaRPr/>
          </a:p>
          <a:p>
            <a:pPr indent="-285750" lvl="2" marL="1200150" rtl="0" algn="l">
              <a:lnSpc>
                <a:spcPct val="100000"/>
              </a:lnSpc>
              <a:spcBef>
                <a:spcPts val="920"/>
              </a:spcBef>
              <a:spcAft>
                <a:spcPts val="0"/>
              </a:spcAft>
              <a:buSzPts val="1280"/>
              <a:buChar char="▶"/>
            </a:pPr>
            <a:r>
              <a:rPr lang="en-US" sz="1400" u="sng">
                <a:solidFill>
                  <a:schemeClr val="hlink"/>
                </a:solidFill>
                <a:hlinkClick r:id="rId3"/>
              </a:rPr>
              <a:t>https://github.com/J3rryBl4nks/PasswordCrackingMethodology</a:t>
            </a:r>
            <a:r>
              <a:rPr lang="en-US" sz="1400">
                <a:solidFill>
                  <a:schemeClr val="lt1"/>
                </a:solidFill>
              </a:rPr>
              <a:t> </a:t>
            </a:r>
            <a:endParaRPr/>
          </a:p>
          <a:p>
            <a:pPr indent="-285750" lvl="1" marL="742950" rtl="0" algn="l">
              <a:lnSpc>
                <a:spcPct val="100000"/>
              </a:lnSpc>
              <a:spcBef>
                <a:spcPts val="920"/>
              </a:spcBef>
              <a:spcAft>
                <a:spcPts val="0"/>
              </a:spcAft>
              <a:buSzPts val="1280"/>
              <a:buChar char="▶"/>
            </a:pPr>
            <a:r>
              <a:rPr lang="en-US" sz="1600">
                <a:solidFill>
                  <a:schemeClr val="lt1"/>
                </a:solidFill>
              </a:rPr>
              <a:t>Curate lists &amp; add to your repositories</a:t>
            </a:r>
            <a:endParaRPr/>
          </a:p>
          <a:p>
            <a:pPr indent="-204469" lvl="1" marL="742950" rtl="0" algn="l">
              <a:lnSpc>
                <a:spcPct val="100000"/>
              </a:lnSpc>
              <a:spcBef>
                <a:spcPts val="920"/>
              </a:spcBef>
              <a:spcAft>
                <a:spcPts val="0"/>
              </a:spcAft>
              <a:buSzPts val="1280"/>
              <a:buNone/>
            </a:pPr>
            <a:r>
              <a:t/>
            </a:r>
            <a:endParaRPr sz="1600">
              <a:solidFill>
                <a:schemeClr val="lt1"/>
              </a:solidFill>
            </a:endParaRPr>
          </a:p>
        </p:txBody>
      </p:sp>
      <p:pic>
        <p:nvPicPr>
          <p:cNvPr id="276" name="Google Shape;276;p38"/>
          <p:cNvPicPr preferRelativeResize="0"/>
          <p:nvPr/>
        </p:nvPicPr>
        <p:blipFill rotWithShape="1">
          <a:blip r:embed="rId4">
            <a:alphaModFix/>
          </a:blip>
          <a:srcRect b="0" l="0" r="0" t="0"/>
          <a:stretch/>
        </p:blipFill>
        <p:spPr>
          <a:xfrm>
            <a:off x="7090872" y="0"/>
            <a:ext cx="5132625"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1828800" y="2675466"/>
            <a:ext cx="8534400" cy="15070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Great, now what?!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376300" y="327561"/>
            <a:ext cx="11238337" cy="150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a:t>
            </a:r>
            <a:r>
              <a:rPr lang="en-US"/>
              <a:t> Assessment of your Environment (PowerShell)</a:t>
            </a:r>
            <a:r>
              <a:rPr lang="en-US" cap="none">
                <a:latin typeface="Century Gothic"/>
                <a:ea typeface="Century Gothic"/>
                <a:cs typeface="Century Gothic"/>
                <a:sym typeface="Century Gothic"/>
              </a:rPr>
              <a:t>	</a:t>
            </a:r>
            <a:endParaRPr/>
          </a:p>
        </p:txBody>
      </p:sp>
      <p:sp>
        <p:nvSpPr>
          <p:cNvPr id="287" name="Google Shape;287;p40"/>
          <p:cNvSpPr txBox="1"/>
          <p:nvPr>
            <p:ph idx="1" type="body"/>
          </p:nvPr>
        </p:nvSpPr>
        <p:spPr>
          <a:xfrm>
            <a:off x="376300" y="1792825"/>
            <a:ext cx="10710900" cy="2444400"/>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920"/>
              </a:spcBef>
              <a:spcAft>
                <a:spcPts val="0"/>
              </a:spcAft>
              <a:buSzPts val="1280"/>
              <a:buChar char="▶"/>
            </a:pPr>
            <a:r>
              <a:rPr lang="en-US" sz="1600">
                <a:solidFill>
                  <a:schemeClr val="lt1"/>
                </a:solidFill>
              </a:rPr>
              <a:t>LanMan Compatibility Level</a:t>
            </a:r>
            <a:endParaRPr/>
          </a:p>
          <a:p>
            <a:pPr indent="-285750" lvl="1" marL="742950" rtl="0" algn="l">
              <a:lnSpc>
                <a:spcPct val="100000"/>
              </a:lnSpc>
              <a:spcBef>
                <a:spcPts val="920"/>
              </a:spcBef>
              <a:spcAft>
                <a:spcPts val="0"/>
              </a:spcAft>
              <a:buSzPts val="1280"/>
              <a:buChar char="▶"/>
            </a:pPr>
            <a:r>
              <a:rPr lang="en-US" sz="1600">
                <a:solidFill>
                  <a:schemeClr val="lt1"/>
                </a:solidFill>
              </a:rPr>
              <a:t>On your DCs:</a:t>
            </a:r>
            <a:endParaRPr/>
          </a:p>
          <a:p>
            <a:pPr indent="-285750" lvl="2" marL="1200150" rtl="0" algn="l">
              <a:lnSpc>
                <a:spcPct val="100000"/>
              </a:lnSpc>
              <a:spcBef>
                <a:spcPts val="880"/>
              </a:spcBef>
              <a:spcAft>
                <a:spcPts val="0"/>
              </a:spcAft>
              <a:buSzPts val="1120"/>
              <a:buChar char="▶"/>
            </a:pPr>
            <a:r>
              <a:rPr lang="en-US" sz="1400">
                <a:solidFill>
                  <a:schemeClr val="lt1"/>
                </a:solidFill>
              </a:rPr>
              <a:t>Get-ItemProperty “HKLM:\SYSTEM\CurrentControlSet\Control\Lsa\” –Name lmcompatibilitylevel</a:t>
            </a:r>
            <a:endParaRPr sz="1400">
              <a:solidFill>
                <a:schemeClr val="lt1"/>
              </a:solidFill>
            </a:endParaRPr>
          </a:p>
          <a:p>
            <a:pPr indent="0" lvl="1" marL="457200" rtl="0" algn="l">
              <a:lnSpc>
                <a:spcPct val="100000"/>
              </a:lnSpc>
              <a:spcBef>
                <a:spcPts val="920"/>
              </a:spcBef>
              <a:spcAft>
                <a:spcPts val="0"/>
              </a:spcAft>
              <a:buSzPts val="1280"/>
              <a:buNone/>
            </a:pPr>
            <a:r>
              <a:t/>
            </a:r>
            <a:endParaRPr sz="1600"/>
          </a:p>
        </p:txBody>
      </p:sp>
      <p:pic>
        <p:nvPicPr>
          <p:cNvPr id="288" name="Google Shape;288;p40"/>
          <p:cNvPicPr preferRelativeResize="0"/>
          <p:nvPr/>
        </p:nvPicPr>
        <p:blipFill rotWithShape="1">
          <a:blip r:embed="rId3">
            <a:alphaModFix/>
          </a:blip>
          <a:srcRect b="0" l="0" r="0" t="0"/>
          <a:stretch/>
        </p:blipFill>
        <p:spPr>
          <a:xfrm>
            <a:off x="2030337" y="4101233"/>
            <a:ext cx="7402826" cy="13674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1"/>
          <p:cNvPicPr preferRelativeResize="0"/>
          <p:nvPr/>
        </p:nvPicPr>
        <p:blipFill rotWithShape="1">
          <a:blip r:embed="rId3">
            <a:alphaModFix/>
          </a:blip>
          <a:srcRect b="0" l="0" r="0" t="0"/>
          <a:stretch/>
        </p:blipFill>
        <p:spPr>
          <a:xfrm>
            <a:off x="1942520" y="1104575"/>
            <a:ext cx="8306960" cy="46488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740550" y="330131"/>
            <a:ext cx="10710899" cy="150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Assessment of your </a:t>
            </a:r>
            <a:r>
              <a:rPr lang="en-US"/>
              <a:t>E</a:t>
            </a:r>
            <a:r>
              <a:rPr lang="en-US" cap="none">
                <a:latin typeface="Century Gothic"/>
                <a:ea typeface="Century Gothic"/>
                <a:cs typeface="Century Gothic"/>
                <a:sym typeface="Century Gothic"/>
              </a:rPr>
              <a:t>nvironment (GPO</a:t>
            </a:r>
            <a:r>
              <a:rPr lang="en-US"/>
              <a:t>)</a:t>
            </a:r>
            <a:endParaRPr/>
          </a:p>
        </p:txBody>
      </p:sp>
      <p:sp>
        <p:nvSpPr>
          <p:cNvPr id="299" name="Google Shape;299;p42"/>
          <p:cNvSpPr txBox="1"/>
          <p:nvPr>
            <p:ph idx="1" type="body"/>
          </p:nvPr>
        </p:nvSpPr>
        <p:spPr>
          <a:xfrm>
            <a:off x="376300" y="913325"/>
            <a:ext cx="10710900" cy="2444400"/>
          </a:xfrm>
          <a:prstGeom prst="rect">
            <a:avLst/>
          </a:prstGeom>
          <a:noFill/>
          <a:ln>
            <a:noFill/>
          </a:ln>
        </p:spPr>
        <p:txBody>
          <a:bodyPr anchorCtr="0" anchor="ctr" bIns="45700" lIns="91425" spcFirstLastPara="1" rIns="91425" wrap="square" tIns="45700">
            <a:normAutofit/>
          </a:bodyPr>
          <a:lstStyle/>
          <a:p>
            <a:pPr indent="-184150" lvl="1" marL="742950" rtl="0" algn="l">
              <a:lnSpc>
                <a:spcPct val="100000"/>
              </a:lnSpc>
              <a:spcBef>
                <a:spcPts val="0"/>
              </a:spcBef>
              <a:spcAft>
                <a:spcPts val="0"/>
              </a:spcAft>
              <a:buSzPts val="1600"/>
              <a:buNone/>
            </a:pPr>
            <a:r>
              <a:t/>
            </a:r>
            <a:endParaRPr sz="1400">
              <a:solidFill>
                <a:schemeClr val="lt1"/>
              </a:solidFill>
            </a:endParaRPr>
          </a:p>
          <a:p>
            <a:pPr indent="0" lvl="1" marL="457200" rtl="0" algn="l">
              <a:lnSpc>
                <a:spcPct val="100000"/>
              </a:lnSpc>
              <a:spcBef>
                <a:spcPts val="920"/>
              </a:spcBef>
              <a:spcAft>
                <a:spcPts val="0"/>
              </a:spcAft>
              <a:buSzPts val="1280"/>
              <a:buNone/>
            </a:pPr>
            <a:r>
              <a:t/>
            </a:r>
            <a:endParaRPr sz="1600"/>
          </a:p>
        </p:txBody>
      </p:sp>
      <p:pic>
        <p:nvPicPr>
          <p:cNvPr id="300" name="Google Shape;300;p42"/>
          <p:cNvPicPr preferRelativeResize="0"/>
          <p:nvPr/>
        </p:nvPicPr>
        <p:blipFill rotWithShape="1">
          <a:blip r:embed="rId3">
            <a:alphaModFix/>
          </a:blip>
          <a:srcRect b="0" l="0" r="0" t="0"/>
          <a:stretch/>
        </p:blipFill>
        <p:spPr>
          <a:xfrm>
            <a:off x="1345458" y="2320125"/>
            <a:ext cx="8772583" cy="394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Assessment of your </a:t>
            </a:r>
            <a:r>
              <a:rPr lang="en-US"/>
              <a:t>E</a:t>
            </a:r>
            <a:r>
              <a:rPr lang="en-US" cap="none">
                <a:latin typeface="Century Gothic"/>
                <a:ea typeface="Century Gothic"/>
                <a:cs typeface="Century Gothic"/>
                <a:sym typeface="Century Gothic"/>
              </a:rPr>
              <a:t>nvironment	</a:t>
            </a:r>
            <a:endParaRPr/>
          </a:p>
        </p:txBody>
      </p:sp>
      <p:sp>
        <p:nvSpPr>
          <p:cNvPr id="306" name="Google Shape;306;p43"/>
          <p:cNvSpPr txBox="1"/>
          <p:nvPr>
            <p:ph idx="1" type="body"/>
          </p:nvPr>
        </p:nvSpPr>
        <p:spPr>
          <a:xfrm>
            <a:off x="376300" y="1192243"/>
            <a:ext cx="9690891" cy="5325097"/>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920"/>
              </a:spcBef>
              <a:spcAft>
                <a:spcPts val="0"/>
              </a:spcAft>
              <a:buSzPts val="1280"/>
              <a:buChar char="▶"/>
            </a:pPr>
            <a:r>
              <a:rPr lang="en-US" sz="1600">
                <a:solidFill>
                  <a:schemeClr val="lt1"/>
                </a:solidFill>
              </a:rPr>
              <a:t>Asset Management</a:t>
            </a:r>
            <a:endParaRPr/>
          </a:p>
          <a:p>
            <a:pPr indent="-285750" lvl="1" marL="742950" rtl="0" algn="l">
              <a:lnSpc>
                <a:spcPct val="100000"/>
              </a:lnSpc>
              <a:spcBef>
                <a:spcPts val="920"/>
              </a:spcBef>
              <a:spcAft>
                <a:spcPts val="0"/>
              </a:spcAft>
              <a:buSzPts val="1280"/>
              <a:buChar char="▶"/>
            </a:pPr>
            <a:r>
              <a:rPr lang="en-US" sz="1600">
                <a:solidFill>
                  <a:schemeClr val="lt1"/>
                </a:solidFill>
              </a:rPr>
              <a:t>Vulnerability Scanning</a:t>
            </a:r>
            <a:endParaRPr/>
          </a:p>
          <a:p>
            <a:pPr indent="-285750" lvl="2" marL="1200150" rtl="0" algn="l">
              <a:lnSpc>
                <a:spcPct val="100000"/>
              </a:lnSpc>
              <a:spcBef>
                <a:spcPts val="920"/>
              </a:spcBef>
              <a:spcAft>
                <a:spcPts val="0"/>
              </a:spcAft>
              <a:buSzPts val="1280"/>
              <a:buChar char="▶"/>
            </a:pPr>
            <a:r>
              <a:rPr lang="en-US" sz="1400">
                <a:solidFill>
                  <a:schemeClr val="lt1"/>
                </a:solidFill>
              </a:rPr>
              <a:t>Nessus, Qualys, R7, etc. have plugins to identify hosts that accept insecure protocols</a:t>
            </a:r>
            <a:endParaRPr/>
          </a:p>
          <a:p>
            <a:pPr indent="-285750" lvl="2" marL="1200150" rtl="0" algn="l">
              <a:lnSpc>
                <a:spcPct val="100000"/>
              </a:lnSpc>
              <a:spcBef>
                <a:spcPts val="920"/>
              </a:spcBef>
              <a:spcAft>
                <a:spcPts val="0"/>
              </a:spcAft>
              <a:buSzPts val="1280"/>
              <a:buChar char="▶"/>
            </a:pPr>
            <a:r>
              <a:rPr lang="en-US" sz="1400">
                <a:solidFill>
                  <a:schemeClr val="lt1"/>
                </a:solidFill>
              </a:rPr>
              <a:t>SMB versions enabled/disabled, SMB &amp; LDAP signing enabled/enforced, EPA enabled/enforced</a:t>
            </a:r>
            <a:endParaRPr/>
          </a:p>
          <a:p>
            <a:pPr indent="-285750" lvl="2" marL="1200150" rtl="0" algn="l">
              <a:lnSpc>
                <a:spcPct val="100000"/>
              </a:lnSpc>
              <a:spcBef>
                <a:spcPts val="920"/>
              </a:spcBef>
              <a:spcAft>
                <a:spcPts val="0"/>
              </a:spcAft>
              <a:buSzPts val="1280"/>
              <a:buChar char="▶"/>
            </a:pPr>
            <a:r>
              <a:rPr lang="en-US" sz="1400">
                <a:solidFill>
                  <a:schemeClr val="lt1"/>
                </a:solidFill>
              </a:rPr>
              <a:t>LLMNR/NBNS/WPAD/mDNS enabled (likely an easier win than you think)</a:t>
            </a:r>
            <a:endParaRPr/>
          </a:p>
          <a:p>
            <a:pPr indent="-285750" lvl="2" marL="1200150" rtl="0" algn="l">
              <a:lnSpc>
                <a:spcPct val="100000"/>
              </a:lnSpc>
              <a:spcBef>
                <a:spcPts val="920"/>
              </a:spcBef>
              <a:spcAft>
                <a:spcPts val="0"/>
              </a:spcAft>
              <a:buSzPts val="1280"/>
              <a:buChar char="▶"/>
            </a:pPr>
            <a:r>
              <a:rPr lang="en-US" sz="1400">
                <a:solidFill>
                  <a:schemeClr val="lt1"/>
                </a:solidFill>
              </a:rPr>
              <a:t>Authenticated scans!</a:t>
            </a:r>
            <a:endParaRPr/>
          </a:p>
          <a:p>
            <a:pPr indent="-285750" lvl="1" marL="742950" rtl="0" algn="l">
              <a:lnSpc>
                <a:spcPct val="100000"/>
              </a:lnSpc>
              <a:spcBef>
                <a:spcPts val="920"/>
              </a:spcBef>
              <a:spcAft>
                <a:spcPts val="0"/>
              </a:spcAft>
              <a:buSzPts val="1280"/>
              <a:buChar char="▶"/>
            </a:pPr>
            <a:r>
              <a:rPr lang="en-US" sz="1600">
                <a:solidFill>
                  <a:schemeClr val="lt1"/>
                </a:solidFill>
              </a:rPr>
              <a:t>Password reuse/password assessment</a:t>
            </a:r>
            <a:endParaRPr/>
          </a:p>
          <a:p>
            <a:pPr indent="-285750" lvl="1" marL="742950" rtl="0" algn="l">
              <a:lnSpc>
                <a:spcPct val="100000"/>
              </a:lnSpc>
              <a:spcBef>
                <a:spcPts val="920"/>
              </a:spcBef>
              <a:spcAft>
                <a:spcPts val="0"/>
              </a:spcAft>
              <a:buSzPts val="1280"/>
              <a:buChar char="▶"/>
            </a:pPr>
            <a:r>
              <a:rPr lang="en-US" sz="1600">
                <a:solidFill>
                  <a:schemeClr val="lt1"/>
                </a:solidFill>
              </a:rPr>
              <a:t>Configure DCs to write errors to Event Viewer when NTLM is used</a:t>
            </a:r>
            <a:endParaRPr/>
          </a:p>
          <a:p>
            <a:pPr indent="-285750" lvl="1" marL="742950" rtl="0" algn="l">
              <a:lnSpc>
                <a:spcPct val="100000"/>
              </a:lnSpc>
              <a:spcBef>
                <a:spcPts val="920"/>
              </a:spcBef>
              <a:spcAft>
                <a:spcPts val="0"/>
              </a:spcAft>
              <a:buSzPts val="1280"/>
              <a:buChar char="▶"/>
            </a:pPr>
            <a:r>
              <a:rPr lang="en-US" sz="1600">
                <a:solidFill>
                  <a:schemeClr val="lt1"/>
                </a:solidFill>
              </a:rPr>
              <a:t>Before that: Event Log Retention</a:t>
            </a:r>
            <a:endParaRPr/>
          </a:p>
          <a:p>
            <a:pPr indent="-285750" lvl="2" marL="1200150" rtl="0" algn="l">
              <a:lnSpc>
                <a:spcPct val="100000"/>
              </a:lnSpc>
              <a:spcBef>
                <a:spcPts val="920"/>
              </a:spcBef>
              <a:spcAft>
                <a:spcPts val="0"/>
              </a:spcAft>
              <a:buSzPts val="1280"/>
              <a:buChar char="▶"/>
            </a:pPr>
            <a:r>
              <a:rPr lang="en-US" sz="1400">
                <a:solidFill>
                  <a:schemeClr val="lt1"/>
                </a:solidFill>
              </a:rPr>
              <a:t>DCs in large environments, those logs roll quickly</a:t>
            </a:r>
            <a:endParaRPr/>
          </a:p>
          <a:p>
            <a:pPr indent="-285750" lvl="2" marL="1200150" rtl="0" algn="l">
              <a:lnSpc>
                <a:spcPct val="100000"/>
              </a:lnSpc>
              <a:spcBef>
                <a:spcPts val="920"/>
              </a:spcBef>
              <a:spcAft>
                <a:spcPts val="0"/>
              </a:spcAft>
              <a:buSzPts val="1280"/>
              <a:buChar char="▶"/>
            </a:pPr>
            <a:r>
              <a:rPr lang="en-US" sz="1400">
                <a:solidFill>
                  <a:schemeClr val="lt1"/>
                </a:solidFill>
              </a:rPr>
              <a:t>SIEM: Ingestion vs. log rolling</a:t>
            </a:r>
            <a:endParaRPr/>
          </a:p>
          <a:p>
            <a:pPr indent="-285750" lvl="1" marL="742950" rtl="0" algn="l">
              <a:lnSpc>
                <a:spcPct val="100000"/>
              </a:lnSpc>
              <a:spcBef>
                <a:spcPts val="920"/>
              </a:spcBef>
              <a:spcAft>
                <a:spcPts val="0"/>
              </a:spcAft>
              <a:buSzPts val="1280"/>
              <a:buChar char="▶"/>
            </a:pPr>
            <a:r>
              <a:rPr lang="en-US" sz="1600">
                <a:solidFill>
                  <a:schemeClr val="lt1"/>
                </a:solidFill>
              </a:rPr>
              <a:t>SIEM: Dashboards, Alerting, Prioritization</a:t>
            </a:r>
            <a:endParaRPr/>
          </a:p>
          <a:p>
            <a:pPr indent="-285750" lvl="1" marL="742950" rtl="0" algn="l">
              <a:lnSpc>
                <a:spcPct val="100000"/>
              </a:lnSpc>
              <a:spcBef>
                <a:spcPts val="920"/>
              </a:spcBef>
              <a:spcAft>
                <a:spcPts val="0"/>
              </a:spcAft>
              <a:buSzPts val="1280"/>
              <a:buChar char="▶"/>
            </a:pPr>
            <a:r>
              <a:rPr lang="en-US" sz="1600">
                <a:solidFill>
                  <a:schemeClr val="lt1"/>
                </a:solidFill>
              </a:rPr>
              <a:t>No SIEM? Get creative! Even if it’s just some powershell and scheduled tasks. </a:t>
            </a:r>
            <a:endParaRPr/>
          </a:p>
          <a:p>
            <a:pPr indent="-204469" lvl="2" marL="1200150" rtl="0" algn="l">
              <a:lnSpc>
                <a:spcPct val="100000"/>
              </a:lnSpc>
              <a:spcBef>
                <a:spcPts val="920"/>
              </a:spcBef>
              <a:spcAft>
                <a:spcPts val="0"/>
              </a:spcAft>
              <a:buSzPts val="1280"/>
              <a:buNone/>
            </a:pPr>
            <a:r>
              <a:t/>
            </a:r>
            <a:endParaRPr sz="1400">
              <a:solidFill>
                <a:schemeClr val="lt1"/>
              </a:solidFill>
            </a:endParaRPr>
          </a:p>
          <a:p>
            <a:pPr indent="-204469" lvl="1" marL="742950" rtl="0" algn="l">
              <a:lnSpc>
                <a:spcPct val="100000"/>
              </a:lnSpc>
              <a:spcBef>
                <a:spcPts val="920"/>
              </a:spcBef>
              <a:spcAft>
                <a:spcPts val="0"/>
              </a:spcAft>
              <a:buSzPts val="1280"/>
              <a:buNone/>
            </a:pPr>
            <a:r>
              <a:t/>
            </a:r>
            <a:endParaRPr sz="1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4"/>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a:t>
            </a:r>
            <a:r>
              <a:rPr lang="en-US"/>
              <a:t>War Plans – Mitigations</a:t>
            </a:r>
            <a:r>
              <a:rPr lang="en-US" cap="none">
                <a:latin typeface="Century Gothic"/>
                <a:ea typeface="Century Gothic"/>
                <a:cs typeface="Century Gothic"/>
                <a:sym typeface="Century Gothic"/>
              </a:rPr>
              <a:t>	</a:t>
            </a:r>
            <a:endParaRPr/>
          </a:p>
        </p:txBody>
      </p:sp>
      <p:sp>
        <p:nvSpPr>
          <p:cNvPr id="312" name="Google Shape;312;p44"/>
          <p:cNvSpPr txBox="1"/>
          <p:nvPr>
            <p:ph idx="1" type="body"/>
          </p:nvPr>
        </p:nvSpPr>
        <p:spPr>
          <a:xfrm>
            <a:off x="376301" y="1302895"/>
            <a:ext cx="9550214" cy="5325097"/>
          </a:xfrm>
          <a:prstGeom prst="rect">
            <a:avLst/>
          </a:prstGeom>
          <a:noFill/>
          <a:ln>
            <a:noFill/>
          </a:ln>
        </p:spPr>
        <p:txBody>
          <a:bodyPr anchorCtr="0" anchor="ctr" bIns="45700" lIns="91425" spcFirstLastPara="1" rIns="91425" wrap="square" tIns="45700">
            <a:normAutofit fontScale="92500" lnSpcReduction="20000"/>
          </a:bodyPr>
          <a:lstStyle/>
          <a:p>
            <a:pPr indent="-285750" lvl="1" marL="742950" rtl="0" algn="l">
              <a:lnSpc>
                <a:spcPct val="100000"/>
              </a:lnSpc>
              <a:spcBef>
                <a:spcPts val="920"/>
              </a:spcBef>
              <a:spcAft>
                <a:spcPts val="0"/>
              </a:spcAft>
              <a:buSzPct val="81399"/>
              <a:buChar char="▶"/>
            </a:pPr>
            <a:r>
              <a:rPr lang="en-US" sz="1700">
                <a:solidFill>
                  <a:schemeClr val="lt1"/>
                </a:solidFill>
              </a:rPr>
              <a:t>Plan, test, adjust plan, test again.</a:t>
            </a:r>
            <a:endParaRPr/>
          </a:p>
          <a:p>
            <a:pPr indent="-285750" lvl="1" marL="742950" rtl="0" algn="l">
              <a:lnSpc>
                <a:spcPct val="100000"/>
              </a:lnSpc>
              <a:spcBef>
                <a:spcPts val="920"/>
              </a:spcBef>
              <a:spcAft>
                <a:spcPts val="0"/>
              </a:spcAft>
              <a:buSzPct val="81399"/>
              <a:buChar char="▶"/>
            </a:pPr>
            <a:r>
              <a:rPr lang="en-US" sz="1700">
                <a:solidFill>
                  <a:schemeClr val="lt1"/>
                </a:solidFill>
              </a:rPr>
              <a:t>Start in a dev/test environment, enable auditing for event IDs related to the mitigation, stagger roll out of mitigations, and monitor for errors</a:t>
            </a:r>
            <a:endParaRPr sz="1700">
              <a:solidFill>
                <a:schemeClr val="lt1"/>
              </a:solidFill>
            </a:endParaRPr>
          </a:p>
          <a:p>
            <a:pPr indent="-285750" lvl="2" marL="1200150" rtl="0" algn="l">
              <a:lnSpc>
                <a:spcPct val="100000"/>
              </a:lnSpc>
              <a:spcBef>
                <a:spcPts val="920"/>
              </a:spcBef>
              <a:spcAft>
                <a:spcPts val="0"/>
              </a:spcAft>
              <a:buSzPct val="92252"/>
              <a:buChar char="▶"/>
            </a:pPr>
            <a:r>
              <a:rPr lang="en-US" sz="1500">
                <a:solidFill>
                  <a:schemeClr val="lt1"/>
                </a:solidFill>
              </a:rPr>
              <a:t>LLMNR/NBNS/WPAD/mDNS enabled? Review logs &amp; start disabling protocols. </a:t>
            </a:r>
            <a:endParaRPr/>
          </a:p>
          <a:p>
            <a:pPr indent="-285750" lvl="2" marL="1200150" rtl="0" algn="l">
              <a:lnSpc>
                <a:spcPct val="100000"/>
              </a:lnSpc>
              <a:spcBef>
                <a:spcPts val="920"/>
              </a:spcBef>
              <a:spcAft>
                <a:spcPts val="0"/>
              </a:spcAft>
              <a:buSzPct val="92252"/>
              <a:buChar char="▶"/>
            </a:pPr>
            <a:r>
              <a:rPr lang="en-US" sz="1500">
                <a:solidFill>
                  <a:schemeClr val="lt1"/>
                </a:solidFill>
              </a:rPr>
              <a:t>SMBv1? Review logs &amp; increment versions.</a:t>
            </a:r>
            <a:endParaRPr/>
          </a:p>
          <a:p>
            <a:pPr indent="-285750" lvl="2" marL="1200150" rtl="0" algn="l">
              <a:lnSpc>
                <a:spcPct val="100000"/>
              </a:lnSpc>
              <a:spcBef>
                <a:spcPts val="920"/>
              </a:spcBef>
              <a:spcAft>
                <a:spcPts val="0"/>
              </a:spcAft>
              <a:buSzPct val="92252"/>
              <a:buChar char="▶"/>
            </a:pPr>
            <a:r>
              <a:rPr lang="en-US" sz="1500">
                <a:solidFill>
                  <a:schemeClr val="lt1"/>
                </a:solidFill>
              </a:rPr>
              <a:t>SMB/LDAP signing disabled? Review logs and work your way up to enabling/requiring.</a:t>
            </a:r>
            <a:endParaRPr/>
          </a:p>
          <a:p>
            <a:pPr indent="-204469" lvl="2" marL="1200150" rtl="0" algn="l">
              <a:lnSpc>
                <a:spcPct val="100000"/>
              </a:lnSpc>
              <a:spcBef>
                <a:spcPts val="920"/>
              </a:spcBef>
              <a:spcAft>
                <a:spcPts val="0"/>
              </a:spcAft>
              <a:buSzPct val="98841"/>
              <a:buNone/>
            </a:pPr>
            <a:r>
              <a:t/>
            </a:r>
            <a:endParaRPr sz="1400">
              <a:solidFill>
                <a:schemeClr val="lt1"/>
              </a:solidFill>
            </a:endParaRPr>
          </a:p>
          <a:p>
            <a:pPr indent="-285750" lvl="1" marL="742950" rtl="0" algn="l">
              <a:lnSpc>
                <a:spcPct val="100000"/>
              </a:lnSpc>
              <a:spcBef>
                <a:spcPts val="920"/>
              </a:spcBef>
              <a:spcAft>
                <a:spcPts val="0"/>
              </a:spcAft>
              <a:buSzPct val="81399"/>
              <a:buChar char="▶"/>
            </a:pPr>
            <a:r>
              <a:rPr lang="en-US" sz="1700">
                <a:solidFill>
                  <a:schemeClr val="lt1"/>
                </a:solidFill>
              </a:rPr>
              <a:t>Find your easy wins – systems/apps already compatible/not using deprecated/legacy protocols</a:t>
            </a:r>
            <a:endParaRPr/>
          </a:p>
          <a:p>
            <a:pPr indent="-285750" lvl="2" marL="1200150" rtl="0" algn="l">
              <a:lnSpc>
                <a:spcPct val="100000"/>
              </a:lnSpc>
              <a:spcBef>
                <a:spcPts val="920"/>
              </a:spcBef>
              <a:spcAft>
                <a:spcPts val="0"/>
              </a:spcAft>
              <a:buSzPct val="92252"/>
              <a:buChar char="▶"/>
            </a:pPr>
            <a:r>
              <a:rPr lang="en-US" sz="1500">
                <a:solidFill>
                  <a:schemeClr val="lt1"/>
                </a:solidFill>
              </a:rPr>
              <a:t>Should have a list of assets generating errors from logging setup previously</a:t>
            </a:r>
            <a:endParaRPr/>
          </a:p>
          <a:p>
            <a:pPr indent="-285750" lvl="2" marL="1200150" rtl="0" algn="l">
              <a:lnSpc>
                <a:spcPct val="100000"/>
              </a:lnSpc>
              <a:spcBef>
                <a:spcPts val="920"/>
              </a:spcBef>
              <a:spcAft>
                <a:spcPts val="0"/>
              </a:spcAft>
              <a:buSzPct val="92252"/>
              <a:buChar char="▶"/>
            </a:pPr>
            <a:r>
              <a:rPr lang="en-US" sz="1500">
                <a:solidFill>
                  <a:schemeClr val="lt1"/>
                </a:solidFill>
              </a:rPr>
              <a:t>Asset management key to know all your assets, delta assets NOT generating alerts vs asset management list</a:t>
            </a:r>
            <a:endParaRPr/>
          </a:p>
          <a:p>
            <a:pPr indent="-285750" lvl="2" marL="1200150" rtl="0" algn="l">
              <a:lnSpc>
                <a:spcPct val="100000"/>
              </a:lnSpc>
              <a:spcBef>
                <a:spcPts val="920"/>
              </a:spcBef>
              <a:spcAft>
                <a:spcPts val="0"/>
              </a:spcAft>
              <a:buSzPct val="92252"/>
              <a:buChar char="▶"/>
            </a:pPr>
            <a:r>
              <a:rPr lang="en-US" sz="1500">
                <a:solidFill>
                  <a:schemeClr val="lt1"/>
                </a:solidFill>
              </a:rPr>
              <a:t>Switch these over, monitor logs for any errors. </a:t>
            </a:r>
            <a:endParaRPr/>
          </a:p>
          <a:p>
            <a:pPr indent="-285750" lvl="2" marL="1200150" rtl="0" algn="l">
              <a:lnSpc>
                <a:spcPct val="100000"/>
              </a:lnSpc>
              <a:spcBef>
                <a:spcPts val="920"/>
              </a:spcBef>
              <a:spcAft>
                <a:spcPts val="0"/>
              </a:spcAft>
              <a:buSzPct val="92252"/>
              <a:buChar char="▶"/>
            </a:pPr>
            <a:r>
              <a:rPr lang="en-US" sz="1500">
                <a:solidFill>
                  <a:schemeClr val="lt1"/>
                </a:solidFill>
              </a:rPr>
              <a:t>Operating from a dev/test environment where the systems/apps are 1:1 to production enables teams to take swift action after testing concludes</a:t>
            </a:r>
            <a:endParaRPr sz="1400">
              <a:solidFill>
                <a:schemeClr val="lt1"/>
              </a:solidFill>
            </a:endParaRPr>
          </a:p>
          <a:p>
            <a:pPr indent="-285750" lvl="1" marL="742950" rtl="0" algn="l">
              <a:lnSpc>
                <a:spcPct val="100000"/>
              </a:lnSpc>
              <a:spcBef>
                <a:spcPts val="920"/>
              </a:spcBef>
              <a:spcAft>
                <a:spcPts val="0"/>
              </a:spcAft>
              <a:buSzPct val="81399"/>
              <a:buChar char="▶"/>
            </a:pPr>
            <a:r>
              <a:rPr lang="en-US" sz="1700">
                <a:solidFill>
                  <a:schemeClr val="lt1"/>
                </a:solidFill>
              </a:rPr>
              <a:t>Password Reuse/Assessment</a:t>
            </a:r>
            <a:endParaRPr/>
          </a:p>
          <a:p>
            <a:pPr indent="-285750" lvl="2" marL="1200150" rtl="0" algn="l">
              <a:lnSpc>
                <a:spcPct val="100000"/>
              </a:lnSpc>
              <a:spcBef>
                <a:spcPts val="920"/>
              </a:spcBef>
              <a:spcAft>
                <a:spcPts val="0"/>
              </a:spcAft>
              <a:buSzPct val="92252"/>
              <a:buChar char="▶"/>
            </a:pPr>
            <a:r>
              <a:rPr lang="en-US" sz="1500">
                <a:solidFill>
                  <a:schemeClr val="lt1"/>
                </a:solidFill>
              </a:rPr>
              <a:t>What do the local admin creds look like per box? Shared? </a:t>
            </a:r>
            <a:endParaRPr/>
          </a:p>
          <a:p>
            <a:pPr indent="-285750" lvl="3" marL="1657350" rtl="0" algn="l">
              <a:lnSpc>
                <a:spcPct val="100000"/>
              </a:lnSpc>
              <a:spcBef>
                <a:spcPts val="920"/>
              </a:spcBef>
              <a:spcAft>
                <a:spcPts val="0"/>
              </a:spcAft>
              <a:buSzPct val="106444"/>
              <a:buChar char="▶"/>
            </a:pPr>
            <a:r>
              <a:rPr lang="en-US" sz="1300">
                <a:solidFill>
                  <a:schemeClr val="lt1"/>
                </a:solidFill>
              </a:rPr>
              <a:t>LAPS/LAPSv2</a:t>
            </a:r>
            <a:endParaRPr/>
          </a:p>
          <a:p>
            <a:pPr indent="-285750" lvl="2" marL="1200150" rtl="0" algn="l">
              <a:lnSpc>
                <a:spcPct val="100000"/>
              </a:lnSpc>
              <a:spcBef>
                <a:spcPts val="920"/>
              </a:spcBef>
              <a:spcAft>
                <a:spcPts val="0"/>
              </a:spcAft>
              <a:buSzPct val="92252"/>
              <a:buChar char="▶"/>
            </a:pPr>
            <a:r>
              <a:rPr lang="en-US" sz="1500">
                <a:solidFill>
                  <a:schemeClr val="lt1"/>
                </a:solidFill>
              </a:rPr>
              <a:t>NTDS.dit – run through password cracking methodology on your own environment</a:t>
            </a:r>
            <a:endParaRPr/>
          </a:p>
          <a:p>
            <a:pPr indent="-204469" lvl="2" marL="1200150" rtl="0" algn="l">
              <a:lnSpc>
                <a:spcPct val="100000"/>
              </a:lnSpc>
              <a:spcBef>
                <a:spcPts val="920"/>
              </a:spcBef>
              <a:spcAft>
                <a:spcPts val="0"/>
              </a:spcAft>
              <a:buSzPct val="98841"/>
              <a:buNone/>
            </a:pPr>
            <a:r>
              <a:t/>
            </a:r>
            <a:endParaRPr sz="1400">
              <a:solidFill>
                <a:schemeClr val="lt1"/>
              </a:solidFill>
            </a:endParaRPr>
          </a:p>
          <a:p>
            <a:pPr indent="-204469" lvl="1" marL="742950" rtl="0" algn="l">
              <a:lnSpc>
                <a:spcPct val="100000"/>
              </a:lnSpc>
              <a:spcBef>
                <a:spcPts val="920"/>
              </a:spcBef>
              <a:spcAft>
                <a:spcPts val="0"/>
              </a:spcAft>
              <a:buSzPct val="86486"/>
              <a:buNone/>
            </a:pPr>
            <a:r>
              <a:t/>
            </a:r>
            <a:endParaRPr sz="1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a:t>
            </a:r>
            <a:r>
              <a:rPr lang="en-US"/>
              <a:t>War Plans – Root Cause</a:t>
            </a:r>
            <a:r>
              <a:rPr lang="en-US" cap="none">
                <a:latin typeface="Century Gothic"/>
                <a:ea typeface="Century Gothic"/>
                <a:cs typeface="Century Gothic"/>
                <a:sym typeface="Century Gothic"/>
              </a:rPr>
              <a:t>	</a:t>
            </a:r>
            <a:endParaRPr/>
          </a:p>
        </p:txBody>
      </p:sp>
      <p:sp>
        <p:nvSpPr>
          <p:cNvPr id="318" name="Google Shape;318;p45"/>
          <p:cNvSpPr txBox="1"/>
          <p:nvPr>
            <p:ph idx="1" type="body"/>
          </p:nvPr>
        </p:nvSpPr>
        <p:spPr>
          <a:xfrm>
            <a:off x="376301" y="1532903"/>
            <a:ext cx="9550214" cy="5325097"/>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920"/>
              </a:spcBef>
              <a:spcAft>
                <a:spcPts val="0"/>
              </a:spcAft>
              <a:buSzPts val="1280"/>
              <a:buChar char="▶"/>
            </a:pPr>
            <a:r>
              <a:rPr lang="en-US" sz="1600">
                <a:solidFill>
                  <a:schemeClr val="lt1"/>
                </a:solidFill>
              </a:rPr>
              <a:t>Plan, test, adjust plan, test again.</a:t>
            </a:r>
            <a:endParaRPr/>
          </a:p>
          <a:p>
            <a:pPr indent="-285750" lvl="1" marL="742950" rtl="0" algn="l">
              <a:lnSpc>
                <a:spcPct val="100000"/>
              </a:lnSpc>
              <a:spcBef>
                <a:spcPts val="920"/>
              </a:spcBef>
              <a:spcAft>
                <a:spcPts val="0"/>
              </a:spcAft>
              <a:buSzPts val="1280"/>
              <a:buChar char="▶"/>
            </a:pPr>
            <a:r>
              <a:rPr lang="en-US" sz="1600">
                <a:solidFill>
                  <a:schemeClr val="lt1"/>
                </a:solidFill>
              </a:rPr>
              <a:t>Start in a dev/test environment and work from “bottom 🡪 up” </a:t>
            </a:r>
            <a:endParaRPr/>
          </a:p>
          <a:p>
            <a:pPr indent="-285750" lvl="2" marL="1200150" rtl="0" algn="l">
              <a:lnSpc>
                <a:spcPct val="100000"/>
              </a:lnSpc>
              <a:spcBef>
                <a:spcPts val="920"/>
              </a:spcBef>
              <a:spcAft>
                <a:spcPts val="0"/>
              </a:spcAft>
              <a:buSzPts val="1280"/>
              <a:buChar char="▶"/>
            </a:pPr>
            <a:r>
              <a:rPr lang="en-US" sz="1400">
                <a:solidFill>
                  <a:schemeClr val="lt1"/>
                </a:solidFill>
              </a:rPr>
              <a:t>Starting from an LMCompatibilityLevel of 0?  </a:t>
            </a:r>
            <a:endParaRPr/>
          </a:p>
          <a:p>
            <a:pPr indent="-285750" lvl="3" marL="1657350" rtl="0" algn="l">
              <a:lnSpc>
                <a:spcPct val="100000"/>
              </a:lnSpc>
              <a:spcBef>
                <a:spcPts val="920"/>
              </a:spcBef>
              <a:spcAft>
                <a:spcPts val="0"/>
              </a:spcAft>
              <a:buSzPts val="1280"/>
              <a:buChar char="▶"/>
            </a:pPr>
            <a:r>
              <a:rPr lang="en-US" sz="1200">
                <a:solidFill>
                  <a:schemeClr val="lt1"/>
                </a:solidFill>
              </a:rPr>
              <a:t>Do NOT try to “boil the ocean” and go from 0 🡪 5 without fully understand your environment/the implications, stuff WILL break</a:t>
            </a:r>
            <a:endParaRPr sz="1200">
              <a:solidFill>
                <a:schemeClr val="lt1"/>
              </a:solidFill>
            </a:endParaRPr>
          </a:p>
          <a:p>
            <a:pPr indent="-285750" lvl="1" marL="742950" rtl="0" algn="l">
              <a:lnSpc>
                <a:spcPct val="100000"/>
              </a:lnSpc>
              <a:spcBef>
                <a:spcPts val="920"/>
              </a:spcBef>
              <a:spcAft>
                <a:spcPts val="0"/>
              </a:spcAft>
              <a:buSzPts val="1280"/>
              <a:buChar char="▶"/>
            </a:pPr>
            <a:r>
              <a:rPr lang="en-US" sz="1600">
                <a:solidFill>
                  <a:schemeClr val="lt1"/>
                </a:solidFill>
              </a:rPr>
              <a:t>Find your easy wins – systems/apps already compatible/compliant with “above LM”  auth in a dev/test/etc. environment </a:t>
            </a:r>
            <a:endParaRPr/>
          </a:p>
          <a:p>
            <a:pPr indent="-285750" lvl="2" marL="1200150" rtl="0" algn="l">
              <a:lnSpc>
                <a:spcPct val="100000"/>
              </a:lnSpc>
              <a:spcBef>
                <a:spcPts val="920"/>
              </a:spcBef>
              <a:spcAft>
                <a:spcPts val="0"/>
              </a:spcAft>
              <a:buSzPts val="1280"/>
              <a:buChar char="▶"/>
            </a:pPr>
            <a:r>
              <a:rPr lang="en-US" sz="1400">
                <a:solidFill>
                  <a:schemeClr val="lt1"/>
                </a:solidFill>
              </a:rPr>
              <a:t>Should have a list of assets generating errors from logging setup previously</a:t>
            </a:r>
            <a:endParaRPr/>
          </a:p>
          <a:p>
            <a:pPr indent="-285750" lvl="2" marL="1200150" rtl="0" algn="l">
              <a:lnSpc>
                <a:spcPct val="100000"/>
              </a:lnSpc>
              <a:spcBef>
                <a:spcPts val="920"/>
              </a:spcBef>
              <a:spcAft>
                <a:spcPts val="0"/>
              </a:spcAft>
              <a:buSzPts val="1280"/>
              <a:buChar char="▶"/>
            </a:pPr>
            <a:r>
              <a:rPr lang="en-US" sz="1400">
                <a:solidFill>
                  <a:schemeClr val="lt1"/>
                </a:solidFill>
              </a:rPr>
              <a:t>Asset management key to know all your assets, delta assets NOT generating alerts vs asset management list</a:t>
            </a:r>
            <a:endParaRPr/>
          </a:p>
          <a:p>
            <a:pPr indent="-285750" lvl="2" marL="1200150" rtl="0" algn="l">
              <a:lnSpc>
                <a:spcPct val="100000"/>
              </a:lnSpc>
              <a:spcBef>
                <a:spcPts val="920"/>
              </a:spcBef>
              <a:spcAft>
                <a:spcPts val="0"/>
              </a:spcAft>
              <a:buSzPts val="1280"/>
              <a:buChar char="▶"/>
            </a:pPr>
            <a:r>
              <a:rPr lang="en-US" sz="1400">
                <a:solidFill>
                  <a:schemeClr val="lt1"/>
                </a:solidFill>
              </a:rPr>
              <a:t>Switch those “delta” systems over, monitor logs for any errors. </a:t>
            </a:r>
            <a:endParaRPr/>
          </a:p>
          <a:p>
            <a:pPr indent="-285750" lvl="2" marL="1200150" rtl="0" algn="l">
              <a:lnSpc>
                <a:spcPct val="100000"/>
              </a:lnSpc>
              <a:spcBef>
                <a:spcPts val="920"/>
              </a:spcBef>
              <a:spcAft>
                <a:spcPts val="0"/>
              </a:spcAft>
              <a:buSzPts val="1280"/>
              <a:buChar char="▶"/>
            </a:pPr>
            <a:r>
              <a:rPr lang="en-US" sz="1400">
                <a:solidFill>
                  <a:schemeClr val="lt1"/>
                </a:solidFill>
              </a:rPr>
              <a:t>Operating from a dev/test environment where the systems/apps are 1:1 to production enables teams to take swift action after testing concludes</a:t>
            </a:r>
            <a:endParaRPr/>
          </a:p>
          <a:p>
            <a:pPr indent="-204469" lvl="1" marL="742950" rtl="0" algn="l">
              <a:lnSpc>
                <a:spcPct val="100000"/>
              </a:lnSpc>
              <a:spcBef>
                <a:spcPts val="920"/>
              </a:spcBef>
              <a:spcAft>
                <a:spcPts val="0"/>
              </a:spcAft>
              <a:buSzPts val="1280"/>
              <a:buNone/>
            </a:pPr>
            <a:r>
              <a:t/>
            </a:r>
            <a:endParaRPr sz="1600">
              <a:solidFill>
                <a:schemeClr val="lt1"/>
              </a:solidFill>
            </a:endParaRPr>
          </a:p>
          <a:p>
            <a:pPr indent="-204469" lvl="2" marL="1200150" rtl="0" algn="l">
              <a:lnSpc>
                <a:spcPct val="100000"/>
              </a:lnSpc>
              <a:spcBef>
                <a:spcPts val="920"/>
              </a:spcBef>
              <a:spcAft>
                <a:spcPts val="0"/>
              </a:spcAft>
              <a:buSzPts val="1280"/>
              <a:buNone/>
            </a:pPr>
            <a:r>
              <a:t/>
            </a:r>
            <a:endParaRPr sz="1400">
              <a:solidFill>
                <a:schemeClr val="lt1"/>
              </a:solidFill>
            </a:endParaRPr>
          </a:p>
          <a:p>
            <a:pPr indent="-204469" lvl="1" marL="742950" rtl="0" algn="l">
              <a:lnSpc>
                <a:spcPct val="100000"/>
              </a:lnSpc>
              <a:spcBef>
                <a:spcPts val="920"/>
              </a:spcBef>
              <a:spcAft>
                <a:spcPts val="0"/>
              </a:spcAft>
              <a:buSzPts val="1280"/>
              <a:buNone/>
            </a:pPr>
            <a:r>
              <a:t/>
            </a:r>
            <a:endParaRPr sz="1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a:t>
            </a:r>
            <a:r>
              <a:rPr lang="en-US"/>
              <a:t>War Plans – Root Cause</a:t>
            </a:r>
            <a:r>
              <a:rPr lang="en-US" cap="none">
                <a:latin typeface="Century Gothic"/>
                <a:ea typeface="Century Gothic"/>
                <a:cs typeface="Century Gothic"/>
                <a:sym typeface="Century Gothic"/>
              </a:rPr>
              <a:t>	</a:t>
            </a:r>
            <a:endParaRPr/>
          </a:p>
        </p:txBody>
      </p:sp>
      <p:sp>
        <p:nvSpPr>
          <p:cNvPr id="324" name="Google Shape;324;p46"/>
          <p:cNvSpPr txBox="1"/>
          <p:nvPr>
            <p:ph idx="1" type="body"/>
          </p:nvPr>
        </p:nvSpPr>
        <p:spPr>
          <a:xfrm>
            <a:off x="376301" y="1450731"/>
            <a:ext cx="9550214" cy="5345723"/>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920"/>
              </a:spcBef>
              <a:spcAft>
                <a:spcPts val="0"/>
              </a:spcAft>
              <a:buSzPts val="1280"/>
              <a:buChar char="▶"/>
            </a:pPr>
            <a:r>
              <a:rPr lang="en-US" sz="1600">
                <a:solidFill>
                  <a:schemeClr val="lt1"/>
                </a:solidFill>
              </a:rPr>
              <a:t>Application assessments and configurations</a:t>
            </a:r>
            <a:endParaRPr/>
          </a:p>
          <a:p>
            <a:pPr indent="-285750" lvl="2" marL="1200150" rtl="0" algn="l">
              <a:lnSpc>
                <a:spcPct val="100000"/>
              </a:lnSpc>
              <a:spcBef>
                <a:spcPts val="920"/>
              </a:spcBef>
              <a:spcAft>
                <a:spcPts val="0"/>
              </a:spcAft>
              <a:buSzPts val="1280"/>
              <a:buChar char="▶"/>
            </a:pPr>
            <a:r>
              <a:rPr lang="en-US" sz="1400">
                <a:solidFill>
                  <a:schemeClr val="lt1"/>
                </a:solidFill>
              </a:rPr>
              <a:t>Kerberos HATES any attempt to connect to a system by IP/not by FQDN</a:t>
            </a:r>
            <a:endParaRPr/>
          </a:p>
          <a:p>
            <a:pPr indent="-285750" lvl="2" marL="1200150" rtl="0" algn="l">
              <a:lnSpc>
                <a:spcPct val="100000"/>
              </a:lnSpc>
              <a:spcBef>
                <a:spcPts val="920"/>
              </a:spcBef>
              <a:spcAft>
                <a:spcPts val="0"/>
              </a:spcAft>
              <a:buSzPts val="1280"/>
              <a:buChar char="▶"/>
            </a:pPr>
            <a:r>
              <a:rPr lang="en-US" sz="1400">
                <a:solidFill>
                  <a:schemeClr val="lt1"/>
                </a:solidFill>
              </a:rPr>
              <a:t>Will actively fail/drop</a:t>
            </a:r>
            <a:endParaRPr/>
          </a:p>
          <a:p>
            <a:pPr indent="-285750" lvl="1" marL="742950" rtl="0" algn="l">
              <a:lnSpc>
                <a:spcPct val="100000"/>
              </a:lnSpc>
              <a:spcBef>
                <a:spcPts val="920"/>
              </a:spcBef>
              <a:spcAft>
                <a:spcPts val="0"/>
              </a:spcAft>
              <a:buSzPts val="1280"/>
              <a:buChar char="▶"/>
            </a:pPr>
            <a:r>
              <a:rPr lang="en-US" sz="1600">
                <a:solidFill>
                  <a:schemeClr val="lt1"/>
                </a:solidFill>
              </a:rPr>
              <a:t>RDP</a:t>
            </a:r>
            <a:r>
              <a:rPr lang="en-US" sz="1400">
                <a:solidFill>
                  <a:schemeClr val="lt1"/>
                </a:solidFill>
              </a:rPr>
              <a:t> </a:t>
            </a:r>
            <a:endParaRPr/>
          </a:p>
          <a:p>
            <a:pPr indent="-285750" lvl="2" marL="1200150" rtl="0" algn="l">
              <a:lnSpc>
                <a:spcPct val="100000"/>
              </a:lnSpc>
              <a:spcBef>
                <a:spcPts val="920"/>
              </a:spcBef>
              <a:spcAft>
                <a:spcPts val="0"/>
              </a:spcAft>
              <a:buSzPts val="1280"/>
              <a:buChar char="▶"/>
            </a:pPr>
            <a:r>
              <a:rPr lang="en-US" sz="1400">
                <a:solidFill>
                  <a:schemeClr val="lt1"/>
                </a:solidFill>
              </a:rPr>
              <a:t>Gateways? RDS?</a:t>
            </a:r>
            <a:endParaRPr/>
          </a:p>
          <a:p>
            <a:pPr indent="-285750" lvl="2" marL="1200150" rtl="0" algn="l">
              <a:lnSpc>
                <a:spcPct val="100000"/>
              </a:lnSpc>
              <a:spcBef>
                <a:spcPts val="920"/>
              </a:spcBef>
              <a:spcAft>
                <a:spcPts val="0"/>
              </a:spcAft>
              <a:buSzPts val="1280"/>
              <a:buChar char="▶"/>
            </a:pPr>
            <a:r>
              <a:rPr lang="en-US" sz="1400">
                <a:solidFill>
                  <a:schemeClr val="lt1"/>
                </a:solidFill>
              </a:rPr>
              <a:t>Network Level Authentication (NLA)</a:t>
            </a:r>
            <a:endParaRPr/>
          </a:p>
          <a:p>
            <a:pPr indent="-285750" lvl="1" marL="742950" rtl="0" algn="l">
              <a:lnSpc>
                <a:spcPct val="100000"/>
              </a:lnSpc>
              <a:spcBef>
                <a:spcPts val="920"/>
              </a:spcBef>
              <a:spcAft>
                <a:spcPts val="0"/>
              </a:spcAft>
              <a:buSzPts val="1280"/>
              <a:buChar char="▶"/>
            </a:pPr>
            <a:r>
              <a:rPr lang="en-US" sz="1600">
                <a:solidFill>
                  <a:schemeClr val="lt1"/>
                </a:solidFill>
              </a:rPr>
              <a:t>Exceptions</a:t>
            </a:r>
            <a:endParaRPr sz="1400">
              <a:solidFill>
                <a:schemeClr val="lt1"/>
              </a:solidFill>
            </a:endParaRPr>
          </a:p>
          <a:p>
            <a:pPr indent="-285750" lvl="2" marL="1200150" rtl="0" algn="l">
              <a:lnSpc>
                <a:spcPct val="100000"/>
              </a:lnSpc>
              <a:spcBef>
                <a:spcPts val="920"/>
              </a:spcBef>
              <a:spcAft>
                <a:spcPts val="0"/>
              </a:spcAft>
              <a:buSzPts val="1280"/>
              <a:buChar char="▶"/>
            </a:pPr>
            <a:r>
              <a:rPr lang="en-US" sz="1400">
                <a:solidFill>
                  <a:schemeClr val="lt1"/>
                </a:solidFill>
              </a:rPr>
              <a:t>Utilize exceptions only where no other solutions make sense/app cannot support</a:t>
            </a:r>
            <a:endParaRPr/>
          </a:p>
          <a:p>
            <a:pPr indent="-285750" lvl="2" marL="1200150" rtl="0" algn="l">
              <a:lnSpc>
                <a:spcPct val="100000"/>
              </a:lnSpc>
              <a:spcBef>
                <a:spcPts val="920"/>
              </a:spcBef>
              <a:spcAft>
                <a:spcPts val="0"/>
              </a:spcAft>
              <a:buSzPts val="1280"/>
              <a:buChar char="▶"/>
            </a:pPr>
            <a:r>
              <a:rPr lang="en-US" sz="1400">
                <a:solidFill>
                  <a:schemeClr val="lt1"/>
                </a:solidFill>
              </a:rPr>
              <a:t>“Attack surface” / “Blast radius” reduction</a:t>
            </a:r>
            <a:endParaRPr/>
          </a:p>
          <a:p>
            <a:pPr indent="-285750" lvl="2" marL="1200150" rtl="0" algn="l">
              <a:lnSpc>
                <a:spcPct val="100000"/>
              </a:lnSpc>
              <a:spcBef>
                <a:spcPts val="920"/>
              </a:spcBef>
              <a:spcAft>
                <a:spcPts val="0"/>
              </a:spcAft>
              <a:buSzPts val="1280"/>
              <a:buChar char="▶"/>
            </a:pPr>
            <a:r>
              <a:rPr lang="en-US" sz="1400">
                <a:solidFill>
                  <a:schemeClr val="lt1"/>
                </a:solidFill>
              </a:rPr>
              <a:t>Can someone relay hashes to ALL your systems, or just to a smaller subset? </a:t>
            </a:r>
            <a:endParaRPr/>
          </a:p>
          <a:p>
            <a:pPr indent="-285750" lvl="3" marL="1657350" rtl="0" algn="l">
              <a:lnSpc>
                <a:spcPct val="100000"/>
              </a:lnSpc>
              <a:spcBef>
                <a:spcPts val="920"/>
              </a:spcBef>
              <a:spcAft>
                <a:spcPts val="0"/>
              </a:spcAft>
              <a:buSzPts val="1280"/>
              <a:buChar char="▶"/>
            </a:pPr>
            <a:r>
              <a:rPr lang="en-US" sz="1050">
                <a:solidFill>
                  <a:schemeClr val="lt1"/>
                </a:solidFill>
              </a:rPr>
              <a:t>Big difference!</a:t>
            </a:r>
            <a:endParaRPr/>
          </a:p>
          <a:p>
            <a:pPr indent="-285750" lvl="3" marL="1657350" rtl="0" algn="l">
              <a:lnSpc>
                <a:spcPct val="100000"/>
              </a:lnSpc>
              <a:spcBef>
                <a:spcPts val="920"/>
              </a:spcBef>
              <a:spcAft>
                <a:spcPts val="0"/>
              </a:spcAft>
              <a:buSzPts val="1280"/>
              <a:buChar char="▶"/>
            </a:pPr>
            <a:r>
              <a:rPr lang="en-US" sz="1050">
                <a:solidFill>
                  <a:schemeClr val="lt1"/>
                </a:solidFill>
              </a:rPr>
              <a:t>Do you have additional logging/monitoring/defense in depth controls on that subset?</a:t>
            </a:r>
            <a:endParaRPr/>
          </a:p>
          <a:p>
            <a:pPr indent="-285750" lvl="1" marL="742950" rtl="0" algn="l">
              <a:lnSpc>
                <a:spcPct val="100000"/>
              </a:lnSpc>
              <a:spcBef>
                <a:spcPts val="920"/>
              </a:spcBef>
              <a:spcAft>
                <a:spcPts val="0"/>
              </a:spcAft>
              <a:buSzPts val="1280"/>
              <a:buChar char="▶"/>
            </a:pPr>
            <a:r>
              <a:rPr lang="en-US" sz="1400">
                <a:solidFill>
                  <a:schemeClr val="lt1"/>
                </a:solidFill>
              </a:rPr>
              <a:t>Autopilot/Intune</a:t>
            </a:r>
            <a:endParaRPr/>
          </a:p>
          <a:p>
            <a:pPr indent="-204469" lvl="1" marL="742950" rtl="0" algn="l">
              <a:lnSpc>
                <a:spcPct val="100000"/>
              </a:lnSpc>
              <a:spcBef>
                <a:spcPts val="920"/>
              </a:spcBef>
              <a:spcAft>
                <a:spcPts val="0"/>
              </a:spcAft>
              <a:buSzPts val="1280"/>
              <a:buNone/>
            </a:pPr>
            <a:r>
              <a:t/>
            </a:r>
            <a:endParaRPr sz="1600">
              <a:solidFill>
                <a:schemeClr val="lt1"/>
              </a:solidFill>
            </a:endParaRPr>
          </a:p>
          <a:p>
            <a:pPr indent="-204469" lvl="2" marL="1200150" rtl="0" algn="l">
              <a:lnSpc>
                <a:spcPct val="100000"/>
              </a:lnSpc>
              <a:spcBef>
                <a:spcPts val="920"/>
              </a:spcBef>
              <a:spcAft>
                <a:spcPts val="0"/>
              </a:spcAft>
              <a:buSzPts val="1280"/>
              <a:buNone/>
            </a:pPr>
            <a:r>
              <a:t/>
            </a:r>
            <a:endParaRPr sz="1400">
              <a:solidFill>
                <a:schemeClr val="lt1"/>
              </a:solidFill>
            </a:endParaRPr>
          </a:p>
          <a:p>
            <a:pPr indent="-204469" lvl="1" marL="742950" rtl="0" algn="l">
              <a:lnSpc>
                <a:spcPct val="100000"/>
              </a:lnSpc>
              <a:spcBef>
                <a:spcPts val="920"/>
              </a:spcBef>
              <a:spcAft>
                <a:spcPts val="0"/>
              </a:spcAft>
              <a:buSzPts val="1280"/>
              <a:buNone/>
            </a:pPr>
            <a:r>
              <a:t/>
            </a:r>
            <a:endParaRPr sz="1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a:t>
            </a:r>
            <a:r>
              <a:rPr lang="en-US"/>
              <a:t>Kerberos Troubles</a:t>
            </a:r>
            <a:r>
              <a:rPr lang="en-US" cap="none">
                <a:latin typeface="Century Gothic"/>
                <a:ea typeface="Century Gothic"/>
                <a:cs typeface="Century Gothic"/>
                <a:sym typeface="Century Gothic"/>
              </a:rPr>
              <a:t>	</a:t>
            </a:r>
            <a:endParaRPr/>
          </a:p>
        </p:txBody>
      </p:sp>
      <p:sp>
        <p:nvSpPr>
          <p:cNvPr id="330" name="Google Shape;330;p47"/>
          <p:cNvSpPr txBox="1"/>
          <p:nvPr>
            <p:ph idx="1" type="body"/>
          </p:nvPr>
        </p:nvSpPr>
        <p:spPr>
          <a:xfrm>
            <a:off x="376301" y="1450731"/>
            <a:ext cx="9550214" cy="5345723"/>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920"/>
              </a:spcBef>
              <a:spcAft>
                <a:spcPts val="0"/>
              </a:spcAft>
              <a:buSzPts val="1280"/>
              <a:buChar char="▶"/>
            </a:pPr>
            <a:r>
              <a:rPr lang="en-US" sz="1600">
                <a:solidFill>
                  <a:schemeClr val="lt1"/>
                </a:solidFill>
              </a:rPr>
              <a:t>Age of your environment coupled with backwards compatibility of NTLM versions in Kerberos means there are (likely) less than ideal encryption schemes being used in your environment.</a:t>
            </a:r>
            <a:endParaRPr/>
          </a:p>
          <a:p>
            <a:pPr indent="-285750" lvl="1" marL="742950" rtl="0" algn="l">
              <a:lnSpc>
                <a:spcPct val="100000"/>
              </a:lnSpc>
              <a:spcBef>
                <a:spcPts val="920"/>
              </a:spcBef>
              <a:spcAft>
                <a:spcPts val="0"/>
              </a:spcAft>
              <a:buSzPts val="1280"/>
              <a:buChar char="▶"/>
            </a:pPr>
            <a:r>
              <a:rPr lang="en-US" sz="1600">
                <a:solidFill>
                  <a:schemeClr val="lt1"/>
                </a:solidFill>
              </a:rPr>
              <a:t>Recent Microsoft updates forcing AES, signing PACs, etc.</a:t>
            </a:r>
            <a:endParaRPr/>
          </a:p>
          <a:p>
            <a:pPr indent="-285750" lvl="1" marL="742950" rtl="0" algn="l">
              <a:lnSpc>
                <a:spcPct val="100000"/>
              </a:lnSpc>
              <a:spcBef>
                <a:spcPts val="920"/>
              </a:spcBef>
              <a:spcAft>
                <a:spcPts val="0"/>
              </a:spcAft>
              <a:buSzPts val="1280"/>
              <a:buChar char="▶"/>
            </a:pPr>
            <a:r>
              <a:rPr lang="en-US" sz="1600">
                <a:solidFill>
                  <a:schemeClr val="lt1"/>
                </a:solidFill>
              </a:rPr>
              <a:t>RC4-HMAC schemed accounts broke as the changes rolled out</a:t>
            </a:r>
            <a:endParaRPr/>
          </a:p>
          <a:p>
            <a:pPr indent="-285750" lvl="2" marL="1200150" rtl="0" algn="l">
              <a:lnSpc>
                <a:spcPct val="100000"/>
              </a:lnSpc>
              <a:spcBef>
                <a:spcPts val="920"/>
              </a:spcBef>
              <a:spcAft>
                <a:spcPts val="0"/>
              </a:spcAft>
              <a:buSzPts val="1280"/>
              <a:buChar char="▶"/>
            </a:pPr>
            <a:r>
              <a:rPr lang="en-US" sz="1400">
                <a:solidFill>
                  <a:schemeClr val="lt1"/>
                </a:solidFill>
              </a:rPr>
              <a:t>DC’s stuck in reboot loops</a:t>
            </a:r>
            <a:endParaRPr/>
          </a:p>
          <a:p>
            <a:pPr indent="-285750" lvl="2" marL="1200150" rtl="0" algn="l">
              <a:lnSpc>
                <a:spcPct val="100000"/>
              </a:lnSpc>
              <a:spcBef>
                <a:spcPts val="920"/>
              </a:spcBef>
              <a:spcAft>
                <a:spcPts val="0"/>
              </a:spcAft>
              <a:buSzPts val="1280"/>
              <a:buChar char="▶"/>
            </a:pPr>
            <a:r>
              <a:rPr lang="en-US" sz="1400">
                <a:solidFill>
                  <a:schemeClr val="lt1"/>
                </a:solidFill>
              </a:rPr>
              <a:t>Forced rollback</a:t>
            </a:r>
            <a:endParaRPr/>
          </a:p>
          <a:p>
            <a:pPr indent="-204469" lvl="2" marL="1200150" rtl="0" algn="l">
              <a:lnSpc>
                <a:spcPct val="100000"/>
              </a:lnSpc>
              <a:spcBef>
                <a:spcPts val="920"/>
              </a:spcBef>
              <a:spcAft>
                <a:spcPts val="0"/>
              </a:spcAft>
              <a:buSzPts val="1280"/>
              <a:buNone/>
            </a:pPr>
            <a:r>
              <a:t/>
            </a:r>
            <a:endParaRPr sz="1400">
              <a:solidFill>
                <a:schemeClr val="lt1"/>
              </a:solidFill>
            </a:endParaRPr>
          </a:p>
          <a:p>
            <a:pPr indent="-204469" lvl="2" marL="1200150" rtl="0" algn="l">
              <a:lnSpc>
                <a:spcPct val="100000"/>
              </a:lnSpc>
              <a:spcBef>
                <a:spcPts val="920"/>
              </a:spcBef>
              <a:spcAft>
                <a:spcPts val="0"/>
              </a:spcAft>
              <a:buSzPts val="1280"/>
              <a:buNone/>
            </a:pPr>
            <a:r>
              <a:t/>
            </a:r>
            <a:endParaRPr sz="1200">
              <a:solidFill>
                <a:schemeClr val="lt1"/>
              </a:solidFill>
            </a:endParaRPr>
          </a:p>
          <a:p>
            <a:pPr indent="-204469" lvl="1" marL="742950" rtl="0" algn="l">
              <a:lnSpc>
                <a:spcPct val="100000"/>
              </a:lnSpc>
              <a:spcBef>
                <a:spcPts val="920"/>
              </a:spcBef>
              <a:spcAft>
                <a:spcPts val="0"/>
              </a:spcAft>
              <a:buSzPts val="1280"/>
              <a:buNone/>
            </a:pPr>
            <a:r>
              <a:t/>
            </a:r>
            <a:endParaRPr sz="1600">
              <a:solidFill>
                <a:schemeClr val="lt1"/>
              </a:solidFill>
            </a:endParaRPr>
          </a:p>
          <a:p>
            <a:pPr indent="-204469" lvl="2" marL="1200150" rtl="0" algn="l">
              <a:lnSpc>
                <a:spcPct val="100000"/>
              </a:lnSpc>
              <a:spcBef>
                <a:spcPts val="920"/>
              </a:spcBef>
              <a:spcAft>
                <a:spcPts val="0"/>
              </a:spcAft>
              <a:buSzPts val="1280"/>
              <a:buNone/>
            </a:pPr>
            <a:r>
              <a:t/>
            </a:r>
            <a:endParaRPr sz="1400">
              <a:solidFill>
                <a:schemeClr val="lt1"/>
              </a:solidFill>
            </a:endParaRPr>
          </a:p>
          <a:p>
            <a:pPr indent="-204469" lvl="1" marL="742950" rtl="0" algn="l">
              <a:lnSpc>
                <a:spcPct val="100000"/>
              </a:lnSpc>
              <a:spcBef>
                <a:spcPts val="920"/>
              </a:spcBef>
              <a:spcAft>
                <a:spcPts val="0"/>
              </a:spcAft>
              <a:buSzPts val="1280"/>
              <a:buNone/>
            </a:pPr>
            <a:r>
              <a:t/>
            </a:r>
            <a:endParaRPr sz="1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1"/>
          <p:cNvPicPr preferRelativeResize="0"/>
          <p:nvPr/>
        </p:nvPicPr>
        <p:blipFill rotWithShape="1">
          <a:blip r:embed="rId3">
            <a:alphaModFix/>
          </a:blip>
          <a:srcRect b="0" l="0" r="0" t="0"/>
          <a:stretch/>
        </p:blipFill>
        <p:spPr>
          <a:xfrm>
            <a:off x="75360" y="4934216"/>
            <a:ext cx="12041280" cy="1438476"/>
          </a:xfrm>
          <a:prstGeom prst="rect">
            <a:avLst/>
          </a:prstGeom>
          <a:noFill/>
          <a:ln>
            <a:noFill/>
          </a:ln>
        </p:spPr>
      </p:pic>
      <p:pic>
        <p:nvPicPr>
          <p:cNvPr descr="Good News Everyone! | Know Your Meme" id="156" name="Google Shape;156;p21"/>
          <p:cNvPicPr preferRelativeResize="0"/>
          <p:nvPr/>
        </p:nvPicPr>
        <p:blipFill rotWithShape="1">
          <a:blip r:embed="rId4">
            <a:alphaModFix/>
          </a:blip>
          <a:srcRect b="0" l="0" r="0" t="0"/>
          <a:stretch/>
        </p:blipFill>
        <p:spPr>
          <a:xfrm>
            <a:off x="3118338" y="901212"/>
            <a:ext cx="5955324" cy="33498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a:latin typeface="Century Gothic"/>
                <a:ea typeface="Century Gothic"/>
                <a:cs typeface="Century Gothic"/>
                <a:sym typeface="Century Gothic"/>
              </a:rPr>
              <a:t>~$ </a:t>
            </a:r>
            <a:r>
              <a:rPr lang="en-US"/>
              <a:t>LanManager (LM) </a:t>
            </a:r>
            <a:endParaRPr>
              <a:latin typeface="Century Gothic"/>
              <a:ea typeface="Century Gothic"/>
              <a:cs typeface="Century Gothic"/>
              <a:sym typeface="Century Gothic"/>
            </a:endParaRPr>
          </a:p>
        </p:txBody>
      </p:sp>
      <p:sp>
        <p:nvSpPr>
          <p:cNvPr id="163" name="Google Shape;163;p22"/>
          <p:cNvSpPr txBox="1"/>
          <p:nvPr>
            <p:ph idx="1" type="body"/>
          </p:nvPr>
        </p:nvSpPr>
        <p:spPr>
          <a:xfrm>
            <a:off x="376300" y="1231641"/>
            <a:ext cx="9280884" cy="5299787"/>
          </a:xfrm>
          <a:prstGeom prst="rect">
            <a:avLst/>
          </a:prstGeom>
          <a:noFill/>
          <a:ln>
            <a:noFill/>
          </a:ln>
        </p:spPr>
        <p:txBody>
          <a:bodyPr anchorCtr="0" anchor="ctr" bIns="45700" lIns="91425" spcFirstLastPara="1" rIns="91425" wrap="square" tIns="45700">
            <a:normAutofit fontScale="92500" lnSpcReduction="10000"/>
          </a:bodyPr>
          <a:lstStyle/>
          <a:p>
            <a:pPr indent="-285750" lvl="0" marL="285750" rtl="0" algn="l">
              <a:lnSpc>
                <a:spcPct val="100000"/>
              </a:lnSpc>
              <a:spcBef>
                <a:spcPts val="0"/>
              </a:spcBef>
              <a:spcAft>
                <a:spcPts val="0"/>
              </a:spcAft>
              <a:buSzPct val="80000"/>
              <a:buChar char="▶"/>
            </a:pPr>
            <a:r>
              <a:rPr lang="en-US">
                <a:solidFill>
                  <a:schemeClr val="lt1"/>
                </a:solidFill>
              </a:rPr>
              <a:t>Named after LANManager OS/2 Operating System</a:t>
            </a:r>
            <a:endParaRPr>
              <a:solidFill>
                <a:schemeClr val="lt1"/>
              </a:solidFill>
            </a:endParaRPr>
          </a:p>
          <a:p>
            <a:pPr indent="-285750" lvl="0" marL="285750" rtl="0" algn="l">
              <a:lnSpc>
                <a:spcPct val="100000"/>
              </a:lnSpc>
              <a:spcBef>
                <a:spcPts val="970"/>
              </a:spcBef>
              <a:spcAft>
                <a:spcPts val="0"/>
              </a:spcAft>
              <a:buSzPct val="80000"/>
              <a:buChar char="▶"/>
            </a:pPr>
            <a:r>
              <a:rPr lang="en-US">
                <a:solidFill>
                  <a:schemeClr val="lt1"/>
                </a:solidFill>
              </a:rPr>
              <a:t>1987 - Oldest password storage used by Windows</a:t>
            </a:r>
            <a:endParaRPr/>
          </a:p>
          <a:p>
            <a:pPr indent="-285750" lvl="1" marL="742950" rtl="0" algn="l">
              <a:lnSpc>
                <a:spcPct val="100000"/>
              </a:lnSpc>
              <a:spcBef>
                <a:spcPts val="933"/>
              </a:spcBef>
              <a:spcAft>
                <a:spcPts val="0"/>
              </a:spcAft>
              <a:buSzPct val="79999"/>
              <a:buChar char="▶"/>
            </a:pPr>
            <a:r>
              <a:rPr lang="en-US">
                <a:solidFill>
                  <a:schemeClr val="lt1"/>
                </a:solidFill>
              </a:rPr>
              <a:t>Included in Windows NT for backwards compatibility with LANManager</a:t>
            </a:r>
            <a:endParaRPr>
              <a:solidFill>
                <a:schemeClr val="lt1"/>
              </a:solidFill>
            </a:endParaRPr>
          </a:p>
          <a:p>
            <a:pPr indent="-285750" lvl="1" marL="742950" rtl="0" algn="l">
              <a:lnSpc>
                <a:spcPct val="100000"/>
              </a:lnSpc>
              <a:spcBef>
                <a:spcPts val="933"/>
              </a:spcBef>
              <a:spcAft>
                <a:spcPts val="0"/>
              </a:spcAft>
              <a:buSzPct val="79999"/>
              <a:buChar char="▶"/>
            </a:pPr>
            <a:r>
              <a:rPr lang="en-US">
                <a:solidFill>
                  <a:schemeClr val="lt1"/>
                </a:solidFill>
              </a:rPr>
              <a:t>1994 – Final release of MS LAN Manager </a:t>
            </a:r>
            <a:endParaRPr>
              <a:solidFill>
                <a:schemeClr val="lt1"/>
              </a:solidFill>
            </a:endParaRPr>
          </a:p>
          <a:p>
            <a:pPr indent="-285750" lvl="0" marL="285750" rtl="0" algn="l">
              <a:lnSpc>
                <a:spcPct val="100000"/>
              </a:lnSpc>
              <a:spcBef>
                <a:spcPts val="970"/>
              </a:spcBef>
              <a:spcAft>
                <a:spcPts val="0"/>
              </a:spcAft>
              <a:buSzPct val="80000"/>
              <a:buChar char="▶"/>
            </a:pPr>
            <a:r>
              <a:rPr lang="en-US">
                <a:solidFill>
                  <a:schemeClr val="lt1"/>
                </a:solidFill>
              </a:rPr>
              <a:t>Weaknesses</a:t>
            </a:r>
            <a:endParaRPr/>
          </a:p>
          <a:p>
            <a:pPr indent="-285750" lvl="1" marL="742950" rtl="0" algn="l">
              <a:lnSpc>
                <a:spcPct val="100000"/>
              </a:lnSpc>
              <a:spcBef>
                <a:spcPts val="896"/>
              </a:spcBef>
              <a:spcAft>
                <a:spcPts val="0"/>
              </a:spcAft>
              <a:buSzPct val="80000"/>
              <a:buChar char="▶"/>
            </a:pPr>
            <a:r>
              <a:rPr lang="en-US" sz="1600">
                <a:solidFill>
                  <a:schemeClr val="lt1"/>
                </a:solidFill>
              </a:rPr>
              <a:t>Only 14 characters allowed</a:t>
            </a:r>
            <a:endParaRPr/>
          </a:p>
          <a:p>
            <a:pPr indent="-285750" lvl="2" marL="1200150" rtl="0" algn="l">
              <a:lnSpc>
                <a:spcPct val="100000"/>
              </a:lnSpc>
              <a:spcBef>
                <a:spcPts val="859"/>
              </a:spcBef>
              <a:spcAft>
                <a:spcPts val="0"/>
              </a:spcAft>
              <a:buSzPct val="80000"/>
              <a:buChar char="▶"/>
            </a:pPr>
            <a:r>
              <a:rPr lang="en-US" sz="1400">
                <a:solidFill>
                  <a:schemeClr val="lt1"/>
                </a:solidFill>
              </a:rPr>
              <a:t>If the password was 14 characters or less, NULL padding added</a:t>
            </a:r>
            <a:endParaRPr/>
          </a:p>
          <a:p>
            <a:pPr indent="-285750" lvl="1" marL="742950" rtl="0" algn="l">
              <a:lnSpc>
                <a:spcPct val="100000"/>
              </a:lnSpc>
              <a:spcBef>
                <a:spcPts val="896"/>
              </a:spcBef>
              <a:spcAft>
                <a:spcPts val="0"/>
              </a:spcAft>
              <a:buSzPct val="80000"/>
              <a:buChar char="▶"/>
            </a:pPr>
            <a:r>
              <a:rPr lang="en-US" sz="1600">
                <a:solidFill>
                  <a:schemeClr val="lt1"/>
                </a:solidFill>
              </a:rPr>
              <a:t>Converted password to uppercase prior to hashing, limiting character set/key space</a:t>
            </a:r>
            <a:endParaRPr/>
          </a:p>
          <a:p>
            <a:pPr indent="-285750" lvl="1" marL="742950" rtl="0" algn="l">
              <a:lnSpc>
                <a:spcPct val="100000"/>
              </a:lnSpc>
              <a:spcBef>
                <a:spcPts val="896"/>
              </a:spcBef>
              <a:spcAft>
                <a:spcPts val="0"/>
              </a:spcAft>
              <a:buSzPct val="80000"/>
              <a:buChar char="▶"/>
            </a:pPr>
            <a:r>
              <a:rPr lang="en-US" sz="1600">
                <a:solidFill>
                  <a:schemeClr val="lt1"/>
                </a:solidFill>
              </a:rPr>
              <a:t>Split into two 7-character strings to be DES’d (56bit) </a:t>
            </a:r>
            <a:endParaRPr/>
          </a:p>
          <a:p>
            <a:pPr indent="-285750" lvl="2" marL="1200150" rtl="0" algn="l">
              <a:lnSpc>
                <a:spcPct val="100000"/>
              </a:lnSpc>
              <a:spcBef>
                <a:spcPts val="859"/>
              </a:spcBef>
              <a:spcAft>
                <a:spcPts val="0"/>
              </a:spcAft>
              <a:buSzPct val="80000"/>
              <a:buChar char="▶"/>
            </a:pPr>
            <a:r>
              <a:rPr lang="en-US" sz="1400">
                <a:solidFill>
                  <a:schemeClr val="lt1"/>
                </a:solidFill>
              </a:rPr>
              <a:t>7 characters 2x much easier than 14 to bruteforce</a:t>
            </a:r>
            <a:endParaRPr sz="1400">
              <a:solidFill>
                <a:schemeClr val="lt1"/>
              </a:solidFill>
            </a:endParaRPr>
          </a:p>
          <a:p>
            <a:pPr indent="-285750" lvl="2" marL="1200150" rtl="0" algn="l">
              <a:lnSpc>
                <a:spcPct val="100000"/>
              </a:lnSpc>
              <a:spcBef>
                <a:spcPts val="859"/>
              </a:spcBef>
              <a:spcAft>
                <a:spcPts val="0"/>
              </a:spcAft>
              <a:buSzPct val="80000"/>
              <a:buChar char="▶"/>
            </a:pPr>
            <a:r>
              <a:rPr lang="en-US" sz="1400">
                <a:solidFill>
                  <a:schemeClr val="lt1"/>
                </a:solidFill>
              </a:rPr>
              <a:t>Encrypted “KGS!@#$%” with each derived key, resulting in 2 8-bit ciphertexts that are then combined to form the 16-bit hash value</a:t>
            </a:r>
            <a:endParaRPr/>
          </a:p>
          <a:p>
            <a:pPr indent="-285750" lvl="2" marL="1200150" rtl="0" algn="l">
              <a:lnSpc>
                <a:spcPct val="100000"/>
              </a:lnSpc>
              <a:spcBef>
                <a:spcPts val="859"/>
              </a:spcBef>
              <a:spcAft>
                <a:spcPts val="0"/>
              </a:spcAft>
              <a:buSzPct val="80000"/>
              <a:buChar char="▶"/>
            </a:pPr>
            <a:r>
              <a:rPr lang="en-US" sz="1400">
                <a:solidFill>
                  <a:schemeClr val="lt1"/>
                </a:solidFill>
              </a:rPr>
              <a:t>If the password is 7 characters or less, the 2</a:t>
            </a:r>
            <a:r>
              <a:rPr baseline="30000" lang="en-US" sz="1400">
                <a:solidFill>
                  <a:schemeClr val="lt1"/>
                </a:solidFill>
              </a:rPr>
              <a:t>nd</a:t>
            </a:r>
            <a:r>
              <a:rPr lang="en-US" sz="1400">
                <a:solidFill>
                  <a:schemeClr val="lt1"/>
                </a:solidFill>
              </a:rPr>
              <a:t> half is always computed as a static value</a:t>
            </a:r>
            <a:endParaRPr/>
          </a:p>
          <a:p>
            <a:pPr indent="-285750" lvl="1" marL="742950" rtl="0" algn="l">
              <a:lnSpc>
                <a:spcPct val="100000"/>
              </a:lnSpc>
              <a:spcBef>
                <a:spcPts val="896"/>
              </a:spcBef>
              <a:spcAft>
                <a:spcPts val="0"/>
              </a:spcAft>
              <a:buSzPct val="80000"/>
              <a:buChar char="▶"/>
            </a:pPr>
            <a:r>
              <a:rPr lang="en-US" sz="1600">
                <a:solidFill>
                  <a:schemeClr val="lt1"/>
                </a:solidFill>
              </a:rPr>
              <a:t>No salting</a:t>
            </a:r>
            <a:endParaRPr/>
          </a:p>
          <a:p>
            <a:pPr indent="-285750" lvl="2" marL="1200150" rtl="0" algn="l">
              <a:lnSpc>
                <a:spcPct val="100000"/>
              </a:lnSpc>
              <a:spcBef>
                <a:spcPts val="859"/>
              </a:spcBef>
              <a:spcAft>
                <a:spcPts val="0"/>
              </a:spcAft>
              <a:buSzPct val="80000"/>
              <a:buChar char="▶"/>
            </a:pPr>
            <a:r>
              <a:rPr lang="en-US" sz="1400">
                <a:solidFill>
                  <a:schemeClr val="lt1"/>
                </a:solidFill>
              </a:rPr>
              <a:t>MITM, relaying (ntlmrelayx), rainbow tables</a:t>
            </a:r>
            <a:endParaRPr/>
          </a:p>
          <a:p>
            <a:pPr indent="-285750" lvl="1" marL="742950" rtl="0" algn="l">
              <a:lnSpc>
                <a:spcPct val="100000"/>
              </a:lnSpc>
              <a:spcBef>
                <a:spcPts val="859"/>
              </a:spcBef>
              <a:spcAft>
                <a:spcPts val="0"/>
              </a:spcAft>
              <a:buSzPct val="80000"/>
              <a:buChar char="▶"/>
            </a:pPr>
            <a:r>
              <a:rPr b="1" lang="en-US" sz="1600">
                <a:solidFill>
                  <a:schemeClr val="lt1"/>
                </a:solidFill>
              </a:rPr>
              <a:t>AAD3B435B51404EEAAD3B435B51404EE</a:t>
            </a:r>
            <a:endParaRPr>
              <a:solidFill>
                <a:schemeClr val="lt1"/>
              </a:solidFill>
            </a:endParaRPr>
          </a:p>
          <a:p>
            <a:pPr indent="-210566" lvl="1" marL="742950" rtl="0" algn="l">
              <a:lnSpc>
                <a:spcPct val="100000"/>
              </a:lnSpc>
              <a:spcBef>
                <a:spcPts val="896"/>
              </a:spcBef>
              <a:spcAft>
                <a:spcPts val="0"/>
              </a:spcAft>
              <a:buSzPct val="80000"/>
              <a:buNone/>
            </a:pPr>
            <a:r>
              <a:t/>
            </a:r>
            <a:endParaRPr sz="1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a:latin typeface="Century Gothic"/>
                <a:ea typeface="Century Gothic"/>
                <a:cs typeface="Century Gothic"/>
                <a:sym typeface="Century Gothic"/>
              </a:rPr>
              <a:t>~$</a:t>
            </a:r>
            <a:r>
              <a:rPr lang="en-US" cap="none">
                <a:latin typeface="Century Gothic"/>
                <a:ea typeface="Century Gothic"/>
                <a:cs typeface="Century Gothic"/>
                <a:sym typeface="Century Gothic"/>
              </a:rPr>
              <a:t> NTHash (NT)</a:t>
            </a:r>
            <a:endParaRPr>
              <a:latin typeface="Century Gothic"/>
              <a:ea typeface="Century Gothic"/>
              <a:cs typeface="Century Gothic"/>
              <a:sym typeface="Century Gothic"/>
            </a:endParaRPr>
          </a:p>
        </p:txBody>
      </p:sp>
      <p:sp>
        <p:nvSpPr>
          <p:cNvPr id="169" name="Google Shape;169;p23"/>
          <p:cNvSpPr txBox="1"/>
          <p:nvPr>
            <p:ph idx="1" type="body"/>
          </p:nvPr>
        </p:nvSpPr>
        <p:spPr>
          <a:xfrm>
            <a:off x="376300" y="1231641"/>
            <a:ext cx="9280884" cy="5299787"/>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0"/>
              </a:spcBef>
              <a:spcAft>
                <a:spcPts val="0"/>
              </a:spcAft>
              <a:buSzPts val="1280"/>
              <a:buChar char="▶"/>
            </a:pPr>
            <a:r>
              <a:rPr lang="en-US" sz="2000">
                <a:solidFill>
                  <a:schemeClr val="lt1"/>
                </a:solidFill>
              </a:rPr>
              <a:t>1993, NTHashes (NTLM)</a:t>
            </a:r>
            <a:endParaRPr sz="2000">
              <a:solidFill>
                <a:schemeClr val="lt1"/>
              </a:solidFill>
            </a:endParaRPr>
          </a:p>
          <a:p>
            <a:pPr indent="-285750" lvl="2" marL="1200150" rtl="0" algn="l">
              <a:lnSpc>
                <a:spcPct val="100000"/>
              </a:lnSpc>
              <a:spcBef>
                <a:spcPts val="840"/>
              </a:spcBef>
              <a:spcAft>
                <a:spcPts val="0"/>
              </a:spcAft>
              <a:buSzPts val="960"/>
              <a:buChar char="▶"/>
            </a:pPr>
            <a:r>
              <a:rPr lang="en-US" sz="1400">
                <a:solidFill>
                  <a:schemeClr val="lt1"/>
                </a:solidFill>
              </a:rPr>
              <a:t>Commonly confused with Net-NTLMv1 </a:t>
            </a:r>
            <a:endParaRPr sz="1800"/>
          </a:p>
          <a:p>
            <a:pPr indent="-285750" lvl="1" marL="742950" rtl="0" algn="l">
              <a:lnSpc>
                <a:spcPct val="100000"/>
              </a:lnSpc>
              <a:spcBef>
                <a:spcPts val="920"/>
              </a:spcBef>
              <a:spcAft>
                <a:spcPts val="0"/>
              </a:spcAft>
              <a:buSzPts val="1280"/>
              <a:buChar char="▶"/>
            </a:pPr>
            <a:r>
              <a:rPr lang="en-US" sz="2000">
                <a:solidFill>
                  <a:schemeClr val="lt1"/>
                </a:solidFill>
              </a:rPr>
              <a:t>MD4(UTF-16-LE(password))</a:t>
            </a:r>
            <a:endParaRPr sz="2000"/>
          </a:p>
          <a:p>
            <a:pPr indent="-285750" lvl="1" marL="742950" rtl="0" algn="l">
              <a:lnSpc>
                <a:spcPct val="100000"/>
              </a:lnSpc>
              <a:spcBef>
                <a:spcPts val="920"/>
              </a:spcBef>
              <a:spcAft>
                <a:spcPts val="0"/>
              </a:spcAft>
              <a:buSzPts val="1280"/>
              <a:buChar char="▶"/>
            </a:pPr>
            <a:r>
              <a:rPr lang="en-US">
                <a:solidFill>
                  <a:schemeClr val="lt1"/>
                </a:solidFill>
              </a:rPr>
              <a:t>Stored in SAM, and NTDS.dit (on DCs)</a:t>
            </a:r>
            <a:endParaRPr>
              <a:solidFill>
                <a:schemeClr val="lt1"/>
              </a:solidFill>
            </a:endParaRPr>
          </a:p>
          <a:p>
            <a:pPr indent="-204469" lvl="1" marL="742950" rtl="0" algn="l">
              <a:lnSpc>
                <a:spcPct val="100000"/>
              </a:lnSpc>
              <a:spcBef>
                <a:spcPts val="920"/>
              </a:spcBef>
              <a:spcAft>
                <a:spcPts val="0"/>
              </a:spcAft>
              <a:buClr>
                <a:schemeClr val="lt1"/>
              </a:buClr>
              <a:buSzPts val="1600"/>
              <a:buNone/>
            </a:pPr>
            <a:r>
              <a:t/>
            </a:r>
            <a:endParaRPr sz="1600">
              <a:solidFill>
                <a:schemeClr val="lt1"/>
              </a:solidFill>
            </a:endParaRPr>
          </a:p>
          <a:p>
            <a:pPr indent="-204469" lvl="1" marL="742950" rtl="0" algn="l">
              <a:lnSpc>
                <a:spcPct val="100000"/>
              </a:lnSpc>
              <a:spcBef>
                <a:spcPts val="920"/>
              </a:spcBef>
              <a:spcAft>
                <a:spcPts val="0"/>
              </a:spcAft>
              <a:buSzPts val="1280"/>
              <a:buNone/>
            </a:pPr>
            <a:r>
              <a:t/>
            </a:r>
            <a:endParaRPr sz="1600">
              <a:solidFill>
                <a:schemeClr val="lt1"/>
              </a:solidFill>
            </a:endParaRPr>
          </a:p>
        </p:txBody>
      </p:sp>
      <p:pic>
        <p:nvPicPr>
          <p:cNvPr id="170" name="Google Shape;170;p23"/>
          <p:cNvPicPr preferRelativeResize="0"/>
          <p:nvPr/>
        </p:nvPicPr>
        <p:blipFill rotWithShape="1">
          <a:blip r:embed="rId3">
            <a:alphaModFix/>
          </a:blip>
          <a:srcRect b="0" l="0" r="0" t="0"/>
          <a:stretch/>
        </p:blipFill>
        <p:spPr>
          <a:xfrm>
            <a:off x="936325" y="4954501"/>
            <a:ext cx="9439625" cy="41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a:latin typeface="Century Gothic"/>
                <a:ea typeface="Century Gothic"/>
                <a:cs typeface="Century Gothic"/>
                <a:sym typeface="Century Gothic"/>
              </a:rPr>
              <a:t>~$</a:t>
            </a:r>
            <a:r>
              <a:rPr lang="en-US" cap="none">
                <a:latin typeface="Century Gothic"/>
                <a:ea typeface="Century Gothic"/>
                <a:cs typeface="Century Gothic"/>
                <a:sym typeface="Century Gothic"/>
              </a:rPr>
              <a:t> NTLMv1 (Net-NTLMv1)</a:t>
            </a:r>
            <a:endParaRPr>
              <a:latin typeface="Century Gothic"/>
              <a:ea typeface="Century Gothic"/>
              <a:cs typeface="Century Gothic"/>
              <a:sym typeface="Century Gothic"/>
            </a:endParaRPr>
          </a:p>
        </p:txBody>
      </p:sp>
      <p:sp>
        <p:nvSpPr>
          <p:cNvPr id="176" name="Google Shape;176;p24"/>
          <p:cNvSpPr txBox="1"/>
          <p:nvPr>
            <p:ph idx="1" type="body"/>
          </p:nvPr>
        </p:nvSpPr>
        <p:spPr>
          <a:xfrm>
            <a:off x="376300" y="1231641"/>
            <a:ext cx="9280884" cy="5299787"/>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920"/>
              </a:spcBef>
              <a:spcAft>
                <a:spcPts val="0"/>
              </a:spcAft>
              <a:buSzPts val="1280"/>
              <a:buChar char="▶"/>
            </a:pPr>
            <a:r>
              <a:rPr lang="en-US" sz="2000">
                <a:solidFill>
                  <a:schemeClr val="lt1"/>
                </a:solidFill>
              </a:rPr>
              <a:t>Challenge:Response</a:t>
            </a:r>
            <a:endParaRPr sz="2000">
              <a:solidFill>
                <a:schemeClr val="lt1"/>
              </a:solidFill>
            </a:endParaRPr>
          </a:p>
          <a:p>
            <a:pPr indent="-285750" lvl="1" marL="742950" rtl="0" algn="l">
              <a:lnSpc>
                <a:spcPct val="100000"/>
              </a:lnSpc>
              <a:spcBef>
                <a:spcPts val="920"/>
              </a:spcBef>
              <a:spcAft>
                <a:spcPts val="0"/>
              </a:spcAft>
              <a:buSzPts val="1280"/>
              <a:buChar char="▶"/>
            </a:pPr>
            <a:r>
              <a:rPr lang="en-US" sz="2000">
                <a:solidFill>
                  <a:schemeClr val="lt1"/>
                </a:solidFill>
              </a:rPr>
              <a:t>NT:LM both used</a:t>
            </a:r>
            <a:endParaRPr/>
          </a:p>
          <a:p>
            <a:pPr indent="-285750" lvl="2" marL="1200150" rtl="0" algn="l">
              <a:lnSpc>
                <a:spcPct val="100000"/>
              </a:lnSpc>
              <a:spcBef>
                <a:spcPts val="920"/>
              </a:spcBef>
              <a:spcAft>
                <a:spcPts val="0"/>
              </a:spcAft>
              <a:buSzPts val="1280"/>
              <a:buChar char="▶"/>
            </a:pPr>
            <a:r>
              <a:rPr lang="en-US" sz="1400">
                <a:solidFill>
                  <a:schemeClr val="lt1"/>
                </a:solidFill>
              </a:rPr>
              <a:t>Server: sends random challenge</a:t>
            </a:r>
            <a:endParaRPr/>
          </a:p>
          <a:p>
            <a:pPr indent="-285750" lvl="2" marL="1200150" rtl="0" algn="l">
              <a:lnSpc>
                <a:spcPct val="100000"/>
              </a:lnSpc>
              <a:spcBef>
                <a:spcPts val="920"/>
              </a:spcBef>
              <a:spcAft>
                <a:spcPts val="0"/>
              </a:spcAft>
              <a:buSzPts val="1280"/>
              <a:buChar char="▶"/>
            </a:pPr>
            <a:r>
              <a:rPr lang="en-US" sz="1400">
                <a:solidFill>
                  <a:schemeClr val="lt1"/>
                </a:solidFill>
              </a:rPr>
              <a:t>Client: performs operation on challenge with secret shared between server &amp; client (in this case, the password hash[es]) to compute the response, sends response back to server</a:t>
            </a:r>
            <a:endParaRPr/>
          </a:p>
          <a:p>
            <a:pPr indent="-285750" lvl="2" marL="1200150" rtl="0" algn="l">
              <a:lnSpc>
                <a:spcPct val="100000"/>
              </a:lnSpc>
              <a:spcBef>
                <a:spcPts val="920"/>
              </a:spcBef>
              <a:spcAft>
                <a:spcPts val="0"/>
              </a:spcAft>
              <a:buSzPts val="1280"/>
              <a:buChar char="▶"/>
            </a:pPr>
            <a:r>
              <a:rPr lang="en-US" sz="1400">
                <a:solidFill>
                  <a:schemeClr val="lt1"/>
                </a:solidFill>
              </a:rPr>
              <a:t>Server: verifies the operation performed by the client produces a response that matches the response expected</a:t>
            </a:r>
            <a:endParaRPr/>
          </a:p>
          <a:p>
            <a:pPr indent="-285750" lvl="1" marL="742950" rtl="0" algn="l">
              <a:lnSpc>
                <a:spcPct val="100000"/>
              </a:lnSpc>
              <a:spcBef>
                <a:spcPts val="920"/>
              </a:spcBef>
              <a:spcAft>
                <a:spcPts val="0"/>
              </a:spcAft>
              <a:buSzPts val="1280"/>
              <a:buChar char="▶"/>
            </a:pPr>
            <a:r>
              <a:rPr lang="en-US" sz="2000">
                <a:solidFill>
                  <a:schemeClr val="lt1"/>
                </a:solidFill>
              </a:rPr>
              <a:t>Algorithm</a:t>
            </a:r>
            <a:endParaRPr/>
          </a:p>
          <a:p>
            <a:pPr indent="-285750" lvl="2" marL="1200150" rtl="0" algn="l">
              <a:lnSpc>
                <a:spcPct val="100000"/>
              </a:lnSpc>
              <a:spcBef>
                <a:spcPts val="920"/>
              </a:spcBef>
              <a:spcAft>
                <a:spcPts val="0"/>
              </a:spcAft>
              <a:buSzPts val="1280"/>
              <a:buChar char="▶"/>
            </a:pPr>
            <a:r>
              <a:rPr lang="en-US" sz="1400">
                <a:solidFill>
                  <a:schemeClr val="lt1"/>
                </a:solidFill>
              </a:rPr>
              <a:t>Challenge = 8-byte server challenge, random</a:t>
            </a:r>
            <a:endParaRPr/>
          </a:p>
          <a:p>
            <a:pPr indent="-285750" lvl="2" marL="1200150" rtl="0" algn="l">
              <a:lnSpc>
                <a:spcPct val="100000"/>
              </a:lnSpc>
              <a:spcBef>
                <a:spcPts val="920"/>
              </a:spcBef>
              <a:spcAft>
                <a:spcPts val="0"/>
              </a:spcAft>
              <a:buSzPts val="1280"/>
              <a:buChar char="▶"/>
            </a:pPr>
            <a:r>
              <a:rPr lang="en-US" sz="1400">
                <a:solidFill>
                  <a:schemeClr val="lt1"/>
                </a:solidFill>
              </a:rPr>
              <a:t>K1 | K2 | K3 = NTLM-Hash | 5-bytes-0</a:t>
            </a:r>
            <a:endParaRPr/>
          </a:p>
          <a:p>
            <a:pPr indent="-285750" lvl="2" marL="1200150" rtl="0" algn="l">
              <a:lnSpc>
                <a:spcPct val="100000"/>
              </a:lnSpc>
              <a:spcBef>
                <a:spcPts val="920"/>
              </a:spcBef>
              <a:spcAft>
                <a:spcPts val="0"/>
              </a:spcAft>
              <a:buSzPts val="1280"/>
              <a:buChar char="▶"/>
            </a:pPr>
            <a:r>
              <a:rPr lang="en-US" sz="1400">
                <a:solidFill>
                  <a:schemeClr val="lt1"/>
                </a:solidFill>
              </a:rPr>
              <a:t>Response = DES(K1,C) | DES(K2,C) | DES(K3,C)</a:t>
            </a:r>
            <a:endParaRPr/>
          </a:p>
          <a:p>
            <a:pPr indent="-285750" lvl="1" marL="742950" rtl="0" algn="l">
              <a:lnSpc>
                <a:spcPct val="100000"/>
              </a:lnSpc>
              <a:spcBef>
                <a:spcPts val="920"/>
              </a:spcBef>
              <a:spcAft>
                <a:spcPts val="0"/>
              </a:spcAft>
              <a:buSzPts val="1280"/>
              <a:buChar char="▶"/>
            </a:pPr>
            <a:r>
              <a:rPr lang="en-US" sz="2000">
                <a:solidFill>
                  <a:schemeClr val="lt1"/>
                </a:solidFill>
              </a:rPr>
              <a:t>Issue(s)</a:t>
            </a:r>
            <a:endParaRPr/>
          </a:p>
          <a:p>
            <a:pPr indent="-285750" lvl="2" marL="1200150" rtl="0" algn="l">
              <a:lnSpc>
                <a:spcPct val="100000"/>
              </a:lnSpc>
              <a:spcBef>
                <a:spcPts val="920"/>
              </a:spcBef>
              <a:spcAft>
                <a:spcPts val="0"/>
              </a:spcAft>
              <a:buSzPts val="1280"/>
              <a:buChar char="▶"/>
            </a:pPr>
            <a:r>
              <a:rPr lang="en-US" sz="1400">
                <a:solidFill>
                  <a:schemeClr val="lt1"/>
                </a:solidFill>
              </a:rPr>
              <a:t>3DES (DESx3)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a:latin typeface="Century Gothic"/>
                <a:ea typeface="Century Gothic"/>
                <a:cs typeface="Century Gothic"/>
                <a:sym typeface="Century Gothic"/>
              </a:rPr>
              <a:t>~$</a:t>
            </a:r>
            <a:r>
              <a:rPr lang="en-US" cap="none">
                <a:latin typeface="Century Gothic"/>
                <a:ea typeface="Century Gothic"/>
                <a:cs typeface="Century Gothic"/>
                <a:sym typeface="Century Gothic"/>
              </a:rPr>
              <a:t> NTLMv2</a:t>
            </a:r>
            <a:r>
              <a:rPr lang="en-US"/>
              <a:t> (</a:t>
            </a:r>
            <a:r>
              <a:rPr lang="en-US" cap="none">
                <a:latin typeface="Century Gothic"/>
                <a:ea typeface="Century Gothic"/>
                <a:cs typeface="Century Gothic"/>
                <a:sym typeface="Century Gothic"/>
              </a:rPr>
              <a:t>Net-NTLMv2)</a:t>
            </a:r>
            <a:endParaRPr>
              <a:latin typeface="Century Gothic"/>
              <a:ea typeface="Century Gothic"/>
              <a:cs typeface="Century Gothic"/>
              <a:sym typeface="Century Gothic"/>
            </a:endParaRPr>
          </a:p>
        </p:txBody>
      </p:sp>
      <p:sp>
        <p:nvSpPr>
          <p:cNvPr id="182" name="Google Shape;182;p25"/>
          <p:cNvSpPr txBox="1"/>
          <p:nvPr>
            <p:ph idx="1" type="body"/>
          </p:nvPr>
        </p:nvSpPr>
        <p:spPr>
          <a:xfrm>
            <a:off x="376300" y="1231641"/>
            <a:ext cx="9280884" cy="5299787"/>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0"/>
              </a:spcBef>
              <a:spcAft>
                <a:spcPts val="0"/>
              </a:spcAft>
              <a:buSzPts val="1280"/>
              <a:buChar char="▶"/>
            </a:pPr>
            <a:r>
              <a:rPr lang="en-US" sz="2000">
                <a:solidFill>
                  <a:schemeClr val="lt1"/>
                </a:solidFill>
              </a:rPr>
              <a:t>1993</a:t>
            </a:r>
            <a:endParaRPr/>
          </a:p>
          <a:p>
            <a:pPr indent="-285750" lvl="1" marL="742950" rtl="0" algn="l">
              <a:lnSpc>
                <a:spcPct val="100000"/>
              </a:lnSpc>
              <a:spcBef>
                <a:spcPts val="0"/>
              </a:spcBef>
              <a:spcAft>
                <a:spcPts val="0"/>
              </a:spcAft>
              <a:buSzPts val="1280"/>
              <a:buChar char="▶"/>
            </a:pPr>
            <a:r>
              <a:rPr lang="en-US" sz="2000">
                <a:solidFill>
                  <a:schemeClr val="lt1"/>
                </a:solidFill>
              </a:rPr>
              <a:t>Added ability for a server to authenticate to a client</a:t>
            </a:r>
            <a:endParaRPr/>
          </a:p>
          <a:p>
            <a:pPr indent="-285750" lvl="1" marL="742950" rtl="0" algn="l">
              <a:lnSpc>
                <a:spcPct val="100000"/>
              </a:lnSpc>
              <a:spcBef>
                <a:spcPts val="0"/>
              </a:spcBef>
              <a:spcAft>
                <a:spcPts val="0"/>
              </a:spcAft>
              <a:buSzPts val="1280"/>
              <a:buChar char="▶"/>
            </a:pPr>
            <a:r>
              <a:rPr lang="en-US" sz="2000">
                <a:solidFill>
                  <a:schemeClr val="lt1"/>
                </a:solidFill>
              </a:rPr>
              <a:t>Includes current time(NT), HMAC-MD5 hash of user’s NT hash, username, domain name</a:t>
            </a:r>
            <a:endParaRPr/>
          </a:p>
          <a:p>
            <a:pPr indent="-285750" lvl="2" marL="1200150" rtl="0" algn="l">
              <a:lnSpc>
                <a:spcPct val="100000"/>
              </a:lnSpc>
              <a:spcBef>
                <a:spcPts val="0"/>
              </a:spcBef>
              <a:spcAft>
                <a:spcPts val="0"/>
              </a:spcAft>
              <a:buSzPts val="1280"/>
              <a:buChar char="▶"/>
            </a:pPr>
            <a:r>
              <a:rPr lang="en-US" sz="1800">
                <a:solidFill>
                  <a:schemeClr val="lt1"/>
                </a:solidFill>
              </a:rPr>
              <a:t>Algorithm: </a:t>
            </a:r>
            <a:endParaRPr/>
          </a:p>
          <a:p>
            <a:pPr indent="0" lvl="2" marL="914400" rtl="0" algn="l">
              <a:lnSpc>
                <a:spcPct val="100000"/>
              </a:lnSpc>
              <a:spcBef>
                <a:spcPts val="0"/>
              </a:spcBef>
              <a:spcAft>
                <a:spcPts val="0"/>
              </a:spcAft>
              <a:buSzPts val="1280"/>
              <a:buNone/>
            </a:pPr>
            <a:r>
              <a:t/>
            </a:r>
            <a:endParaRPr sz="1800">
              <a:solidFill>
                <a:schemeClr val="lt1"/>
              </a:solidFill>
            </a:endParaRPr>
          </a:p>
          <a:p>
            <a:pPr indent="-285750" lvl="3" marL="1657350" rtl="0" algn="l">
              <a:lnSpc>
                <a:spcPct val="100000"/>
              </a:lnSpc>
              <a:spcBef>
                <a:spcPts val="0"/>
              </a:spcBef>
              <a:spcAft>
                <a:spcPts val="0"/>
              </a:spcAft>
              <a:buSzPts val="1280"/>
              <a:buChar char="▶"/>
            </a:pPr>
            <a:r>
              <a:rPr lang="en-US" sz="1600">
                <a:solidFill>
                  <a:schemeClr val="lt1"/>
                </a:solidFill>
              </a:rPr>
              <a:t>SC = 8-byte server challenge, random</a:t>
            </a:r>
            <a:endParaRPr/>
          </a:p>
          <a:p>
            <a:pPr indent="-285750" lvl="3" marL="1657350" rtl="0" algn="l">
              <a:lnSpc>
                <a:spcPct val="100000"/>
              </a:lnSpc>
              <a:spcBef>
                <a:spcPts val="0"/>
              </a:spcBef>
              <a:spcAft>
                <a:spcPts val="0"/>
              </a:spcAft>
              <a:buSzPts val="1280"/>
              <a:buChar char="▶"/>
            </a:pPr>
            <a:r>
              <a:rPr lang="en-US" sz="1600">
                <a:solidFill>
                  <a:schemeClr val="lt1"/>
                </a:solidFill>
              </a:rPr>
              <a:t>CC = 8-byte client challenge, random</a:t>
            </a:r>
            <a:endParaRPr/>
          </a:p>
          <a:p>
            <a:pPr indent="-285750" lvl="3" marL="1657350" rtl="0" algn="l">
              <a:lnSpc>
                <a:spcPct val="100000"/>
              </a:lnSpc>
              <a:spcBef>
                <a:spcPts val="0"/>
              </a:spcBef>
              <a:spcAft>
                <a:spcPts val="0"/>
              </a:spcAft>
              <a:buSzPts val="1280"/>
              <a:buChar char="▶"/>
            </a:pPr>
            <a:r>
              <a:rPr lang="en-US" sz="1600">
                <a:solidFill>
                  <a:schemeClr val="lt1"/>
                </a:solidFill>
              </a:rPr>
              <a:t>CC* = (X, time, CC2, domain name)</a:t>
            </a:r>
            <a:endParaRPr/>
          </a:p>
          <a:p>
            <a:pPr indent="-285750" lvl="3" marL="1657350" rtl="0" algn="l">
              <a:lnSpc>
                <a:spcPct val="100000"/>
              </a:lnSpc>
              <a:spcBef>
                <a:spcPts val="0"/>
              </a:spcBef>
              <a:spcAft>
                <a:spcPts val="0"/>
              </a:spcAft>
              <a:buSzPts val="1280"/>
              <a:buChar char="▶"/>
            </a:pPr>
            <a:r>
              <a:rPr lang="en-US" sz="1600">
                <a:solidFill>
                  <a:schemeClr val="lt1"/>
                </a:solidFill>
              </a:rPr>
              <a:t>v2-Hash = HMAC-MD5(NT-Hash, user name, domain name)</a:t>
            </a:r>
            <a:endParaRPr/>
          </a:p>
          <a:p>
            <a:pPr indent="-285750" lvl="3" marL="1657350" rtl="0" algn="l">
              <a:lnSpc>
                <a:spcPct val="100000"/>
              </a:lnSpc>
              <a:spcBef>
                <a:spcPts val="0"/>
              </a:spcBef>
              <a:spcAft>
                <a:spcPts val="0"/>
              </a:spcAft>
              <a:buSzPts val="1280"/>
              <a:buChar char="▶"/>
            </a:pPr>
            <a:r>
              <a:rPr lang="en-US" sz="1600">
                <a:solidFill>
                  <a:schemeClr val="lt1"/>
                </a:solidFill>
              </a:rPr>
              <a:t>LMv2 = HMAC-MD5(v2-Hash, SC, CC)</a:t>
            </a:r>
            <a:endParaRPr/>
          </a:p>
          <a:p>
            <a:pPr indent="-285750" lvl="3" marL="1657350" rtl="0" algn="l">
              <a:lnSpc>
                <a:spcPct val="100000"/>
              </a:lnSpc>
              <a:spcBef>
                <a:spcPts val="0"/>
              </a:spcBef>
              <a:spcAft>
                <a:spcPts val="0"/>
              </a:spcAft>
              <a:buSzPts val="1280"/>
              <a:buChar char="▶"/>
            </a:pPr>
            <a:r>
              <a:rPr lang="en-US" sz="1600">
                <a:solidFill>
                  <a:schemeClr val="lt1"/>
                </a:solidFill>
              </a:rPr>
              <a:t>NTv2 = HMAC-MD5(v2-Hash, SC, CC*)</a:t>
            </a:r>
            <a:endParaRPr/>
          </a:p>
          <a:p>
            <a:pPr indent="-285750" lvl="3" marL="1657350" rtl="0" algn="l">
              <a:lnSpc>
                <a:spcPct val="100000"/>
              </a:lnSpc>
              <a:spcBef>
                <a:spcPts val="0"/>
              </a:spcBef>
              <a:spcAft>
                <a:spcPts val="0"/>
              </a:spcAft>
              <a:buSzPts val="1280"/>
              <a:buChar char="▶"/>
            </a:pPr>
            <a:r>
              <a:rPr lang="en-US" sz="1600">
                <a:solidFill>
                  <a:schemeClr val="lt1"/>
                </a:solidFill>
              </a:rPr>
              <a:t>response = LMv2 | CC | NTv2 | CC*</a:t>
            </a:r>
            <a:endParaRPr sz="1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a:latin typeface="Century Gothic"/>
                <a:ea typeface="Century Gothic"/>
                <a:cs typeface="Century Gothic"/>
                <a:sym typeface="Century Gothic"/>
              </a:rPr>
              <a:t>~$</a:t>
            </a:r>
            <a:r>
              <a:rPr lang="en-US" cap="none">
                <a:latin typeface="Century Gothic"/>
                <a:ea typeface="Century Gothic"/>
                <a:cs typeface="Century Gothic"/>
                <a:sym typeface="Century Gothic"/>
              </a:rPr>
              <a:t> Kerberos</a:t>
            </a:r>
            <a:endParaRPr>
              <a:latin typeface="Century Gothic"/>
              <a:ea typeface="Century Gothic"/>
              <a:cs typeface="Century Gothic"/>
              <a:sym typeface="Century Gothic"/>
            </a:endParaRPr>
          </a:p>
        </p:txBody>
      </p:sp>
      <p:sp>
        <p:nvSpPr>
          <p:cNvPr id="188" name="Google Shape;188;p26"/>
          <p:cNvSpPr txBox="1"/>
          <p:nvPr>
            <p:ph idx="1" type="body"/>
          </p:nvPr>
        </p:nvSpPr>
        <p:spPr>
          <a:xfrm>
            <a:off x="376300" y="1231641"/>
            <a:ext cx="9280884" cy="5299787"/>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0"/>
              </a:spcBef>
              <a:spcAft>
                <a:spcPts val="0"/>
              </a:spcAft>
              <a:buSzPts val="1280"/>
              <a:buChar char="▶"/>
            </a:pPr>
            <a:r>
              <a:rPr lang="en-US" sz="1600">
                <a:solidFill>
                  <a:schemeClr val="lt1"/>
                </a:solidFill>
              </a:rPr>
              <a:t>“Kerberos Carnival”</a:t>
            </a:r>
            <a:endParaRPr sz="1400">
              <a:solidFill>
                <a:schemeClr val="lt1"/>
              </a:solidFill>
            </a:endParaRPr>
          </a:p>
          <a:p>
            <a:pPr indent="-285750" lvl="1" marL="742950" rtl="0" algn="l">
              <a:lnSpc>
                <a:spcPct val="100000"/>
              </a:lnSpc>
              <a:spcBef>
                <a:spcPts val="920"/>
              </a:spcBef>
              <a:spcAft>
                <a:spcPts val="0"/>
              </a:spcAft>
              <a:buSzPts val="1280"/>
              <a:buChar char="▶"/>
            </a:pPr>
            <a:r>
              <a:rPr lang="en-US" sz="1600">
                <a:solidFill>
                  <a:schemeClr val="lt1"/>
                </a:solidFill>
              </a:rPr>
              <a:t>TGT – Ticket Granting Ticket</a:t>
            </a:r>
            <a:endParaRPr/>
          </a:p>
          <a:p>
            <a:pPr indent="-285750" lvl="2" marL="1200150" rtl="0" algn="l">
              <a:lnSpc>
                <a:spcPct val="100000"/>
              </a:lnSpc>
              <a:spcBef>
                <a:spcPts val="880"/>
              </a:spcBef>
              <a:spcAft>
                <a:spcPts val="0"/>
              </a:spcAft>
              <a:buSzPts val="1120"/>
              <a:buChar char="▶"/>
            </a:pPr>
            <a:r>
              <a:rPr lang="en-US" sz="1400">
                <a:solidFill>
                  <a:schemeClr val="lt1"/>
                </a:solidFill>
              </a:rPr>
              <a:t>User’s initial entry into the “carnival” (domain/Kerberos realm)</a:t>
            </a:r>
            <a:endParaRPr/>
          </a:p>
          <a:p>
            <a:pPr indent="-285750" lvl="1" marL="742950" rtl="0" algn="l">
              <a:lnSpc>
                <a:spcPct val="100000"/>
              </a:lnSpc>
              <a:spcBef>
                <a:spcPts val="920"/>
              </a:spcBef>
              <a:spcAft>
                <a:spcPts val="0"/>
              </a:spcAft>
              <a:buSzPts val="1280"/>
              <a:buChar char="▶"/>
            </a:pPr>
            <a:r>
              <a:rPr lang="en-US" sz="1600">
                <a:solidFill>
                  <a:schemeClr val="lt1"/>
                </a:solidFill>
              </a:rPr>
              <a:t>TGS – Ticket Granting Service</a:t>
            </a:r>
            <a:endParaRPr/>
          </a:p>
          <a:p>
            <a:pPr indent="-285750" lvl="2" marL="1200150" rtl="0" algn="l">
              <a:lnSpc>
                <a:spcPct val="100000"/>
              </a:lnSpc>
              <a:spcBef>
                <a:spcPts val="880"/>
              </a:spcBef>
              <a:spcAft>
                <a:spcPts val="0"/>
              </a:spcAft>
              <a:buSzPts val="1120"/>
              <a:buChar char="▶"/>
            </a:pPr>
            <a:r>
              <a:rPr lang="en-US" sz="1400">
                <a:solidFill>
                  <a:schemeClr val="lt1"/>
                </a:solidFill>
              </a:rPr>
              <a:t>User’s tickets to the different “rides” (services) at the “carnival”</a:t>
            </a:r>
            <a:endParaRPr/>
          </a:p>
          <a:p>
            <a:pPr indent="-285750" lvl="1" marL="742950" rtl="0" algn="l">
              <a:lnSpc>
                <a:spcPct val="100000"/>
              </a:lnSpc>
              <a:spcBef>
                <a:spcPts val="920"/>
              </a:spcBef>
              <a:spcAft>
                <a:spcPts val="0"/>
              </a:spcAft>
              <a:buSzPts val="1280"/>
              <a:buChar char="▶"/>
            </a:pPr>
            <a:r>
              <a:rPr lang="en-US" sz="1600">
                <a:solidFill>
                  <a:schemeClr val="lt1"/>
                </a:solidFill>
              </a:rPr>
              <a:t>Fully Qualified Domain Names (FQDN)</a:t>
            </a:r>
            <a:endParaRPr/>
          </a:p>
          <a:p>
            <a:pPr indent="-285750" lvl="1" marL="742950" rtl="0" algn="l">
              <a:lnSpc>
                <a:spcPct val="100000"/>
              </a:lnSpc>
              <a:spcBef>
                <a:spcPts val="920"/>
              </a:spcBef>
              <a:spcAft>
                <a:spcPts val="0"/>
              </a:spcAft>
              <a:buSzPts val="1280"/>
              <a:buChar char="▶"/>
            </a:pPr>
            <a:r>
              <a:rPr lang="en-US" sz="1600">
                <a:solidFill>
                  <a:schemeClr val="lt1"/>
                </a:solidFill>
              </a:rPr>
              <a:t>Service tickets (with timestamps) encrypted with password hash of the affiliated service account</a:t>
            </a:r>
            <a:endParaRPr sz="1600">
              <a:solidFill>
                <a:schemeClr val="lt1"/>
              </a:solidFill>
            </a:endParaRPr>
          </a:p>
          <a:p>
            <a:pPr indent="-295910" lvl="2" marL="1200150" rtl="0" algn="l">
              <a:lnSpc>
                <a:spcPct val="100000"/>
              </a:lnSpc>
              <a:spcBef>
                <a:spcPts val="920"/>
              </a:spcBef>
              <a:spcAft>
                <a:spcPts val="0"/>
              </a:spcAft>
              <a:buClr>
                <a:schemeClr val="lt1"/>
              </a:buClr>
              <a:buSzPts val="1600"/>
              <a:buChar char="▶"/>
            </a:pPr>
            <a:r>
              <a:rPr lang="en-US">
                <a:solidFill>
                  <a:schemeClr val="lt1"/>
                </a:solidFill>
              </a:rPr>
              <a:t>Kerberoasting, AS-REP roasting, Golden/Silver/Bronze tickets, etc. </a:t>
            </a:r>
            <a:endParaRPr sz="1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76301" y="129936"/>
            <a:ext cx="8534400" cy="15070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Gothic"/>
              <a:buNone/>
            </a:pPr>
            <a:r>
              <a:rPr lang="en-US" cap="none">
                <a:latin typeface="Century Gothic"/>
                <a:ea typeface="Century Gothic"/>
                <a:cs typeface="Century Gothic"/>
                <a:sym typeface="Century Gothic"/>
              </a:rPr>
              <a:t>~$ Why does this matter?	</a:t>
            </a:r>
            <a:endParaRPr/>
          </a:p>
        </p:txBody>
      </p:sp>
      <p:sp>
        <p:nvSpPr>
          <p:cNvPr id="194" name="Google Shape;194;p27"/>
          <p:cNvSpPr txBox="1"/>
          <p:nvPr>
            <p:ph idx="1" type="body"/>
          </p:nvPr>
        </p:nvSpPr>
        <p:spPr>
          <a:xfrm>
            <a:off x="376299" y="1178890"/>
            <a:ext cx="10728385" cy="4580074"/>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0"/>
              </a:spcBef>
              <a:spcAft>
                <a:spcPts val="0"/>
              </a:spcAft>
              <a:buSzPts val="1280"/>
              <a:buChar char="▶"/>
            </a:pPr>
            <a:r>
              <a:rPr lang="en-US">
                <a:solidFill>
                  <a:schemeClr val="lt1"/>
                </a:solidFill>
              </a:rPr>
              <a:t>Service Principal Names (SPNs)</a:t>
            </a:r>
            <a:endParaRPr sz="2000"/>
          </a:p>
          <a:p>
            <a:pPr indent="-285750" lvl="2" marL="1200150" rtl="0" algn="l">
              <a:lnSpc>
                <a:spcPct val="100000"/>
              </a:lnSpc>
              <a:spcBef>
                <a:spcPts val="880"/>
              </a:spcBef>
              <a:spcAft>
                <a:spcPts val="0"/>
              </a:spcAft>
              <a:buSzPts val="1120"/>
              <a:buChar char="▶"/>
            </a:pPr>
            <a:r>
              <a:rPr lang="en-US" sz="1400">
                <a:solidFill>
                  <a:schemeClr val="lt1"/>
                </a:solidFill>
              </a:rPr>
              <a:t>Reliance on SPNs and FQDN (fully qualified domain names)</a:t>
            </a:r>
            <a:endParaRPr/>
          </a:p>
          <a:p>
            <a:pPr indent="-285750" lvl="2" marL="1200150" rtl="0" algn="l">
              <a:lnSpc>
                <a:spcPct val="100000"/>
              </a:lnSpc>
              <a:spcBef>
                <a:spcPts val="880"/>
              </a:spcBef>
              <a:spcAft>
                <a:spcPts val="0"/>
              </a:spcAft>
              <a:buSzPts val="1120"/>
              <a:buChar char="▶"/>
            </a:pPr>
            <a:r>
              <a:rPr lang="en-US" sz="1400">
                <a:solidFill>
                  <a:schemeClr val="lt1"/>
                </a:solidFill>
              </a:rPr>
              <a:t>Accessing a resource via IP </a:t>
            </a:r>
            <a:endParaRPr/>
          </a:p>
          <a:p>
            <a:pPr indent="-285750" lvl="2" marL="1200150" rtl="0" algn="l">
              <a:lnSpc>
                <a:spcPct val="100000"/>
              </a:lnSpc>
              <a:spcBef>
                <a:spcPts val="880"/>
              </a:spcBef>
              <a:spcAft>
                <a:spcPts val="0"/>
              </a:spcAft>
              <a:buSzPts val="1120"/>
              <a:buChar char="▶"/>
            </a:pPr>
            <a:r>
              <a:rPr lang="en-US" sz="1400">
                <a:solidFill>
                  <a:schemeClr val="lt1"/>
                </a:solidFill>
              </a:rPr>
              <a:t>SPN set, any authenticated user can request a service ticket</a:t>
            </a:r>
            <a:endParaRPr/>
          </a:p>
          <a:p>
            <a:pPr indent="-171450" lvl="3" marL="1543050" rtl="0" algn="l">
              <a:lnSpc>
                <a:spcPct val="100000"/>
              </a:lnSpc>
              <a:spcBef>
                <a:spcPts val="840"/>
              </a:spcBef>
              <a:spcAft>
                <a:spcPts val="0"/>
              </a:spcAft>
              <a:buSzPts val="960"/>
              <a:buChar char="▶"/>
            </a:pPr>
            <a:r>
              <a:rPr lang="en-US" sz="1200">
                <a:solidFill>
                  <a:schemeClr val="lt1"/>
                </a:solidFill>
              </a:rPr>
              <a:t>This service ticket can then be cracked offline with tools like Hashcat, JohnTheRipper, etc. </a:t>
            </a:r>
            <a:endParaRPr/>
          </a:p>
          <a:p>
            <a:pPr indent="-285750" lvl="1" marL="742950" rtl="0" algn="l">
              <a:lnSpc>
                <a:spcPct val="100000"/>
              </a:lnSpc>
              <a:spcBef>
                <a:spcPts val="920"/>
              </a:spcBef>
              <a:spcAft>
                <a:spcPts val="0"/>
              </a:spcAft>
              <a:buSzPts val="1280"/>
              <a:buChar char="▶"/>
            </a:pPr>
            <a:r>
              <a:rPr lang="en-US" sz="2000">
                <a:solidFill>
                  <a:schemeClr val="lt1"/>
                </a:solidFill>
              </a:rPr>
              <a:t>NTLM enabled == NTLM available as a fallback authentication mechanism</a:t>
            </a:r>
            <a:endParaRPr sz="2400"/>
          </a:p>
          <a:p>
            <a:pPr indent="-285750" lvl="2" marL="1200150" rtl="0" algn="l">
              <a:lnSpc>
                <a:spcPct val="100000"/>
              </a:lnSpc>
              <a:spcBef>
                <a:spcPts val="880"/>
              </a:spcBef>
              <a:spcAft>
                <a:spcPts val="0"/>
              </a:spcAft>
              <a:buSzPts val="1120"/>
              <a:buChar char="▶"/>
            </a:pPr>
            <a:r>
              <a:rPr lang="en-US" sz="1400">
                <a:solidFill>
                  <a:schemeClr val="lt1"/>
                </a:solidFill>
              </a:rPr>
              <a:t>Been around long enough? Your DCs might accept LM hashes!</a:t>
            </a:r>
            <a:endParaRPr/>
          </a:p>
          <a:p>
            <a:pPr indent="-285750" lvl="1" marL="742950" rtl="0" algn="l">
              <a:lnSpc>
                <a:spcPct val="100000"/>
              </a:lnSpc>
              <a:spcBef>
                <a:spcPts val="920"/>
              </a:spcBef>
              <a:spcAft>
                <a:spcPts val="0"/>
              </a:spcAft>
              <a:buSzPts val="1280"/>
              <a:buChar char="▶"/>
            </a:pPr>
            <a:r>
              <a:rPr lang="en-US" sz="1600">
                <a:solidFill>
                  <a:schemeClr val="lt1"/>
                </a:solidFill>
              </a:rPr>
              <a:t>Push for disabling of NTLM within organizations</a:t>
            </a:r>
            <a:endParaRPr/>
          </a:p>
          <a:p>
            <a:pPr indent="-285750" lvl="2" marL="1200150" rtl="0" algn="l">
              <a:lnSpc>
                <a:spcPct val="100000"/>
              </a:lnSpc>
              <a:spcBef>
                <a:spcPts val="880"/>
              </a:spcBef>
              <a:spcAft>
                <a:spcPts val="0"/>
              </a:spcAft>
              <a:buSzPts val="1120"/>
              <a:buChar char="▶"/>
            </a:pPr>
            <a:r>
              <a:rPr lang="en-US" sz="1400">
                <a:solidFill>
                  <a:schemeClr val="lt1"/>
                </a:solidFill>
              </a:rPr>
              <a:t>Tech debt, reliance on older OSes/applications/etc. that cannot support Kerberos</a:t>
            </a:r>
            <a:endParaRPr sz="1400">
              <a:solidFill>
                <a:schemeClr val="lt1"/>
              </a:solidFill>
            </a:endParaRPr>
          </a:p>
          <a:p>
            <a:pPr indent="-303530" lvl="2" marL="1200150" rtl="0" algn="l">
              <a:lnSpc>
                <a:spcPct val="100000"/>
              </a:lnSpc>
              <a:spcBef>
                <a:spcPts val="880"/>
              </a:spcBef>
              <a:spcAft>
                <a:spcPts val="0"/>
              </a:spcAft>
              <a:buClr>
                <a:schemeClr val="lt1"/>
              </a:buClr>
              <a:buSzPts val="1400"/>
              <a:buChar char="▶"/>
            </a:pPr>
            <a:r>
              <a:rPr lang="en-US" sz="1400">
                <a:solidFill>
                  <a:schemeClr val="lt1"/>
                </a:solidFill>
              </a:rPr>
              <a:t>Took companies years to reverse engineer NTLM to adopt into their applications/protocols</a:t>
            </a:r>
            <a:endParaRPr sz="1400">
              <a:solidFill>
                <a:schemeClr val="lt1"/>
              </a:solidFill>
            </a:endParaRPr>
          </a:p>
          <a:p>
            <a:pPr indent="-285750" lvl="2" marL="1200150" rtl="0" algn="l">
              <a:lnSpc>
                <a:spcPct val="100000"/>
              </a:lnSpc>
              <a:spcBef>
                <a:spcPts val="880"/>
              </a:spcBef>
              <a:spcAft>
                <a:spcPts val="0"/>
              </a:spcAft>
              <a:buSzPts val="1120"/>
              <a:buChar char="▶"/>
            </a:pPr>
            <a:r>
              <a:rPr lang="en-US" sz="1400">
                <a:solidFill>
                  <a:schemeClr val="lt1"/>
                </a:solidFill>
              </a:rPr>
              <a:t>Result of outages – assessment of environments, and trying to gain an understanding of why “everything broke”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