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4" r:id="rId4"/>
    <p:sldId id="283" r:id="rId5"/>
    <p:sldId id="287" r:id="rId6"/>
    <p:sldId id="285" r:id="rId7"/>
    <p:sldId id="286" r:id="rId8"/>
    <p:sldId id="289" r:id="rId9"/>
    <p:sldId id="293" r:id="rId10"/>
    <p:sldId id="288" r:id="rId11"/>
    <p:sldId id="290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325B-EC82-4904-A9A2-236D01B3D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E1933-8127-4E9F-B8CD-A242D0E1A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0B7BE-606D-4F3C-B108-44C68BB6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4B445-95D6-4B06-8E21-61D5BFF5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38575-7DF0-4297-9FD3-A6723369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7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BB53-F640-4B09-A8D2-2C26B5F0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674D4-4594-4E03-9FBF-49B9AE47E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DF95-B9D3-4364-A25B-093D6E97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0CD65-423B-44F6-B467-E532CC2E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82766-6D75-4861-B8AE-BF79A4C5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2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A79F7-4200-4CF1-BE75-80032BC9D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DEFFF-9D7C-45D1-A0A5-43719CECA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70662-7C96-4DA1-A035-60BAA00D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0F936-D249-4792-8247-6CDB1E3B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CC790-7FB8-491E-89D4-24CB3AEC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7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3AB4-6484-462E-A3CC-829E6ECA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5186C-7C10-498B-8A1D-A1A431132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21A96-81DC-4AD0-ACA8-04C99423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91247-1896-4CBF-ADAA-2B57647F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AF0A9-88E5-483D-ABFD-DC372ADA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8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8D51-006E-494E-835E-FD3DD865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1496E-B8AB-4111-A535-DACBE6529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93AFA-34ED-4B54-A135-051A4FD8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7C026-FFAE-4809-B341-7B4577DD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8048-903B-4343-B294-8EC5929B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4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A521-79F1-48FD-B0B5-E27E36D7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2CBE2-652B-4628-8452-771F89845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F0ED7-7186-4A06-821F-3EFC50389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441B-ADF2-4493-8215-0F97A2AB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CDFF8-E8D1-44C8-AEAA-6AA417A1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35470-1D0A-4054-957B-B4A6BCB9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6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C32B-2BA9-446A-9235-15F5DD83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A3E22-4FA5-4454-939F-23B9F9DEC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83FC-FEFA-4AFD-A144-30F27A459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99EDB-45B1-4A75-BA50-2AEC47282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008B0-860C-4487-B63E-7D8277D34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A1AD2-F252-4D88-A84E-ADD2AB66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C986C-75B9-49C5-8B44-22B2507F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48F72-1448-4800-87A6-E1243C85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2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CB8-1964-4C98-8B43-63EA2B04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ABC50-6E87-4654-BC56-FEFBCA97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4CE65-F32E-41B2-8551-A7603941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25001-D094-47C8-A699-A6E7E48B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5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A2FEA-CF63-4270-A7AE-C5CFDCDB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311BD-ACBC-4E90-B916-301F516F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A4393-1FB2-4F48-AA82-093BD140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2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306A-0604-4946-AA7E-BAB7C9CA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EE889-1F85-406E-9DB7-BEA5F9A62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CFEAE-2ED0-4A9F-BC6D-198AB547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5614C-7EC6-4407-A60B-E27A7D50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917EA-F1CF-46CF-AE69-8A9E4ED0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BB478-8ED6-48E1-8357-29D9CAA0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2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C83E-1579-4DD1-A27B-C3412ECD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B468B-3FDD-4729-AE53-3615571E3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050AD-FC47-4CA6-8427-B169C1EF8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61284-CCF0-4A77-849F-3248412D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1F03-39B6-4BE1-A82C-E30542474753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8BD19-8720-4385-921F-30F82A65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08B63-CD40-448D-89B1-DB7D8268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0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8FB0D-0202-40A0-AE1F-46C8F247F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B4C5F-26D1-4781-91A2-88CFD1C55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C2049-C12B-467C-84A8-288AB4270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1F03-39B6-4BE1-A82C-E30542474753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FD59A-F31A-40C3-A985-116883B59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A92A-E67A-49DE-89BB-D1CCCEB20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EB684-FDC9-4966-92BE-BF5A330D65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8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8568-B624-4EA2-9A7C-54BC3B13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cs typeface="Times New Roman" pitchFamily="18" charset="0"/>
              </a:rPr>
              <a:t>Автоматизированная система определения психологического состояния человека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1AD77-C7AD-447F-AD28-F5C1744A6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 anchor="b"/>
          <a:lstStyle/>
          <a:p>
            <a:pPr algn="r"/>
            <a:r>
              <a:rPr lang="ru-RU" b="1" dirty="0">
                <a:latin typeface="+mj-lt"/>
                <a:cs typeface="Times New Roman" panose="02020603050405020304" pitchFamily="18" charset="0"/>
              </a:rPr>
              <a:t>Магистрант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Алькевич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Александр Святославович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  <a:p>
            <a:pPr algn="r"/>
            <a:r>
              <a:rPr lang="ru-RU" b="1" dirty="0">
                <a:latin typeface="+mj-lt"/>
                <a:cs typeface="Times New Roman" panose="02020603050405020304" pitchFamily="18" charset="0"/>
              </a:rPr>
              <a:t>Научный </a:t>
            </a:r>
            <a:r>
              <a:rPr lang="ru-RU" b="1" dirty="0" err="1">
                <a:latin typeface="+mj-lt"/>
                <a:cs typeface="Times New Roman" panose="02020603050405020304" pitchFamily="18" charset="0"/>
              </a:rPr>
              <a:t>руковоитель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Казак Тамара Владимировна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DB1AD77-C7AD-447F-AD28-F5C1744A6EA3}"/>
              </a:ext>
            </a:extLst>
          </p:cNvPr>
          <p:cNvSpPr txBox="1">
            <a:spLocks/>
          </p:cNvSpPr>
          <p:nvPr/>
        </p:nvSpPr>
        <p:spPr>
          <a:xfrm>
            <a:off x="0" y="6191793"/>
            <a:ext cx="12192000" cy="548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anose="02020603050405020304" pitchFamily="18" charset="0"/>
              </a:rPr>
              <a:t>Минск 2019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87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НАУЧНО-ИССЛЕДОВАТЕЛЬСКОЙ РАБОТЫ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Выявлены источники поведенческой информации человека.</a:t>
            </a:r>
          </a:p>
          <a:p>
            <a:pPr marL="514350" indent="-514350">
              <a:buAutoNum type="arabicPeriod"/>
            </a:pPr>
            <a:r>
              <a:rPr lang="be-BY" dirty="0"/>
              <a:t>Выбрана наиболее оптимальная </a:t>
            </a:r>
            <a:r>
              <a:rPr lang="ru-RU" dirty="0"/>
              <a:t>модель нейронной сети.</a:t>
            </a:r>
          </a:p>
          <a:p>
            <a:pPr marL="514350" indent="-514350">
              <a:buAutoNum type="arabicPeriod"/>
            </a:pPr>
            <a:r>
              <a:rPr lang="ru-RU" dirty="0"/>
              <a:t>Р</a:t>
            </a:r>
            <a:r>
              <a:rPr lang="be-BY" dirty="0"/>
              <a:t>азработана</a:t>
            </a:r>
            <a:r>
              <a:rPr lang="ru-RU" dirty="0"/>
              <a:t> с</a:t>
            </a:r>
            <a:r>
              <a:rPr lang="be-BY" dirty="0"/>
              <a:t>истема, которая </a:t>
            </a:r>
            <a:r>
              <a:rPr lang="ru-RU" dirty="0"/>
              <a:t>позволяет в режиме реального времени</a:t>
            </a:r>
            <a:r>
              <a:rPr lang="be-BY" dirty="0"/>
              <a:t> отслеживать </a:t>
            </a:r>
            <a:r>
              <a:rPr lang="ru-RU" dirty="0"/>
              <a:t>поведение человека</a:t>
            </a:r>
            <a:r>
              <a:rPr lang="be-BY" dirty="0"/>
              <a:t> через интернет и </a:t>
            </a:r>
            <a:r>
              <a:rPr lang="ru-RU" dirty="0"/>
              <a:t>делает предположения о его психическом состоянии</a:t>
            </a:r>
            <a:r>
              <a:rPr lang="be-BY" dirty="0"/>
              <a:t>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Проведено тестирование классификатора.</a:t>
            </a:r>
            <a:r>
              <a:rPr lang="be-BY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Разработанная система предоставляет врачу объективную информацию о поведении человека.</a:t>
            </a:r>
          </a:p>
          <a:p>
            <a:r>
              <a:rPr lang="ru-RU" dirty="0"/>
              <a:t>Результаты тестирования показывают, что система с высокой точностью диагностирует психическое состояние человека.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0" y="1122363"/>
            <a:ext cx="12192000" cy="3253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СПАСИБО ЗА ВНИМАНИЕ!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F3B5-E509-4346-B823-788C5A0C6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137" y="509451"/>
            <a:ext cx="10515600" cy="5969726"/>
          </a:xfrm>
        </p:spPr>
        <p:txBody>
          <a:bodyPr>
            <a:noAutofit/>
          </a:bodyPr>
          <a:lstStyle/>
          <a:p>
            <a:r>
              <a:rPr lang="ru-RU" sz="3400" u="sng" dirty="0">
                <a:latin typeface="+mj-lt"/>
                <a:ea typeface="Tahoma" pitchFamily="34" charset="0"/>
                <a:cs typeface="Times New Roman" pitchFamily="18" charset="0"/>
              </a:rPr>
              <a:t>Цель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 – п</a:t>
            </a:r>
            <a:r>
              <a:rPr lang="be-BY" sz="3400" dirty="0">
                <a:latin typeface="+mj-lt"/>
                <a:ea typeface="Tahoma" pitchFamily="34" charset="0"/>
                <a:cs typeface="Times New Roman" pitchFamily="18" charset="0"/>
              </a:rPr>
              <a:t>овышение 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точности диагностирования психического состояния человека за счет предоставления объективной информации о его поведении.</a:t>
            </a:r>
            <a:endParaRPr lang="be-BY" sz="3400" dirty="0">
              <a:latin typeface="+mj-lt"/>
              <a:ea typeface="Tahoma" pitchFamily="34" charset="0"/>
              <a:cs typeface="Times New Roman" pitchFamily="18" charset="0"/>
            </a:endParaRPr>
          </a:p>
          <a:p>
            <a:r>
              <a:rPr lang="be-BY" sz="3400" u="sng" dirty="0">
                <a:latin typeface="+mj-lt"/>
                <a:ea typeface="Tahoma" pitchFamily="34" charset="0"/>
                <a:cs typeface="Times New Roman" pitchFamily="18" charset="0"/>
              </a:rPr>
              <a:t>Объект исследования</a:t>
            </a:r>
            <a:r>
              <a:rPr lang="be-BY" sz="3400" dirty="0">
                <a:latin typeface="+mj-lt"/>
                <a:ea typeface="Tahoma" pitchFamily="34" charset="0"/>
                <a:cs typeface="Times New Roman" pitchFamily="18" charset="0"/>
              </a:rPr>
              <a:t> 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– </a:t>
            </a:r>
            <a:r>
              <a:rPr lang="be-BY" sz="3400" dirty="0">
                <a:latin typeface="+mj-lt"/>
                <a:ea typeface="Tahoma" pitchFamily="34" charset="0"/>
                <a:cs typeface="Times New Roman" pitchFamily="18" charset="0"/>
              </a:rPr>
              <a:t>способы диагностирования 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психического состояния человека</a:t>
            </a:r>
            <a:r>
              <a:rPr lang="be-BY" sz="3400" dirty="0">
                <a:latin typeface="+mj-lt"/>
                <a:ea typeface="Tahoma" pitchFamily="34" charset="0"/>
                <a:cs typeface="Times New Roman" pitchFamily="18" charset="0"/>
              </a:rPr>
              <a:t>. 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 </a:t>
            </a:r>
            <a:endParaRPr lang="be-BY" sz="3400" dirty="0">
              <a:latin typeface="+mj-lt"/>
              <a:ea typeface="Tahoma" pitchFamily="34" charset="0"/>
              <a:cs typeface="Times New Roman" pitchFamily="18" charset="0"/>
            </a:endParaRPr>
          </a:p>
          <a:p>
            <a:r>
              <a:rPr lang="be-BY" sz="3400" u="sng" dirty="0">
                <a:latin typeface="+mj-lt"/>
                <a:cs typeface="Times New Roman" pitchFamily="18" charset="0"/>
              </a:rPr>
              <a:t>Предмет исследования</a:t>
            </a:r>
            <a:r>
              <a:rPr lang="ru-RU" sz="3400" dirty="0">
                <a:latin typeface="+mj-lt"/>
                <a:ea typeface="Tahoma" pitchFamily="34" charset="0"/>
                <a:cs typeface="Times New Roman" pitchFamily="18" charset="0"/>
              </a:rPr>
              <a:t> –</a:t>
            </a:r>
            <a:r>
              <a:rPr lang="be-BY" sz="3400" dirty="0">
                <a:latin typeface="+mj-lt"/>
                <a:cs typeface="Times New Roman" pitchFamily="18" charset="0"/>
              </a:rPr>
              <a:t> информационные модели искусственных нейронных сетей, а также реализация и описание алгоритма </a:t>
            </a:r>
            <a:r>
              <a:rPr lang="ru-RU" sz="3400" dirty="0">
                <a:latin typeface="+mj-lt"/>
                <a:cs typeface="Times New Roman" pitchFamily="18" charset="0"/>
              </a:rPr>
              <a:t>классификации психических состояний человека на основе поведенческой информации.</a:t>
            </a:r>
            <a:endParaRPr lang="be-BY" sz="34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1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ИССЛЕДОВАНИЯ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ru-RU" dirty="0">
                <a:ea typeface="Tahoma" pitchFamily="34" charset="0"/>
                <a:cs typeface="Times New Roman" pitchFamily="18" charset="0"/>
              </a:rPr>
              <a:t>1. </a:t>
            </a:r>
            <a:r>
              <a:rPr lang="ru-RU" dirty="0"/>
              <a:t>Выполнить аналитический обзор современных способов диагностирования психического состояния человека.</a:t>
            </a:r>
            <a:endParaRPr lang="ru-RU" dirty="0">
              <a:ea typeface="Tahoma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>
                <a:ea typeface="Tahoma" pitchFamily="34" charset="0"/>
                <a:cs typeface="Times New Roman" pitchFamily="18" charset="0"/>
              </a:rPr>
              <a:t>2</a:t>
            </a:r>
            <a:r>
              <a:rPr lang="en-US" dirty="0">
                <a:ea typeface="Tahoma" pitchFamily="34" charset="0"/>
                <a:cs typeface="Times New Roman" pitchFamily="18" charset="0"/>
              </a:rPr>
              <a:t>. </a:t>
            </a:r>
            <a:r>
              <a:rPr lang="ru-RU" dirty="0">
                <a:ea typeface="Tahoma" pitchFamily="34" charset="0"/>
                <a:cs typeface="Times New Roman" pitchFamily="18" charset="0"/>
              </a:rPr>
              <a:t>Определить источники поведенческой информации человека. </a:t>
            </a:r>
            <a:endParaRPr lang="be-BY" dirty="0">
              <a:ea typeface="Tahoma" pitchFamily="34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be-BY" dirty="0"/>
              <a:t>3. </a:t>
            </a:r>
            <a:r>
              <a:rPr lang="ru-RU" dirty="0"/>
              <a:t>Р</a:t>
            </a:r>
            <a:r>
              <a:rPr lang="be-BY" dirty="0"/>
              <a:t>азработать</a:t>
            </a:r>
            <a:r>
              <a:rPr lang="ru-RU" dirty="0"/>
              <a:t> с</a:t>
            </a:r>
            <a:r>
              <a:rPr lang="be-BY" dirty="0"/>
              <a:t>истему, которая </a:t>
            </a:r>
            <a:r>
              <a:rPr lang="ru-RU" dirty="0"/>
              <a:t>позволит в режиме реального времени</a:t>
            </a:r>
            <a:r>
              <a:rPr lang="be-BY" dirty="0"/>
              <a:t> отслеживать </a:t>
            </a:r>
            <a:r>
              <a:rPr lang="ru-RU" dirty="0"/>
              <a:t>поведение человека</a:t>
            </a:r>
            <a:r>
              <a:rPr lang="be-BY" dirty="0"/>
              <a:t>.</a:t>
            </a:r>
          </a:p>
          <a:p>
            <a:pPr marL="0" indent="0">
              <a:buNone/>
            </a:pPr>
            <a:r>
              <a:rPr lang="be-BY" dirty="0">
                <a:ea typeface="Tahoma" pitchFamily="34" charset="0"/>
                <a:cs typeface="Times New Roman" pitchFamily="18" charset="0"/>
              </a:rPr>
              <a:t>4. </a:t>
            </a:r>
            <a:r>
              <a:rPr lang="be-BY" dirty="0"/>
              <a:t>Выбрать оптимальную </a:t>
            </a:r>
            <a:r>
              <a:rPr lang="ru-RU" dirty="0"/>
              <a:t>модель нейронной сети для классификации психических состояний человека.</a:t>
            </a:r>
            <a:endParaRPr lang="be-BY" dirty="0">
              <a:ea typeface="Tahoma" pitchFamily="34" charset="0"/>
              <a:cs typeface="Times New Roman" pitchFamily="18" charset="0"/>
            </a:endParaRPr>
          </a:p>
          <a:p>
            <a:pPr marL="0" indent="0">
              <a:buNone/>
            </a:pPr>
            <a:endParaRPr lang="be-BY" dirty="0"/>
          </a:p>
          <a:p>
            <a:pPr marL="0" indent="0">
              <a:buNone/>
            </a:pPr>
            <a:endParaRPr lang="be-BY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itchFamily="18" charset="0"/>
              </a:rPr>
              <a:t>АКТУАЛЬНОСТЬ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cs typeface="Times New Roman" pitchFamily="18" charset="0"/>
              </a:rPr>
              <a:t>		</a:t>
            </a:r>
            <a:r>
              <a:rPr lang="ru-RU" sz="3200" dirty="0">
                <a:cs typeface="Times New Roman" pitchFamily="18" charset="0"/>
              </a:rPr>
              <a:t>Обусловлена информационным перенасыщением и постоянным эмоциональным напряжением. Поэтому особенно ценными являются способы определения психического отклонения на начальном этапе.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Tahoma" pitchFamily="34" charset="0"/>
                <a:cs typeface="Times New Roman" pitchFamily="18" charset="0"/>
              </a:rPr>
              <a:t>ОПРЕДЕЛЕНИЕ ИСТОЧНИКОВ ПОВЕДЕНЧЕСКОЙ ИНФОРМАЦИИ</a:t>
            </a:r>
            <a:endParaRPr lang="be-BY" dirty="0"/>
          </a:p>
        </p:txBody>
      </p:sp>
      <p:pic>
        <p:nvPicPr>
          <p:cNvPr id="4" name="Content Placeholder 3" descr="C:\Users\alcke\Downloads\Untitled Diagram (2).png">
            <a:extLst>
              <a:ext uri="{FF2B5EF4-FFF2-40B4-BE49-F238E27FC236}">
                <a16:creationId xmlns:a16="http://schemas.microsoft.com/office/drawing/2014/main" id="{1287A200-7E12-4E3B-AA1E-BBAA0C2D9CF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469" t="2551"/>
          <a:stretch/>
        </p:blipFill>
        <p:spPr bwMode="auto">
          <a:xfrm>
            <a:off x="2468122" y="1825625"/>
            <a:ext cx="7255756" cy="43513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1263" y="0"/>
            <a:ext cx="10515600" cy="1325563"/>
          </a:xfrm>
        </p:spPr>
        <p:txBody>
          <a:bodyPr/>
          <a:lstStyle/>
          <a:p>
            <a:r>
              <a:rPr lang="ru-RU" dirty="0">
                <a:cs typeface="Times New Roman" pitchFamily="18" charset="0"/>
              </a:rPr>
              <a:t>РАЗРАБОТКА АРХИТЕКТУРЫ</a:t>
            </a:r>
            <a:endParaRPr lang="be-BY" dirty="0"/>
          </a:p>
        </p:txBody>
      </p:sp>
      <p:pic>
        <p:nvPicPr>
          <p:cNvPr id="4" name="Content Placeholder 3" descr="architecture">
            <a:extLst>
              <a:ext uri="{FF2B5EF4-FFF2-40B4-BE49-F238E27FC236}">
                <a16:creationId xmlns:a16="http://schemas.microsoft.com/office/drawing/2014/main" id="{C7C92FC6-247D-4052-B167-A17F87001F9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083" y="1175657"/>
            <a:ext cx="7350762" cy="5473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5137" y="0"/>
            <a:ext cx="10515600" cy="1325563"/>
          </a:xfrm>
        </p:spPr>
        <p:txBody>
          <a:bodyPr/>
          <a:lstStyle/>
          <a:p>
            <a:r>
              <a:rPr lang="ru-RU" dirty="0">
                <a:ea typeface="Tahoma" pitchFamily="34" charset="0"/>
                <a:cs typeface="Times New Roman" pitchFamily="18" charset="0"/>
              </a:rPr>
              <a:t>ВЫБОР МОДЕЛИ НЕЙРОННОЙ СЕТИ</a:t>
            </a:r>
            <a:endParaRPr lang="be-BY" dirty="0"/>
          </a:p>
        </p:txBody>
      </p:sp>
      <p:pic>
        <p:nvPicPr>
          <p:cNvPr id="4" name="Рисунок 37" descr="rec">
            <a:extLst>
              <a:ext uri="{FF2B5EF4-FFF2-40B4-BE49-F238E27FC236}">
                <a16:creationId xmlns:a16="http://schemas.microsoft.com/office/drawing/2014/main" id="{12E96A14-2305-45ED-9F76-2E5B4DF630B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4047" y="1293223"/>
            <a:ext cx="4961500" cy="5251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  <a:endParaRPr lang="be-BY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 требует от человека специализированного оборудования, кроме мобильного телефона на базе Android.</a:t>
            </a:r>
            <a:endParaRPr lang="en-US" dirty="0"/>
          </a:p>
          <a:p>
            <a:r>
              <a:rPr lang="ru-RU" dirty="0"/>
              <a:t>Не требует от пользователя дополнительных действий для предоставления информации. Приложение работает в фоне и собирает информацию незаметно для человека.</a:t>
            </a:r>
            <a:endParaRPr lang="be-BY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3CAC-99F8-489C-A0C8-7AEFFCF4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ТЕСТИРОВАНИЯ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5E43C-8DE1-4F2B-8AED-DFC66F71B2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Численная оценка качества алгоритма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=82%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:r>
                  <a:rPr lang="en-US" dirty="0"/>
                  <a:t>P </a:t>
                </a:r>
                <a:r>
                  <a:rPr lang="ru-RU" dirty="0">
                    <a:ea typeface="Tahoma" pitchFamily="34" charset="0"/>
                    <a:cs typeface="Times New Roman" pitchFamily="18" charset="0"/>
                  </a:rPr>
                  <a:t>–</a:t>
                </a:r>
                <a:r>
                  <a:rPr lang="en-US" dirty="0">
                    <a:ea typeface="Tahoma" pitchFamily="34" charset="0"/>
                    <a:cs typeface="Times New Roman" pitchFamily="18" charset="0"/>
                  </a:rPr>
                  <a:t> </a:t>
                </a:r>
                <a:r>
                  <a:rPr lang="ru-RU" dirty="0">
                    <a:ea typeface="Tahoma" pitchFamily="34" charset="0"/>
                    <a:cs typeface="Times New Roman" pitchFamily="18" charset="0"/>
                  </a:rPr>
                  <a:t>количество пациентов по которым классификтор паринял правильное решение</a:t>
                </a:r>
                <a:r>
                  <a:rPr lang="en-US" dirty="0">
                    <a:ea typeface="Tahoma" pitchFamily="34" charset="0"/>
                    <a:cs typeface="Times New Roman" pitchFamily="18" charset="0"/>
                  </a:rPr>
                  <a:t>;</a:t>
                </a:r>
                <a:endParaRPr lang="ru-RU" dirty="0">
                  <a:ea typeface="Tahoma" pitchFamily="34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ea typeface="Tahoma" pitchFamily="34" charset="0"/>
                    <a:cs typeface="Times New Roman" pitchFamily="18" charset="0"/>
                  </a:rPr>
                  <a:t>       </a:t>
                </a:r>
                <a:r>
                  <a:rPr lang="en-US" dirty="0">
                    <a:ea typeface="Tahoma" pitchFamily="34" charset="0"/>
                    <a:cs typeface="Times New Roman" pitchFamily="18" charset="0"/>
                  </a:rPr>
                  <a:t>N</a:t>
                </a:r>
                <a:r>
                  <a:rPr lang="ru-RU" dirty="0">
                    <a:ea typeface="Tahoma" pitchFamily="34" charset="0"/>
                    <a:cs typeface="Times New Roman" pitchFamily="18" charset="0"/>
                  </a:rPr>
                  <a:t> –</a:t>
                </a:r>
                <a:r>
                  <a:rPr lang="en-US" dirty="0">
                    <a:ea typeface="Tahoma" pitchFamily="34" charset="0"/>
                    <a:cs typeface="Times New Roman" pitchFamily="18" charset="0"/>
                  </a:rPr>
                  <a:t> </a:t>
                </a:r>
                <a:r>
                  <a:rPr lang="ru-RU" dirty="0">
                    <a:ea typeface="Tahoma" pitchFamily="34" charset="0"/>
                    <a:cs typeface="Times New Roman" pitchFamily="18" charset="0"/>
                  </a:rPr>
                  <a:t>размер выборки</a:t>
                </a:r>
                <a:r>
                  <a:rPr lang="en-US" dirty="0">
                    <a:ea typeface="Tahoma" pitchFamily="34" charset="0"/>
                    <a:cs typeface="Times New Roman" pitchFamily="18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7D5E43C-8DE1-4F2B-8AED-DFC66F71B2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652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275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Tahoma</vt:lpstr>
      <vt:lpstr>Times New Roman</vt:lpstr>
      <vt:lpstr>Office Theme</vt:lpstr>
      <vt:lpstr>Автоматизированная система определения психологического состояния человека</vt:lpstr>
      <vt:lpstr>PowerPoint Presentation</vt:lpstr>
      <vt:lpstr>ЗАДАЧИ ИССЛЕДОВАНИЯ</vt:lpstr>
      <vt:lpstr>АКТУАЛЬНОСТЬ</vt:lpstr>
      <vt:lpstr>ОПРЕДЕЛЕНИЕ ИСТОЧНИКОВ ПОВЕДЕНЧЕСКОЙ ИНФОРМАЦИИ</vt:lpstr>
      <vt:lpstr>РАЗРАБОТКА АРХИТЕКТУРЫ</vt:lpstr>
      <vt:lpstr>ВЫБОР МОДЕЛИ НЕЙРОННОЙ СЕТИ</vt:lpstr>
      <vt:lpstr>ОСОБЕННОСТИ</vt:lpstr>
      <vt:lpstr>РЕЗУЛЬТАТЫ ТЕСТИРОВАНИЯ</vt:lpstr>
      <vt:lpstr>РЕЗУЛЬТАТЫ НАУЧНО-ИССЛЕДОВАТЕЛЬСКОЙ РАБОТЫ</vt:lpstr>
      <vt:lpstr>ВЫВОДЫ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Alkevich</dc:creator>
  <cp:lastModifiedBy>Alexander Alkevich</cp:lastModifiedBy>
  <cp:revision>88</cp:revision>
  <dcterms:created xsi:type="dcterms:W3CDTF">2019-06-10T13:16:25Z</dcterms:created>
  <dcterms:modified xsi:type="dcterms:W3CDTF">2019-06-18T15:20:40Z</dcterms:modified>
</cp:coreProperties>
</file>