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4" r:id="rId4"/>
    <p:sldId id="283" r:id="rId5"/>
    <p:sldId id="289" r:id="rId6"/>
    <p:sldId id="285" r:id="rId7"/>
    <p:sldId id="287" r:id="rId8"/>
    <p:sldId id="286" r:id="rId9"/>
    <p:sldId id="293" r:id="rId10"/>
    <p:sldId id="288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5A325B-EC82-4904-A9A2-236D01B3D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9E1933-8127-4E9F-B8CD-A242D0E1A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00B7BE-606D-4F3C-B108-44C68BB6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D4B445-95D6-4B06-8E21-61D5BFF5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F38575-7DF0-4297-9FD3-A6723369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987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B4BB53-F640-4B09-A8D2-2C26B5F0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7674D4-4594-4E03-9FBF-49B9AE47E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5BDF95-B9D3-4364-A25B-093D6E97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50CD65-423B-44F6-B467-E532CC2E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382766-6D75-4861-B8AE-BF79A4C5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32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B9A79F7-4200-4CF1-BE75-80032BC9D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15DEFFF-9D7C-45D1-A0A5-43719CECA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670662-7C96-4DA1-A035-60BAA00D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E0F936-D249-4792-8247-6CDB1E3B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3CC790-7FB8-491E-89D4-24CB3AEC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067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833AB4-6484-462E-A3CC-829E6ECA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C5186C-7C10-498B-8A1D-A1A43113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021A96-81DC-4AD0-ACA8-04C99423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D91247-1896-4CBF-ADAA-2B57647F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8AF0A9-88E5-483D-ABFD-DC372ADA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458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638D51-006E-494E-835E-FD3DD865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F1496E-B8AB-4111-A535-DACBE6529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A93AFA-34ED-4B54-A135-051A4FD8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57C026-FFAE-4809-B341-7B4577DD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938048-903B-4343-B294-8EC5929B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9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83A521-79F1-48FD-B0B5-E27E36D7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42CBE2-652B-4628-8452-771F89845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4F0ED7-7186-4A06-821F-3EFC5038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91441B-ADF2-4493-8215-0F97A2AB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5CDFF8-E8D1-44C8-AEAA-6AA417A1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435470-1D0A-4054-957B-B4A6BCB9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036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E7C32B-2BA9-446A-9235-15F5DD83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3A3E22-4FA5-4454-939F-23B9F9DEC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DF83FC-FEFA-4AFD-A144-30F27A459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C199EDB-45B1-4A75-BA50-2AEC47282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F008B0-860C-4487-B63E-7D8277D34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06A1AD2-F252-4D88-A84E-ADD2AB66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7CC986C-75B9-49C5-8B44-22B2507F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1948F72-1448-4800-87A6-E1243C85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822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3AECB8-1964-4C98-8B43-63EA2B04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9BABC50-6E87-4654-BC56-FEFBCA97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734CE65-F32E-41B2-8551-A7603941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E25001-D094-47C8-A699-A6E7E48B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185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3A2FEA-CF63-4270-A7AE-C5CFDCDB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8311BD-ACBC-4E90-B916-301F516F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8A4393-1FB2-4F48-AA82-093BD140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86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39306A-0604-4946-AA7E-BAB7C9CA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CEE889-1F85-406E-9DB7-BEA5F9A6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ECFEAE-2ED0-4A9F-BC6D-198AB547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95614C-7EC6-4407-A60B-E27A7D50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7917EA-F1CF-46CF-AE69-8A9E4ED0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BB478-8ED6-48E1-8357-29D9CAA0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062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AC83E-1579-4DD1-A27B-C3412ECD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97B468B-3FDD-4729-AE53-3615571E3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E050AD-FC47-4CA6-8427-B169C1EF8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061284-CCF0-4A77-849F-3248412D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A8BD19-8720-4385-921F-30F82A65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208B63-CD40-448D-89B1-DB7D8268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500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A08FB0D-0202-40A0-AE1F-46C8F247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9B4C5F-26D1-4781-91A2-88CFD1C5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4C2049-C12B-467C-84A8-288AB4270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6FD59A-F31A-40C3-A985-116883B59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49A92A-E67A-49DE-89BB-D1CCCEB2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658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98568-B624-4EA2-9A7C-54BC3B13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Times New Roman" pitchFamily="18" charset="0"/>
              </a:rPr>
              <a:t>Автоматизированная система определения психологического состояния человека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B1AD77-C7AD-447F-AD28-F5C1744A6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b"/>
          <a:lstStyle/>
          <a:p>
            <a:pPr algn="r"/>
            <a:r>
              <a:rPr lang="ru-RU" b="1" dirty="0">
                <a:latin typeface="+mj-lt"/>
                <a:cs typeface="Times New Roman" panose="02020603050405020304" pitchFamily="18" charset="0"/>
              </a:rPr>
              <a:t>Магистрант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Алькевич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Александр Святославович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pPr algn="r"/>
            <a:r>
              <a:rPr lang="ru-RU" b="1" dirty="0">
                <a:latin typeface="+mj-lt"/>
                <a:cs typeface="Times New Roman" panose="02020603050405020304" pitchFamily="18" charset="0"/>
              </a:rPr>
              <a:t>Научный </a:t>
            </a:r>
            <a:r>
              <a:rPr lang="ru-RU" b="1" dirty="0" err="1">
                <a:latin typeface="+mj-lt"/>
                <a:cs typeface="Times New Roman" panose="02020603050405020304" pitchFamily="18" charset="0"/>
              </a:rPr>
              <a:t>руковоитель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Казак Тамара Владимировна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CDB1AD77-C7AD-447F-AD28-F5C1744A6EA3}"/>
              </a:ext>
            </a:extLst>
          </p:cNvPr>
          <p:cNvSpPr txBox="1">
            <a:spLocks/>
          </p:cNvSpPr>
          <p:nvPr/>
        </p:nvSpPr>
        <p:spPr>
          <a:xfrm>
            <a:off x="0" y="6191793"/>
            <a:ext cx="1219200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Минск 2019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487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НАУЧНО-ИССЛЕДОВАТЕЛЬСКОЙ РАБОТЫ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Выявлены источники поведенческой информации человека.</a:t>
            </a:r>
          </a:p>
          <a:p>
            <a:pPr marL="514350" indent="-514350">
              <a:buAutoNum type="arabicPeriod"/>
            </a:pPr>
            <a:r>
              <a:rPr lang="be-BY" dirty="0"/>
              <a:t>Выбрана наиболее оптимальная </a:t>
            </a:r>
            <a:r>
              <a:rPr lang="ru-RU" dirty="0"/>
              <a:t>модель нейронной сети.</a:t>
            </a:r>
          </a:p>
          <a:p>
            <a:pPr marL="514350" indent="-514350">
              <a:buAutoNum type="arabicPeriod"/>
            </a:pPr>
            <a:r>
              <a:rPr lang="ru-RU" dirty="0"/>
              <a:t>Р</a:t>
            </a:r>
            <a:r>
              <a:rPr lang="be-BY" dirty="0"/>
              <a:t>азработана</a:t>
            </a:r>
            <a:r>
              <a:rPr lang="ru-RU" dirty="0"/>
              <a:t> с</a:t>
            </a:r>
            <a:r>
              <a:rPr lang="be-BY" dirty="0"/>
              <a:t>истема, которая </a:t>
            </a:r>
            <a:r>
              <a:rPr lang="ru-RU" dirty="0"/>
              <a:t>позволяет в режиме реального времени</a:t>
            </a:r>
            <a:r>
              <a:rPr lang="be-BY" dirty="0"/>
              <a:t> отслеживать </a:t>
            </a:r>
            <a:r>
              <a:rPr lang="ru-RU" dirty="0"/>
              <a:t>поведение человека</a:t>
            </a:r>
            <a:r>
              <a:rPr lang="be-BY" dirty="0"/>
              <a:t> через интернет и </a:t>
            </a:r>
            <a:r>
              <a:rPr lang="ru-RU" dirty="0"/>
              <a:t>делает предположения о его психическом состоянии</a:t>
            </a:r>
            <a:r>
              <a:rPr lang="be-BY" dirty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Проведено тестирование классификатора.</a:t>
            </a:r>
            <a:r>
              <a:rPr lang="be-BY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Разработанная система предоставляет врачу объективную информацию о поведении человека.</a:t>
            </a:r>
          </a:p>
          <a:p>
            <a:r>
              <a:rPr lang="ru-RU" dirty="0"/>
              <a:t>Результаты тестирования показывают, что система с высокой точностью диагностирует психическое состояние человека.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0" y="1122363"/>
            <a:ext cx="12192000" cy="3253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СПАСИБО ЗА ВНИМАНИЕ!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DCF3B5-E509-4346-B823-788C5A0C6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37" y="509451"/>
            <a:ext cx="10515600" cy="5969726"/>
          </a:xfrm>
        </p:spPr>
        <p:txBody>
          <a:bodyPr>
            <a:noAutofit/>
          </a:bodyPr>
          <a:lstStyle/>
          <a:p>
            <a:r>
              <a:rPr lang="ru-RU" sz="3400" u="sng" dirty="0">
                <a:latin typeface="+mj-lt"/>
                <a:ea typeface="Tahoma" pitchFamily="34" charset="0"/>
                <a:cs typeface="Times New Roman" pitchFamily="18" charset="0"/>
              </a:rPr>
              <a:t>Цель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 – п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овышение </a:t>
            </a:r>
            <a:r>
              <a:rPr lang="ru-RU" sz="3400" dirty="0" smtClean="0">
                <a:latin typeface="+mj-lt"/>
                <a:ea typeface="Tahoma" pitchFamily="34" charset="0"/>
                <a:cs typeface="Times New Roman" pitchFamily="18" charset="0"/>
              </a:rPr>
              <a:t>точности диагностирования психического состояния человека </a:t>
            </a:r>
            <a:r>
              <a:rPr lang="ru-RU" sz="3400" dirty="0" smtClean="0">
                <a:latin typeface="+mj-lt"/>
                <a:ea typeface="Tahoma" pitchFamily="34" charset="0"/>
                <a:cs typeface="Times New Roman" pitchFamily="18" charset="0"/>
              </a:rPr>
              <a:t>за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счет предоставления объективной информации о </a:t>
            </a:r>
            <a:r>
              <a:rPr lang="ru-RU" sz="3400" dirty="0" smtClean="0">
                <a:latin typeface="+mj-lt"/>
                <a:ea typeface="Tahoma" pitchFamily="34" charset="0"/>
                <a:cs typeface="Times New Roman" pitchFamily="18" charset="0"/>
              </a:rPr>
              <a:t>его поведении.</a:t>
            </a:r>
            <a:endParaRPr lang="be-BY" sz="3400" dirty="0">
              <a:latin typeface="+mj-lt"/>
              <a:ea typeface="Tahoma" pitchFamily="34" charset="0"/>
              <a:cs typeface="Times New Roman" pitchFamily="18" charset="0"/>
            </a:endParaRPr>
          </a:p>
          <a:p>
            <a:r>
              <a:rPr lang="be-BY" sz="3400" u="sng" dirty="0">
                <a:latin typeface="+mj-lt"/>
                <a:ea typeface="Tahoma" pitchFamily="34" charset="0"/>
                <a:cs typeface="Times New Roman" pitchFamily="18" charset="0"/>
              </a:rPr>
              <a:t>Объект исследования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– </a:t>
            </a:r>
            <a:r>
              <a:rPr lang="be-BY" sz="3400" dirty="0" smtClean="0">
                <a:latin typeface="+mj-lt"/>
                <a:ea typeface="Tahoma" pitchFamily="34" charset="0"/>
                <a:cs typeface="Times New Roman" pitchFamily="18" charset="0"/>
              </a:rPr>
              <a:t>способы диагностирования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психического состояния человека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.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 </a:t>
            </a:r>
            <a:endParaRPr lang="be-BY" sz="3400" dirty="0">
              <a:latin typeface="+mj-lt"/>
              <a:ea typeface="Tahoma" pitchFamily="34" charset="0"/>
              <a:cs typeface="Times New Roman" pitchFamily="18" charset="0"/>
            </a:endParaRPr>
          </a:p>
          <a:p>
            <a:r>
              <a:rPr lang="be-BY" sz="3400" u="sng" dirty="0">
                <a:latin typeface="+mj-lt"/>
                <a:cs typeface="Times New Roman" pitchFamily="18" charset="0"/>
              </a:rPr>
              <a:t>Предмет исследования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 –</a:t>
            </a:r>
            <a:r>
              <a:rPr lang="be-BY" sz="3400" dirty="0">
                <a:latin typeface="+mj-lt"/>
                <a:cs typeface="Times New Roman" pitchFamily="18" charset="0"/>
              </a:rPr>
              <a:t> информационные модели искусственных нейронных сетей, а также реализация и описание алгоритма </a:t>
            </a:r>
            <a:r>
              <a:rPr lang="ru-RU" sz="3400" dirty="0">
                <a:latin typeface="+mj-lt"/>
                <a:cs typeface="Times New Roman" pitchFamily="18" charset="0"/>
              </a:rPr>
              <a:t>классификации психических состояний человека на основе поведенческой информации собранной с мобильного телефона пациента</a:t>
            </a:r>
            <a:r>
              <a:rPr lang="be-BY" sz="3400" dirty="0">
                <a:latin typeface="+mj-lt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6211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ИССЛЕДОВАНИЯ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ru-RU" dirty="0">
                <a:ea typeface="Tahoma" pitchFamily="34" charset="0"/>
                <a:cs typeface="Times New Roman" pitchFamily="18" charset="0"/>
              </a:rPr>
              <a:t>1. </a:t>
            </a:r>
            <a:r>
              <a:rPr lang="ru-RU" dirty="0"/>
              <a:t>Выполнить аналитический обзор современных </a:t>
            </a:r>
            <a:r>
              <a:rPr lang="ru-RU" dirty="0" smtClean="0"/>
              <a:t>способов диагностирования </a:t>
            </a:r>
            <a:r>
              <a:rPr lang="ru-RU" dirty="0"/>
              <a:t>психического состояния человека.</a:t>
            </a:r>
            <a:endParaRPr lang="ru-RU" dirty="0"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>
                <a:ea typeface="Tahoma" pitchFamily="34" charset="0"/>
                <a:cs typeface="Times New Roman" pitchFamily="18" charset="0"/>
              </a:rPr>
              <a:t>2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. </a:t>
            </a:r>
            <a:r>
              <a:rPr lang="ru-RU" dirty="0">
                <a:ea typeface="Tahoma" pitchFamily="34" charset="0"/>
                <a:cs typeface="Times New Roman" pitchFamily="18" charset="0"/>
              </a:rPr>
              <a:t>Определить источники поведенческой информации человека. </a:t>
            </a:r>
            <a:endParaRPr lang="be-BY" dirty="0">
              <a:ea typeface="Tahoma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be-BY" dirty="0"/>
              <a:t>3. </a:t>
            </a:r>
            <a:r>
              <a:rPr lang="ru-RU" dirty="0"/>
              <a:t>Р</a:t>
            </a:r>
            <a:r>
              <a:rPr lang="be-BY" dirty="0"/>
              <a:t>азработать</a:t>
            </a:r>
            <a:r>
              <a:rPr lang="ru-RU" dirty="0"/>
              <a:t> с</a:t>
            </a:r>
            <a:r>
              <a:rPr lang="be-BY" dirty="0"/>
              <a:t>истему, которая </a:t>
            </a:r>
            <a:r>
              <a:rPr lang="ru-RU" dirty="0"/>
              <a:t>позволит в режиме реального времени</a:t>
            </a:r>
            <a:r>
              <a:rPr lang="be-BY" dirty="0"/>
              <a:t> отслеживать </a:t>
            </a:r>
            <a:r>
              <a:rPr lang="ru-RU" dirty="0"/>
              <a:t>поведение человека</a:t>
            </a:r>
            <a:r>
              <a:rPr lang="be-BY" dirty="0"/>
              <a:t>.</a:t>
            </a:r>
          </a:p>
          <a:p>
            <a:pPr marL="0" indent="0">
              <a:buNone/>
            </a:pPr>
            <a:r>
              <a:rPr lang="be-BY" dirty="0">
                <a:ea typeface="Tahoma" pitchFamily="34" charset="0"/>
                <a:cs typeface="Times New Roman" pitchFamily="18" charset="0"/>
              </a:rPr>
              <a:t>4. </a:t>
            </a:r>
            <a:r>
              <a:rPr lang="be-BY" dirty="0"/>
              <a:t>Выбрать оптимальную </a:t>
            </a:r>
            <a:r>
              <a:rPr lang="ru-RU" dirty="0"/>
              <a:t>модель нейронной сети для классификации психических состояний человека.</a:t>
            </a:r>
            <a:endParaRPr lang="be-BY" dirty="0">
              <a:ea typeface="Tahoma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endParaRPr lang="be-BY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itchFamily="18" charset="0"/>
              </a:rPr>
              <a:t>АКТУАЛЬНОСТЬ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cs typeface="Times New Roman" pitchFamily="18" charset="0"/>
              </a:rPr>
              <a:t>		</a:t>
            </a:r>
            <a:r>
              <a:rPr lang="ru-RU" sz="3200" dirty="0" smtClean="0">
                <a:cs typeface="Times New Roman" pitchFamily="18" charset="0"/>
              </a:rPr>
              <a:t>Современные люди, живущие в условиях информационного перенасыщения и постоянного напряжения, не замечают того, что впали в депрессию. Поэтому особенно ценными являются способы определения психических отклонений на их начальных этапах. </a:t>
            </a:r>
            <a:endParaRPr lang="en-US" sz="32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требует от человека специализированного оборудования, кроме мобильного телефона на базе Android.</a:t>
            </a:r>
            <a:endParaRPr lang="en-US" dirty="0"/>
          </a:p>
          <a:p>
            <a:r>
              <a:rPr lang="ru-RU" dirty="0"/>
              <a:t>Не требует от пользователя дополнительных действий для предоставления информации. Приложение работает в фоне и собирает информацию незаметно для человека.</a:t>
            </a:r>
            <a:endParaRPr lang="be-BY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1263" y="0"/>
            <a:ext cx="10515600" cy="1325563"/>
          </a:xfrm>
        </p:spPr>
        <p:txBody>
          <a:bodyPr/>
          <a:lstStyle/>
          <a:p>
            <a:r>
              <a:rPr lang="ru-RU" dirty="0">
                <a:cs typeface="Times New Roman" pitchFamily="18" charset="0"/>
              </a:rPr>
              <a:t>РАЗРАБОТКА АРХИТЕКТУРЫ</a:t>
            </a:r>
            <a:endParaRPr lang="be-BY" dirty="0"/>
          </a:p>
        </p:txBody>
      </p:sp>
      <p:pic>
        <p:nvPicPr>
          <p:cNvPr id="4" name="Content Placeholder 3" descr="architecture">
            <a:extLst>
              <a:ext uri="{FF2B5EF4-FFF2-40B4-BE49-F238E27FC236}">
                <a16:creationId xmlns:a16="http://schemas.microsoft.com/office/drawing/2014/main" xmlns="" id="{C7C92FC6-247D-4052-B167-A17F87001F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8083" y="1175657"/>
            <a:ext cx="7350762" cy="5473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Tahoma" pitchFamily="34" charset="0"/>
                <a:cs typeface="Times New Roman" pitchFamily="18" charset="0"/>
              </a:rPr>
              <a:t>ОПРЕДЕЛЕНИЕ </a:t>
            </a:r>
            <a:r>
              <a:rPr lang="ru-RU" dirty="0" smtClean="0">
                <a:ea typeface="Tahoma" pitchFamily="34" charset="0"/>
                <a:cs typeface="Times New Roman" pitchFamily="18" charset="0"/>
              </a:rPr>
              <a:t>ИСТОЧНИКОВ </a:t>
            </a:r>
            <a:r>
              <a:rPr lang="ru-RU" dirty="0">
                <a:ea typeface="Tahoma" pitchFamily="34" charset="0"/>
                <a:cs typeface="Times New Roman" pitchFamily="18" charset="0"/>
              </a:rPr>
              <a:t>ПОВЕДЕНЧЕСКОЙ ИНФОРМАЦИИ</a:t>
            </a:r>
            <a:endParaRPr lang="be-BY" dirty="0"/>
          </a:p>
        </p:txBody>
      </p:sp>
      <p:pic>
        <p:nvPicPr>
          <p:cNvPr id="4" name="Content Placeholder 3" descr="C:\Users\alcke\Downloads\Untitled Diagram (2).png">
            <a:extLst>
              <a:ext uri="{FF2B5EF4-FFF2-40B4-BE49-F238E27FC236}">
                <a16:creationId xmlns:a16="http://schemas.microsoft.com/office/drawing/2014/main" xmlns="" id="{1287A200-7E12-4E3B-AA1E-BBAA0C2D9CF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469" t="2551"/>
          <a:stretch/>
        </p:blipFill>
        <p:spPr bwMode="auto">
          <a:xfrm>
            <a:off x="2468122" y="1825625"/>
            <a:ext cx="7255756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137" y="0"/>
            <a:ext cx="10515600" cy="1325563"/>
          </a:xfrm>
        </p:spPr>
        <p:txBody>
          <a:bodyPr/>
          <a:lstStyle/>
          <a:p>
            <a:r>
              <a:rPr lang="ru-RU" dirty="0">
                <a:ea typeface="Tahoma" pitchFamily="34" charset="0"/>
                <a:cs typeface="Times New Roman" pitchFamily="18" charset="0"/>
              </a:rPr>
              <a:t>ВЫБОР </a:t>
            </a:r>
            <a:r>
              <a:rPr lang="ru-RU" dirty="0" smtClean="0">
                <a:ea typeface="Tahoma" pitchFamily="34" charset="0"/>
                <a:cs typeface="Times New Roman" pitchFamily="18" charset="0"/>
              </a:rPr>
              <a:t>МОДЕЛИ </a:t>
            </a:r>
            <a:r>
              <a:rPr lang="ru-RU" dirty="0">
                <a:ea typeface="Tahoma" pitchFamily="34" charset="0"/>
                <a:cs typeface="Times New Roman" pitchFamily="18" charset="0"/>
              </a:rPr>
              <a:t>НЕЙРОННОЙ СЕТИ</a:t>
            </a:r>
            <a:endParaRPr lang="be-BY" dirty="0"/>
          </a:p>
        </p:txBody>
      </p:sp>
      <p:pic>
        <p:nvPicPr>
          <p:cNvPr id="4" name="Рисунок 37" descr="rec">
            <a:extLst>
              <a:ext uri="{FF2B5EF4-FFF2-40B4-BE49-F238E27FC236}">
                <a16:creationId xmlns:a16="http://schemas.microsoft.com/office/drawing/2014/main" xmlns="" id="{12E96A14-2305-45ED-9F76-2E5B4DF630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4047" y="1293223"/>
            <a:ext cx="4961500" cy="5251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83CAC-99F8-489C-A0C8-7AEFFCF4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ТЕСТИРОВАНИЯ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5E43C-8DE1-4F2B-8AED-DFC66F71B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Численная оценка качества алгоритма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=82%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en-US" dirty="0"/>
                  <a:t>P </a:t>
                </a: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–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 </a:t>
                </a: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количество пациентов по которым классификтор паринял правильное решение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;</a:t>
                </a:r>
                <a:endParaRPr lang="ru-RU" dirty="0">
                  <a:ea typeface="Tahoma" pitchFamily="34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       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N</a:t>
                </a: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 –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 </a:t>
                </a: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размер выборки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D5E43C-8DE1-4F2B-8AED-DFC66F71B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0765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249</Words>
  <Application>Microsoft Office PowerPoint</Application>
  <PresentationFormat>Произвольный</PresentationFormat>
  <Paragraphs>32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Автоматизированная система определения психологического состояния человека</vt:lpstr>
      <vt:lpstr>Слайд 2</vt:lpstr>
      <vt:lpstr>ЗАДАЧИ ИССЛЕДОВАНИЯ</vt:lpstr>
      <vt:lpstr>АКТУАЛЬНОСТЬ</vt:lpstr>
      <vt:lpstr>ОСОБЕННОСТИ</vt:lpstr>
      <vt:lpstr>РАЗРАБОТКА АРХИТЕКТУРЫ</vt:lpstr>
      <vt:lpstr>ОПРЕДЕЛЕНИЕ ИСТОЧНИКОВ ПОВЕДЕНЧЕСКОЙ ИНФОРМАЦИИ</vt:lpstr>
      <vt:lpstr>ВЫБОР МОДЕЛИ НЕЙРОННОЙ СЕТИ</vt:lpstr>
      <vt:lpstr>РЕЗУЛЬТАТЫ ТЕСТИРОВАНИЯ</vt:lpstr>
      <vt:lpstr>РЕЗУЛЬТАТЫ НАУЧНО-ИССЛЕДОВАТЕЛЬСКОЙ РАБОТЫ</vt:lpstr>
      <vt:lpstr>ВЫВОДЫ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Alkevich</dc:creator>
  <cp:lastModifiedBy>Alexander Alckevich</cp:lastModifiedBy>
  <cp:revision>83</cp:revision>
  <dcterms:created xsi:type="dcterms:W3CDTF">2019-06-10T13:16:25Z</dcterms:created>
  <dcterms:modified xsi:type="dcterms:W3CDTF">2019-06-17T20:24:42Z</dcterms:modified>
</cp:coreProperties>
</file>