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5" r:id="rId5"/>
    <p:sldId id="266" r:id="rId6"/>
    <p:sldId id="267" r:id="rId7"/>
    <p:sldId id="270" r:id="rId8"/>
    <p:sldId id="271" r:id="rId9"/>
    <p:sldId id="268" r:id="rId10"/>
    <p:sldId id="272" r:id="rId11"/>
    <p:sldId id="269" r:id="rId12"/>
    <p:sldId id="273" r:id="rId13"/>
    <p:sldId id="274" r:id="rId14"/>
    <p:sldId id="275" r:id="rId15"/>
    <p:sldId id="276" r:id="rId16"/>
    <p:sldId id="279" r:id="rId17"/>
    <p:sldId id="277" r:id="rId18"/>
    <p:sldId id="278" r:id="rId19"/>
    <p:sldId id="280" r:id="rId20"/>
    <p:sldId id="281" r:id="rId21"/>
    <p:sldId id="282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4031-3D11-4793-B876-1B396774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Autofit/>
          </a:bodyPr>
          <a:lstStyle/>
          <a:p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3 Построение классификатора с использованием искусственных нейронных сетей</a:t>
            </a:r>
            <a:b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классификатора</a:t>
            </a:r>
            <a:endParaRPr lang="en-US" sz="33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C2D8D-9635-4651-9B6E-C46AD04829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24" y="1390206"/>
            <a:ext cx="2646235" cy="5273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5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784F-290D-4B4E-A869-6AA5DE69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F72E-1EE0-4CE9-9602-7AE82FA1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мобильного приложения является сбор поведенческой информации пациента, такой как история звонков, сообщений и перемещений. Данная часть системы не нуждается в наличие графического интерфейса и должна работать в фоне. Поэтому было принято решение создать Android службу (сервис).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доступа к истории звонков и сообщений был использован поставщик контента Android.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Смартфоны и планшеты на базе Android постоянно фиксируют местоположение пользователя и хранят эти данные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7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B1F9-6EBC-4834-8372-A41522ED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57F2-FBEA-4DD2-AC28-BEC3EE81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сервера является получение и предоставление данных о пациенте. Б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ыл разработан с использованием технологии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Web API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2.0, доступ к ресурсам котор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 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предоставляется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запросы.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всю поведенческую информацию пациента от мобильного приложения и сохраняет её в базу данных.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4CC8-13B3-478B-BDA1-E9E22D3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сервис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5FB7-FCAB-4D1B-A4A8-3F585CEE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автоматически запускается каждые двадцать четыре часа. При запуске производится проверка данных пациента на наличие новой информации, и выполняется пересчет психологического состояния.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6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A109-4E49-48D1-A6AE-8613B955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460F-432A-45C6-92F4-2E853AF6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позволяет врачу получить доступ к поведенческой информации конкретного пациента, а также увидеть предсказанное системой его психологическое состояние. П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риложение было написано с использованием технологий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4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AB02-F6D3-4B4A-A9E0-E81BF7C9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en-US" sz="33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90E3DCE-2C7A-4CF9-9FB0-B8995D412F4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37251"/>
            <a:ext cx="9848866" cy="473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20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BC1-B416-4404-AC97-5BC52898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en-US" sz="3300" dirty="0"/>
          </a:p>
        </p:txBody>
      </p:sp>
      <p:pic>
        <p:nvPicPr>
          <p:cNvPr id="4" name="Рисунок 12">
            <a:extLst>
              <a:ext uri="{FF2B5EF4-FFF2-40B4-BE49-F238E27FC236}">
                <a16:creationId xmlns:a16="http://schemas.microsoft.com/office/drawing/2014/main" id="{F00BECE7-2863-47A6-AFDE-20C44D861B4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721718"/>
            <a:ext cx="9794091" cy="469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597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256D-9D0B-4BD1-BB9E-02B87BA1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Реализация частей системы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en-US" sz="3300" dirty="0"/>
          </a:p>
        </p:txBody>
      </p:sp>
      <p:pic>
        <p:nvPicPr>
          <p:cNvPr id="4" name="Рисунок 19">
            <a:extLst>
              <a:ext uri="{FF2B5EF4-FFF2-40B4-BE49-F238E27FC236}">
                <a16:creationId xmlns:a16="http://schemas.microsoft.com/office/drawing/2014/main" id="{A129B997-B29D-46DF-8152-1A175757B4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752978"/>
            <a:ext cx="9842369" cy="472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66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B29F-6795-415C-A17D-36870563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классификатора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endParaRPr lang="en-US" sz="33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23159-57F0-4826-8C07-5E8551F64F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24" y="1325563"/>
            <a:ext cx="3369751" cy="5284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30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2165-897C-43AD-A579-8305EABB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классификатора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2131-9B58-43A0-8542-0C81ACBC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скорости обучения.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оэффициент инерции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пределяет меру влияния предыдущих подстроек на текущую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стимуляции. Определяет меру влияния предыдущего значения весового коэффициента при расчете нового.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0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263D-98BE-4BB0-8861-5CD5375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Объект, цель и задачи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Объектом данного исследования являются подходы, методы распознавания </a:t>
            </a: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психологического состояния человека</a:t>
            </a:r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Целью проекта является </a:t>
            </a:r>
            <a:r>
              <a:rPr lang="ru-RU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п</a:t>
            </a:r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овышение эффективности исполнения </a:t>
            </a: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работы психотерапевта; </a:t>
            </a:r>
            <a:endParaRPr lang="be-BY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Задачи: </a:t>
            </a:r>
            <a:endParaRPr lang="be-BY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	– наладить процесс непрерывного сбора информации о поведении пациента; </a:t>
            </a:r>
            <a:endParaRPr lang="be-BY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	– создать банк данных с информацией о поведении пациента;</a:t>
            </a:r>
            <a:endParaRPr lang="be-BY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		– классифицировать </a:t>
            </a:r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психологическо</a:t>
            </a: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состояни</a:t>
            </a: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е</a:t>
            </a:r>
            <a:r>
              <a:rPr lang="be-BY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пациента на основе собранной поведенческой информации</a:t>
            </a:r>
            <a:r>
              <a:rPr lang="ru-RU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</a:t>
            </a:r>
            <a:endParaRPr lang="be-BY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3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FDA4-C14F-4B2E-B2DB-486F7B99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Реализация классификатора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endParaRPr lang="en-US" dirty="0"/>
          </a:p>
        </p:txBody>
      </p:sp>
      <p:pic>
        <p:nvPicPr>
          <p:cNvPr id="4" name="Рисунок 22">
            <a:extLst>
              <a:ext uri="{FF2B5EF4-FFF2-40B4-BE49-F238E27FC236}">
                <a16:creationId xmlns:a16="http://schemas.microsoft.com/office/drawing/2014/main" id="{F016CACA-8EC6-48EE-8070-0A2AD9DF81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73" y="2466866"/>
            <a:ext cx="9040653" cy="40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2A535-A193-49F4-819E-A2F50D754503}"/>
              </a:ext>
            </a:extLst>
          </p:cNvPr>
          <p:cNvSpPr/>
          <p:nvPr/>
        </p:nvSpPr>
        <p:spPr>
          <a:xfrm>
            <a:off x="838200" y="1697425"/>
            <a:ext cx="10444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обучающей выборки было взято 322 пациента: 150 с психологическими отклонениями, остальные 172 ­– без.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7817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30C-E969-44B0-9B15-DB7A8BBF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4 Создание программного средства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Результаты тестирования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51CB3-CFE6-4169-B406-75E73FAA9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878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Численная оценка качества алгоритма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=87% 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P – количество пациентов по которым классификатор принял правильное решение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N – размер выборки.</a:t>
                </a:r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51CB3-CFE6-4169-B406-75E73FAA9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878889"/>
              </a:xfrm>
              <a:blipFill>
                <a:blip r:embed="rId2"/>
                <a:stretch>
                  <a:fillRect l="-1217" t="-2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4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C5C1-8622-4A7B-8184-FD73587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AB02-4A29-4461-B2D6-55350603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694-38B3-40E4-93B0-84A9D04E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	Актуальность магистерской диссертации заключается в том, что на сегодняшний день людей с психологическими проблемами и тяжелыми расстройствами гораздо больше, чем специалистов, способных с этим справиться.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DA16DC7-CACC-4A15-9C8F-EC168DD92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52501"/>
            <a:ext cx="9971897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113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Глава 1 Анализ методов и способов распознавания психологического состояния человека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1.1 Цифровая психотерапия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1.2 Источники поведенческих данных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1.3 Существующие решения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1.4 Постановка задач на исследование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Глава 2 Проектирование программного средства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Архитектура системы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Проектирование базы данных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Сбор поведенческой информации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Выводы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Глава 3 Построение классификатора с использованием искусственных нейронных сетей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Нейронные сети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Алгоритм построения классификатора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113463" algn="r"/>
              </a:tabLst>
            </a:pP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ru-RU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Выводы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Глава 4 Создание программного средства</a:t>
            </a:r>
            <a:endParaRPr 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4.1 Реализация частей системы</a:t>
            </a:r>
            <a:endParaRPr 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4.2 Реализация классификатора</a:t>
            </a:r>
            <a:endParaRPr 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4.3 Резултаты тестирования программного средства</a:t>
            </a:r>
            <a:endParaRPr 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4.4 Выводы</a:t>
            </a:r>
            <a:endParaRPr lang="en-US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E1A415-9471-48AC-BA18-CD5DEECFB16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диссертации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9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CD9-66E5-4889-BA69-710F235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1 Анализ методов и способов распознавания психологического состояния человека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DF27-F8E2-42AC-9F7E-58946299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функциональные возможности программного обеспечения: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с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нового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с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нового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доктора;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в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отслеживать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звонки пациента;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в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отслеживать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пациента;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в</a:t>
            </a:r>
            <a:r>
              <a:rPr lang="be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отслеживать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перемещения пациента;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предоставление детальной информации о пациенте;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 определение возможного психологического состояния пациента.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222C-6E14-48F9-AEE3-51B9CDB3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2 Проектирование программного средства</a:t>
            </a:r>
            <a:b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 Архитектура системы</a:t>
            </a:r>
            <a:endParaRPr lang="en-US" sz="3300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009229"/>
            <a:ext cx="7456487" cy="5552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3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A640-D0F6-48DC-81C7-33446133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2 Проектирование программного средства</a:t>
            </a:r>
            <a:b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 Проектирование базы данных</a:t>
            </a:r>
            <a:endParaRPr lang="en-US" sz="3300" dirty="0"/>
          </a:p>
        </p:txBody>
      </p:sp>
      <p:pic>
        <p:nvPicPr>
          <p:cNvPr id="4" name="Рисунок 29">
            <a:extLst>
              <a:ext uri="{FF2B5EF4-FFF2-40B4-BE49-F238E27FC236}">
                <a16:creationId xmlns:a16="http://schemas.microsoft.com/office/drawing/2014/main" id="{8BFC3C22-A586-4F1B-93D5-575C3727378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3576" y="1325563"/>
            <a:ext cx="6669462" cy="531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960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A537-7923-41BA-B511-319B2C78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2 Проектирование программного средства</a:t>
            </a:r>
            <a:b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поведенческой информации</a:t>
            </a:r>
            <a:endParaRPr lang="en-US" sz="3300" dirty="0"/>
          </a:p>
        </p:txBody>
      </p:sp>
      <p:pic>
        <p:nvPicPr>
          <p:cNvPr id="4" name="Picture 3" descr="C:\Users\alcke\Downloads\Untitled Diagram (2).png">
            <a:extLst>
              <a:ext uri="{FF2B5EF4-FFF2-40B4-BE49-F238E27FC236}">
                <a16:creationId xmlns:a16="http://schemas.microsoft.com/office/drawing/2014/main" id="{1287A200-7E12-4E3B-AA1E-BBAA0C2D9CF6}"/>
              </a:ext>
            </a:extLst>
          </p:cNvPr>
          <p:cNvPicPr/>
          <p:nvPr/>
        </p:nvPicPr>
        <p:blipFill rotWithShape="1">
          <a:blip r:embed="rId2" cstate="print"/>
          <a:srcRect l="469" t="2551"/>
          <a:stretch/>
        </p:blipFill>
        <p:spPr bwMode="auto">
          <a:xfrm>
            <a:off x="1861666" y="1343818"/>
            <a:ext cx="8468668" cy="50787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46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43DF-7CBE-4218-A178-FD3AE3D8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Autofit/>
          </a:bodyPr>
          <a:lstStyle/>
          <a:p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 3 Построение классификатора с использованием искусственных нейронных сетей</a:t>
            </a:r>
            <a:b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ru-RU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  <a:endParaRPr lang="en-US" sz="3300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1421" y="1343818"/>
            <a:ext cx="4998465" cy="529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99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340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Автоматизированная система определения психологического состояния человека</vt:lpstr>
      <vt:lpstr>Объект, цель и задачи </vt:lpstr>
      <vt:lpstr>Актуальность</vt:lpstr>
      <vt:lpstr>PowerPoint Presentation</vt:lpstr>
      <vt:lpstr>Глава 1 Анализ методов и способов распознавания психологического состояния человека</vt:lpstr>
      <vt:lpstr>Глава 2 Проектирование программного средства 2.1 Архитектура системы</vt:lpstr>
      <vt:lpstr>Глава 2 Проектирование программного средства 2.2 Проектирование базы данных</vt:lpstr>
      <vt:lpstr>Глава 2 Проектирование программного средства 2.3 Сбор поведенческой информации</vt:lpstr>
      <vt:lpstr>Глава 3 Построение классификатора с использованием искусственных нейронных сетей 3.1 Нейронные сети</vt:lpstr>
      <vt:lpstr>Глава 3 Построение классификатора с использованием искусственных нейронных сетей 3.2 Алгоритм построения классификатора</vt:lpstr>
      <vt:lpstr>Глава 4 Создание программного средства 4.1 Реализация частей системы – мобильное приложение</vt:lpstr>
      <vt:lpstr>Глава 4 Создание программного средства 4.1 Реализация частей системы – сервер</vt:lpstr>
      <vt:lpstr>Глава 4 Создание программного средства 4.1 Реализация частей системы – вычислительный сервис</vt:lpstr>
      <vt:lpstr>Глава 4 Создание программного средства 4.1 Реализация частей системы – веб-приложение</vt:lpstr>
      <vt:lpstr>Глава 4 Создание программного средства 4.1 Реализация частей системы – веб-приложение</vt:lpstr>
      <vt:lpstr>Глава 4 Создание программного средства 4.1 Реализация частей системы – веб-приложение</vt:lpstr>
      <vt:lpstr>Глава 4 Создание программного средства 4.1 Реализация частей системы – веб-приложение</vt:lpstr>
      <vt:lpstr>Глава 4 Создание программного средства 4.2 Реализация классификатора – обучение</vt:lpstr>
      <vt:lpstr>Глава 4 Создание программного средства 4.2 Реализация классификатора – настройки</vt:lpstr>
      <vt:lpstr>Глава 4 Создание программного средства 4.2 Реализация классификатора – обучение</vt:lpstr>
      <vt:lpstr>Глава 4 Создание программного средства 4.3 Результаты тестирования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Alkevich</cp:lastModifiedBy>
  <cp:revision>32</cp:revision>
  <dcterms:created xsi:type="dcterms:W3CDTF">2019-06-10T13:16:25Z</dcterms:created>
  <dcterms:modified xsi:type="dcterms:W3CDTF">2019-06-12T15:33:14Z</dcterms:modified>
</cp:coreProperties>
</file>