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9" r:id="rId6"/>
    <p:sldId id="285" r:id="rId7"/>
    <p:sldId id="287" r:id="rId8"/>
    <p:sldId id="286" r:id="rId9"/>
    <p:sldId id="292" r:id="rId10"/>
    <p:sldId id="288" r:id="rId11"/>
    <p:sldId id="290" r:id="rId12"/>
    <p:sldId id="291" r:id="rId13"/>
    <p:sldId id="269" r:id="rId14"/>
    <p:sldId id="273" r:id="rId15"/>
    <p:sldId id="274" r:id="rId16"/>
    <p:sldId id="275" r:id="rId17"/>
    <p:sldId id="28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 smtClean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лександр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 С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вятославович</a:t>
            </a:r>
            <a:endParaRPr lang="en-US" b="1" dirty="0" smtClean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 smtClean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 smtClean="0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Исследована сфера цифровой психотерапии. </a:t>
            </a:r>
            <a:r>
              <a:rPr lang="ru-RU" dirty="0" smtClean="0"/>
              <a:t>Выявлены </a:t>
            </a:r>
            <a:r>
              <a:rPr lang="ru-RU" dirty="0" smtClean="0"/>
              <a:t>используемые источники поведенческой информации человека</a:t>
            </a:r>
          </a:p>
          <a:p>
            <a:pPr marL="514350" indent="-514350">
              <a:buAutoNum type="arabicPeriod"/>
            </a:pPr>
            <a:r>
              <a:rPr lang="be-BY" dirty="0" smtClean="0"/>
              <a:t>Определены наиболее </a:t>
            </a:r>
            <a:r>
              <a:rPr lang="be-BY" dirty="0" smtClean="0"/>
              <a:t>эффективные системы и точные методы </a:t>
            </a:r>
            <a:r>
              <a:rPr lang="ru-RU" dirty="0" smtClean="0"/>
              <a:t>классификации</a:t>
            </a:r>
          </a:p>
          <a:p>
            <a:pPr marL="514350" indent="-514350">
              <a:buAutoNum type="arabicPeriod" startAt="5"/>
            </a:pPr>
            <a:r>
              <a:rPr lang="ru-RU" dirty="0" smtClean="0"/>
              <a:t>Р</a:t>
            </a:r>
            <a:r>
              <a:rPr lang="be-BY" dirty="0" smtClean="0"/>
              <a:t>азработана</a:t>
            </a:r>
            <a:r>
              <a:rPr lang="ru-RU" dirty="0" smtClean="0"/>
              <a:t> с</a:t>
            </a:r>
            <a:r>
              <a:rPr lang="be-BY" dirty="0" smtClean="0"/>
              <a:t>истема, которая предоставляет возможность</a:t>
            </a:r>
            <a:r>
              <a:rPr lang="ru-RU" dirty="0" smtClean="0"/>
              <a:t> в режиме реального времени</a:t>
            </a:r>
            <a:r>
              <a:rPr lang="be-BY" dirty="0" smtClean="0"/>
              <a:t> отслеживать </a:t>
            </a:r>
            <a:r>
              <a:rPr lang="ru-RU" dirty="0" smtClean="0"/>
              <a:t>поведение человека</a:t>
            </a:r>
            <a:r>
              <a:rPr lang="be-BY" dirty="0" smtClean="0"/>
              <a:t> через интернет, </a:t>
            </a:r>
            <a:r>
              <a:rPr lang="ru-RU" dirty="0" smtClean="0"/>
              <a:t>делать предположения о его психологическом состоянии</a:t>
            </a:r>
            <a:r>
              <a:rPr lang="be-BY" dirty="0" smtClean="0"/>
              <a:t>.</a:t>
            </a:r>
          </a:p>
          <a:p>
            <a:pPr marL="514350" indent="-514350">
              <a:buAutoNum type="arabicPeriod" startAt="5"/>
            </a:pPr>
            <a:r>
              <a:rPr lang="ru-RU" dirty="0" smtClean="0"/>
              <a:t>Проведено тестирование </a:t>
            </a:r>
            <a:r>
              <a:rPr lang="ru-RU" dirty="0" smtClean="0"/>
              <a:t>классификатора.</a:t>
            </a:r>
            <a:r>
              <a:rPr lang="be-BY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система может предоставить врачу объективную информацию о поведении человека и сократить время на осмотр симптомов</a:t>
            </a:r>
          </a:p>
          <a:p>
            <a:r>
              <a:rPr lang="ru-RU" dirty="0" smtClean="0"/>
              <a:t>По итогам тестирования </a:t>
            </a:r>
            <a:r>
              <a:rPr lang="ru-RU" dirty="0" smtClean="0"/>
              <a:t>классификатора </a:t>
            </a:r>
            <a:r>
              <a:rPr lang="ru-RU" dirty="0" smtClean="0"/>
              <a:t>было показано, что </a:t>
            </a:r>
            <a:r>
              <a:rPr lang="ru-RU" dirty="0" smtClean="0"/>
              <a:t>он может </a:t>
            </a:r>
            <a:r>
              <a:rPr lang="ru-RU" dirty="0" smtClean="0"/>
              <a:t>с высокой точностью </a:t>
            </a:r>
            <a:r>
              <a:rPr lang="ru-RU" dirty="0" smtClean="0"/>
              <a:t>делать предположения о психологическом состоянии человека</a:t>
            </a:r>
            <a:endParaRPr lang="ru-RU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E784F-290D-4B4E-A869-6AA5DE6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88F72E-1EE0-4CE9-9602-7AE82FA1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мобильного приложения является сбор поведенческой информации пациента, такой как история звонков, сообщений и перемещений. Данная часть системы не нуждается в наличие графического интерфейса и должна работать в фоне. Поэтому было принято решение создать Android службу (сервис).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истории звонков и сообщений был использован поставщик контента Android.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Смартфоны и планшеты на базе Android постоянно фиксируют местоположение пользователя и хранят эти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77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9B1F9-6EBC-4834-8372-A41522ED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A857F2-FBEA-4DD2-AC28-BEC3EE81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сервера является получение и предоставление данных о пациенте. Б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ыл разработан с использованием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Web API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доступ к ресурсам котор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 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предоставляется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всю поведенческую информацию пациента от мобильного приложения и сохраняет её в базу данных.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23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F4CC8-13B3-478B-BDA1-E9E22D3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сервис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75FB7-FCAB-4D1B-A4A8-3F585CEE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автоматически запускается каждые двадцать четыре часа. При запуске производится проверка данных пациента на наличие новой информации, и выполняется пересчет психологического состояния.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06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6A109-4E49-48D1-A6AE-8613B955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FF460F-432A-45C6-92F4-2E853AF6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позволяет врачу получить доступ к поведенческой информации конкретного пациента, а также увидеть предсказанное системой его психологическое состояние. П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риложение было написано с использованием технологий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74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12165-897C-43AD-A579-8305EAB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классификатора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B2131-9B58-43A0-8542-0C81ACBC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скорости обучения.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 инерции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пределяет меру влияния предыдущих подстроек на текущую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стимуляции. Определяет меру влияния предыдущего значения весового коэффициента при расчете нового.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10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CC5C1-8622-4A7B-8184-FD73587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3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>
            <a:noAutofit/>
          </a:bodyPr>
          <a:lstStyle/>
          <a:p>
            <a:r>
              <a:rPr lang="ru-RU" sz="3400" u="sng" dirty="0" smtClean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–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+mj-lt"/>
                <a:ea typeface="Tahoma" pitchFamily="34" charset="0"/>
                <a:cs typeface="Times New Roman" pitchFamily="18" charset="0"/>
              </a:rPr>
              <a:t>п</a:t>
            </a:r>
            <a:r>
              <a:rPr lang="be-BY" sz="3400" dirty="0" smtClean="0">
                <a:latin typeface="+mj-lt"/>
                <a:ea typeface="Tahoma" pitchFamily="34" charset="0"/>
                <a:cs typeface="Times New Roman" pitchFamily="18" charset="0"/>
              </a:rPr>
              <a:t>овышение эффективности исполнения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работы психотерапевта;</a:t>
            </a:r>
            <a:endParaRPr lang="be-BY" sz="3400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 smtClean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 smtClean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 smtClean="0">
                <a:latin typeface="+mj-lt"/>
                <a:ea typeface="Tahoma" pitchFamily="34" charset="0"/>
                <a:cs typeface="Times New Roman" pitchFamily="18" charset="0"/>
              </a:rPr>
              <a:t>подходы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be-BY" sz="3400" dirty="0" smtClean="0">
                <a:latin typeface="+mj-lt"/>
                <a:ea typeface="Tahoma" pitchFamily="34" charset="0"/>
                <a:cs typeface="Times New Roman" pitchFamily="18" charset="0"/>
              </a:rPr>
              <a:t>и</a:t>
            </a:r>
            <a:r>
              <a:rPr lang="be-BY" sz="3400" dirty="0" smtClean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методы распознавания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психологического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 smtClean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 smtClean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 smtClean="0">
                <a:latin typeface="+mj-lt"/>
                <a:cs typeface="Times New Roman" pitchFamily="18" charset="0"/>
              </a:rPr>
              <a:t> информационные </a:t>
            </a:r>
            <a:r>
              <a:rPr lang="be-BY" sz="3400" dirty="0" smtClean="0">
                <a:latin typeface="+mj-lt"/>
                <a:cs typeface="Times New Roman" pitchFamily="18" charset="0"/>
              </a:rPr>
              <a:t>модели искусственных нейронных сетей, а также реализация и описание алгоритма </a:t>
            </a:r>
            <a:r>
              <a:rPr lang="ru-RU" sz="3400" dirty="0" smtClean="0">
                <a:latin typeface="+mj-lt"/>
                <a:cs typeface="Times New Roman" pitchFamily="18" charset="0"/>
              </a:rPr>
              <a:t>классификации психологического состояния человека на основе поведенческой </a:t>
            </a:r>
            <a:r>
              <a:rPr lang="ru-RU" sz="3400" dirty="0" smtClean="0">
                <a:latin typeface="+mj-lt"/>
                <a:cs typeface="Times New Roman" pitchFamily="18" charset="0"/>
              </a:rPr>
              <a:t>информации </a:t>
            </a:r>
            <a:r>
              <a:rPr lang="ru-RU" sz="3400" dirty="0" smtClean="0">
                <a:latin typeface="+mj-lt"/>
                <a:cs typeface="Times New Roman" pitchFamily="18" charset="0"/>
              </a:rPr>
              <a:t>собранной с мобильного телефона пациента</a:t>
            </a:r>
            <a:r>
              <a:rPr lang="be-BY" sz="3400" dirty="0" smtClean="0">
                <a:latin typeface="+mj-lt"/>
                <a:cs typeface="Times New Roman" pitchFamily="18" charset="0"/>
              </a:rPr>
              <a:t>.</a:t>
            </a:r>
          </a:p>
          <a:p>
            <a:endParaRPr lang="be-BY" sz="3600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sz="3600" dirty="0">
                <a:latin typeface="+mj-lt"/>
                <a:ea typeface="Tahoma" pitchFamily="34" charset="0"/>
                <a:cs typeface="Times New Roman" pitchFamily="18" charset="0"/>
              </a:rPr>
              <a:t>		</a:t>
            </a:r>
            <a:endParaRPr lang="en-US" sz="3600" dirty="0">
              <a:latin typeface="+mj-lt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 smtClean="0">
                <a:latin typeface="+mj-lt"/>
              </a:rPr>
              <a:t>Выполнить аналитический обзор современных </a:t>
            </a:r>
            <a:r>
              <a:rPr lang="ru-RU" dirty="0" smtClean="0">
                <a:latin typeface="+mj-lt"/>
              </a:rPr>
              <a:t>методов </a:t>
            </a:r>
            <a:r>
              <a:rPr lang="ru-RU" dirty="0" smtClean="0">
                <a:latin typeface="+mj-lt"/>
              </a:rPr>
              <a:t>автоматического </a:t>
            </a:r>
            <a:r>
              <a:rPr lang="ru-RU" dirty="0" smtClean="0">
                <a:latin typeface="+mj-lt"/>
              </a:rPr>
              <a:t>определения психологического состояния человека.</a:t>
            </a:r>
            <a:endParaRPr lang="ru-RU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 smtClean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 и наладить 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процесс 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их непрерывного сбора. </a:t>
            </a:r>
            <a:endParaRPr lang="be-BY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3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. Классифицировать </a:t>
            </a:r>
            <a:r>
              <a:rPr lang="be-BY" dirty="0" smtClean="0">
                <a:latin typeface="+mj-lt"/>
                <a:ea typeface="Tahoma" pitchFamily="34" charset="0"/>
                <a:cs typeface="Times New Roman" pitchFamily="18" charset="0"/>
              </a:rPr>
              <a:t>психологическо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 smtClean="0">
                <a:latin typeface="+mj-lt"/>
                <a:ea typeface="Tahoma" pitchFamily="34" charset="0"/>
                <a:cs typeface="Times New Roman" pitchFamily="18" charset="0"/>
              </a:rPr>
              <a:t> состояни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 smtClean="0">
                <a:latin typeface="+mj-lt"/>
                <a:ea typeface="Tahoma" pitchFamily="34" charset="0"/>
                <a:cs typeface="Times New Roman" pitchFamily="18" charset="0"/>
              </a:rPr>
              <a:t> пациента на основе собранной поведенческой информации</a:t>
            </a:r>
            <a:r>
              <a:rPr lang="ru-RU" dirty="0" smtClean="0">
                <a:latin typeface="+mj-lt"/>
                <a:ea typeface="Tahoma" pitchFamily="34" charset="0"/>
                <a:cs typeface="Times New Roman" pitchFamily="18" charset="0"/>
              </a:rPr>
              <a:t>.</a:t>
            </a:r>
            <a:endParaRPr lang="be-BY" dirty="0" smtClean="0">
              <a:latin typeface="+mj-lt"/>
              <a:ea typeface="Tahoma" pitchFamily="34" charset="0"/>
              <a:cs typeface="Times New Roman" pitchFamily="18" charset="0"/>
            </a:endParaRPr>
          </a:p>
          <a:p>
            <a:endParaRPr lang="be-BY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cs typeface="Times New Roman" pitchFamily="18" charset="0"/>
              </a:rPr>
              <a:t>		</a:t>
            </a:r>
            <a:r>
              <a:rPr lang="ru-RU" sz="4000" dirty="0" smtClean="0">
                <a:cs typeface="Times New Roman" pitchFamily="18" charset="0"/>
              </a:rPr>
              <a:t>Обусловлена тем, </a:t>
            </a:r>
            <a:r>
              <a:rPr lang="ru-RU" sz="4000" dirty="0" smtClean="0">
                <a:cs typeface="Times New Roman" pitchFamily="18" charset="0"/>
              </a:rPr>
              <a:t>что на сегодняшний день людей с психологическими проблемами </a:t>
            </a:r>
            <a:r>
              <a:rPr lang="ru-RU" sz="4000" dirty="0" smtClean="0">
                <a:cs typeface="Times New Roman" pitchFamily="18" charset="0"/>
              </a:rPr>
              <a:t>гораздо </a:t>
            </a:r>
            <a:r>
              <a:rPr lang="ru-RU" sz="4000" dirty="0" smtClean="0">
                <a:cs typeface="Times New Roman" pitchFamily="18" charset="0"/>
              </a:rPr>
              <a:t>больше, чем специалистов, способных с этим справиться. </a:t>
            </a:r>
            <a:endParaRPr lang="en-US" sz="40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Конфигурационный модуль позволяет гибко настроить среду для тестирования</a:t>
            </a:r>
          </a:p>
          <a:p>
            <a:r>
              <a:rPr lang="ru-RU" dirty="0" smtClean="0"/>
              <a:t>Библиотеки для удобного взаимодействия программиста с окном браузера</a:t>
            </a:r>
          </a:p>
          <a:p>
            <a:r>
              <a:rPr lang="en-US" b="1" dirty="0" smtClean="0"/>
              <a:t>Check API </a:t>
            </a:r>
            <a:r>
              <a:rPr lang="en-US" dirty="0" smtClean="0"/>
              <a:t>– </a:t>
            </a:r>
            <a:r>
              <a:rPr lang="ru-RU" dirty="0" smtClean="0"/>
              <a:t>программный интерфейс, повышающий удобство совершения проверок</a:t>
            </a:r>
          </a:p>
          <a:p>
            <a:r>
              <a:rPr lang="ru-RU" dirty="0" smtClean="0"/>
              <a:t>Нацеленность на возможность написания </a:t>
            </a:r>
            <a:r>
              <a:rPr lang="ru-RU" dirty="0" err="1" smtClean="0"/>
              <a:t>удобночитаемого</a:t>
            </a:r>
            <a:r>
              <a:rPr lang="ru-RU" dirty="0" smtClean="0"/>
              <a:t> </a:t>
            </a:r>
            <a:r>
              <a:rPr lang="ru-RU" dirty="0" smtClean="0"/>
              <a:t>кода</a:t>
            </a:r>
            <a:endParaRPr lang="be-BY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itchFamily="18" charset="0"/>
              </a:rPr>
              <a:t>Архитектура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xmlns="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6764" y="940525"/>
            <a:ext cx="7423517" cy="5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Tahoma" pitchFamily="34" charset="0"/>
                <a:cs typeface="Times New Roman" pitchFamily="18" charset="0"/>
              </a:rPr>
              <a:t>Источники </a:t>
            </a:r>
            <a:r>
              <a:rPr lang="ru-RU" dirty="0" smtClean="0">
                <a:ea typeface="Tahoma" pitchFamily="34" charset="0"/>
                <a:cs typeface="Times New Roman" pitchFamily="18" charset="0"/>
              </a:rPr>
              <a:t>поведенческой информации</a:t>
            </a:r>
            <a:endParaRPr lang="be-BY" dirty="0"/>
          </a:p>
        </p:txBody>
      </p:sp>
      <p:pic>
        <p:nvPicPr>
          <p:cNvPr id="4" name="Picture 3" descr="C:\Users\alcke\Downloads\Untitled Diagram (2).png">
            <a:extLst>
              <a:ext uri="{FF2B5EF4-FFF2-40B4-BE49-F238E27FC236}">
                <a16:creationId xmlns:a16="http://schemas.microsoft.com/office/drawing/2014/main" xmlns="" id="{1287A200-7E12-4E3B-AA1E-BBAA0C2D9C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2468122" y="1825625"/>
            <a:ext cx="725575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Tahoma" pitchFamily="34" charset="0"/>
                <a:cs typeface="Times New Roman" pitchFamily="18" charset="0"/>
              </a:rPr>
              <a:t>Модель 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xmlns="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047" y="1542091"/>
            <a:ext cx="4726365" cy="50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be-BY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:mc="http://schemas.openxmlformats.org/markup-compatibility/2006" xmlns="" id="{CB651CB3-CFE6-4169-B406-75E73FAA99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825625"/>
            <a:ext cx="10515600" cy="3878889"/>
          </a:xfrm>
          <a:blipFill>
            <a:blip r:embed="rId2" cstate="print"/>
            <a:stretch>
              <a:fillRect l="-1217" t="-2669"/>
            </a:stretch>
          </a:blipFill>
        </p:spPr>
        <p:txBody>
          <a:bodyPr/>
          <a:lstStyle/>
          <a:p>
            <a:r>
              <a:rPr lang="en-US" dirty="0">
                <a:noFill/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311</Words>
  <Application>Microsoft Office PowerPoint</Application>
  <PresentationFormat>Произвольный</PresentationFormat>
  <Paragraphs>51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Автоматизированная система определения психологического состояния человека</vt:lpstr>
      <vt:lpstr>Слайд 2</vt:lpstr>
      <vt:lpstr>ЗАДАЧИ ИССЛЕДОВАНИЯ</vt:lpstr>
      <vt:lpstr>Актуальность</vt:lpstr>
      <vt:lpstr>ОСОБЕННОСТИ</vt:lpstr>
      <vt:lpstr>Архитектура</vt:lpstr>
      <vt:lpstr>Источники поведенческой информации</vt:lpstr>
      <vt:lpstr>Модель нейронной сети</vt:lpstr>
      <vt:lpstr>РЕЗУЛЬТАТЫ ТЕСТИРОВАНИЯ</vt:lpstr>
      <vt:lpstr>РЕЗУЛЬТАТЫ НАУЧНО-ИССЛЕДОВАТЕЛЬСКОЙ РАБОТЫ</vt:lpstr>
      <vt:lpstr>ВЫВОДЫ</vt:lpstr>
      <vt:lpstr>Слайд 12</vt:lpstr>
      <vt:lpstr>Глава 4 Создание программного средства 4.1 Реализация частей системы – мобильное приложение</vt:lpstr>
      <vt:lpstr>Глава 4 Создание программного средства 4.1 Реализация частей системы – сервер</vt:lpstr>
      <vt:lpstr>Глава 4 Создание программного средства 4.1 Реализация частей системы – вычислительный сервис</vt:lpstr>
      <vt:lpstr>Глава 4 Создание программного средства 4.1 Реализация частей системы – веб-приложение</vt:lpstr>
      <vt:lpstr>Глава 4 Создание программного средства 4.2 Реализация классификатора – настройки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Alckevich</cp:lastModifiedBy>
  <cp:revision>47</cp:revision>
  <dcterms:created xsi:type="dcterms:W3CDTF">2019-06-10T13:16:25Z</dcterms:created>
  <dcterms:modified xsi:type="dcterms:W3CDTF">2019-06-17T06:49:58Z</dcterms:modified>
</cp:coreProperties>
</file>