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41" r:id="rId2"/>
  </p:sldMasterIdLst>
  <p:notesMasterIdLst>
    <p:notesMasterId r:id="rId21"/>
  </p:notesMasterIdLst>
  <p:sldIdLst>
    <p:sldId id="283" r:id="rId3"/>
    <p:sldId id="447" r:id="rId4"/>
    <p:sldId id="446" r:id="rId5"/>
    <p:sldId id="445" r:id="rId6"/>
    <p:sldId id="448" r:id="rId7"/>
    <p:sldId id="449" r:id="rId8"/>
    <p:sldId id="455" r:id="rId9"/>
    <p:sldId id="452" r:id="rId10"/>
    <p:sldId id="453" r:id="rId11"/>
    <p:sldId id="454" r:id="rId12"/>
    <p:sldId id="435" r:id="rId13"/>
    <p:sldId id="456" r:id="rId14"/>
    <p:sldId id="457" r:id="rId15"/>
    <p:sldId id="458" r:id="rId16"/>
    <p:sldId id="460" r:id="rId17"/>
    <p:sldId id="434" r:id="rId18"/>
    <p:sldId id="459" r:id="rId19"/>
    <p:sldId id="43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6"/>
    <p:restoredTop sz="92843"/>
  </p:normalViewPr>
  <p:slideViewPr>
    <p:cSldViewPr snapToGrid="0" snapToObjects="1">
      <p:cViewPr>
        <p:scale>
          <a:sx n="95" d="100"/>
          <a:sy n="95" d="100"/>
        </p:scale>
        <p:origin x="45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up a “Native” mobile application? I am sure you have heard the</a:t>
            </a:r>
            <a:r>
              <a:rPr lang="en-US" baseline="0" dirty="0"/>
              <a:t> “native” thrown around, but what does that really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up a “Native” mobile application? I am sure you have heard the</a:t>
            </a:r>
            <a:r>
              <a:rPr lang="en-US" baseline="0" dirty="0"/>
              <a:t> “native” thrown around, but what does that really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Relationship Id="rId3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783540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Presenter 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587" y="5670380"/>
            <a:ext cx="3665174" cy="8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67512" y="50292"/>
            <a:ext cx="11252250" cy="1143000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4000" b="1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62750"/>
            <a:ext cx="12207240" cy="1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10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 Light_Lef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12" y="50292"/>
            <a:ext cx="5428488" cy="1143000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7544" y="1377156"/>
            <a:ext cx="5428456" cy="4716140"/>
          </a:xfr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 lang="en-US" sz="27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lang="en-US" sz="27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lang="en-US" sz="27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lang="en-US" sz="27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lang="en-US" sz="27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285750" lvl="1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Second level</a:t>
            </a:r>
          </a:p>
          <a:p>
            <a:pPr marL="579438" lvl="2" indent="-304007">
              <a:lnSpc>
                <a:spcPct val="100000"/>
              </a:lnSpc>
              <a:buFont typeface=".AppleSystemUIFont" charset="0"/>
              <a:buChar char="–"/>
              <a:tabLst/>
            </a:pPr>
            <a:r>
              <a:rPr lang="en-US" dirty="0"/>
              <a:t>Third level</a:t>
            </a:r>
          </a:p>
          <a:p>
            <a:pPr marL="924719" lvl="3" indent="-3175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1242219" lvl="4" indent="-3175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62750"/>
            <a:ext cx="12207240" cy="1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404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/o illustration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924" y="2976372"/>
            <a:ext cx="6478524" cy="873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62750"/>
            <a:ext cx="12207240" cy="1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peaker Intro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452" y="2112342"/>
            <a:ext cx="7016248" cy="1783798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1483" y="3421479"/>
            <a:ext cx="7016217" cy="1063625"/>
          </a:xfrm>
        </p:spPr>
        <p:txBody>
          <a:bodyPr>
            <a:noAutofit/>
          </a:bodyPr>
          <a:lstStyle>
            <a:lvl1pPr algn="l">
              <a:defRPr sz="3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r">
              <a:defRPr sz="3000"/>
            </a:lvl2pPr>
            <a:lvl3pPr algn="r">
              <a:defRPr sz="3000"/>
            </a:lvl3pPr>
            <a:lvl4pPr algn="r">
              <a:defRPr sz="3000"/>
            </a:lvl4pPr>
            <a:lvl5pPr algn="r">
              <a:defRPr sz="3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6329"/>
            <a:ext cx="4074695" cy="6779079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photo here. Make sure</a:t>
            </a:r>
            <a:br>
              <a:rPr lang="en-US" dirty="0"/>
            </a:br>
            <a:r>
              <a:rPr lang="en-US" dirty="0"/>
              <a:t>it fills the space provided fully.</a:t>
            </a:r>
            <a:br>
              <a:rPr lang="en-US" dirty="0"/>
            </a:br>
            <a:r>
              <a:rPr lang="en-US" dirty="0"/>
              <a:t>Click photo and navigate to  “Picture Format” tab to adjust size and placement of image. See slide 18 for instructions</a:t>
            </a:r>
            <a:br>
              <a:rPr lang="en-US" dirty="0"/>
            </a:br>
            <a:r>
              <a:rPr lang="en-US" dirty="0"/>
              <a:t>on how to resize images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1452" y="5117548"/>
            <a:ext cx="1784466" cy="240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62750"/>
            <a:ext cx="12207240" cy="1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53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peaker Intro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452" y="2112342"/>
            <a:ext cx="7016248" cy="1783798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1483" y="3421479"/>
            <a:ext cx="7016217" cy="1063625"/>
          </a:xfrm>
        </p:spPr>
        <p:txBody>
          <a:bodyPr>
            <a:noAutofit/>
          </a:bodyPr>
          <a:lstStyle>
            <a:lvl1pPr algn="l">
              <a:defRPr sz="30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r">
              <a:defRPr sz="3000"/>
            </a:lvl2pPr>
            <a:lvl3pPr algn="r">
              <a:defRPr sz="3000"/>
            </a:lvl3pPr>
            <a:lvl4pPr algn="r">
              <a:defRPr sz="3000"/>
            </a:lvl4pPr>
            <a:lvl5pPr algn="r">
              <a:defRPr sz="3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6329"/>
            <a:ext cx="4074695" cy="6779079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photo here. Make sure</a:t>
            </a:r>
            <a:br>
              <a:rPr lang="en-US" dirty="0"/>
            </a:br>
            <a:r>
              <a:rPr lang="en-US" dirty="0"/>
              <a:t>it fills the space provided fully.</a:t>
            </a:r>
            <a:br>
              <a:rPr lang="en-US" dirty="0"/>
            </a:br>
            <a:r>
              <a:rPr lang="en-US" dirty="0"/>
              <a:t>Click photo and navigate to  “Picture Format” tab to adjust size and placement of image. See slide 18 for instructions</a:t>
            </a:r>
            <a:br>
              <a:rPr lang="en-US" dirty="0"/>
            </a:br>
            <a:r>
              <a:rPr lang="en-US" dirty="0"/>
              <a:t>on how to resize images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04" y="4990012"/>
            <a:ext cx="1913382" cy="430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62750"/>
            <a:ext cx="12207240" cy="1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250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ing / Quote L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9429" y="1875295"/>
            <a:ext cx="6291072" cy="2619214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9000" b="1" i="0">
                <a:solidFill>
                  <a:srgbClr val="1FAEC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/>
            <a:r>
              <a:rPr lang="en-US" dirty="0"/>
              <a:t>Title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62750"/>
            <a:ext cx="12207240" cy="1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727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67512" y="50292"/>
            <a:ext cx="11252250" cy="1143000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4000" b="1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62750"/>
            <a:ext cx="12207240" cy="1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67512" y="50292"/>
            <a:ext cx="11252250" cy="1143000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62750"/>
            <a:ext cx="12207240" cy="1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07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 Light_Lef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12" y="50292"/>
            <a:ext cx="5428488" cy="1143000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7544" y="1377156"/>
            <a:ext cx="5428456" cy="4716140"/>
          </a:xfr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 lang="en-US" sz="27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lang="en-US" sz="27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lang="en-US" sz="27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lang="en-US" sz="27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lang="en-US" sz="27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285750" lvl="1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Second level</a:t>
            </a:r>
          </a:p>
          <a:p>
            <a:pPr marL="579438" lvl="2" indent="-304007">
              <a:lnSpc>
                <a:spcPct val="100000"/>
              </a:lnSpc>
              <a:buFont typeface=".AppleSystemUIFont" charset="0"/>
              <a:buChar char="–"/>
              <a:tabLst/>
            </a:pPr>
            <a:r>
              <a:rPr lang="en-US" dirty="0"/>
              <a:t>Third level</a:t>
            </a:r>
          </a:p>
          <a:p>
            <a:pPr marL="924719" lvl="3" indent="-3175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1242219" lvl="4" indent="-3175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62750"/>
            <a:ext cx="12207240" cy="1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223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 Light_Right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1972" y="50292"/>
            <a:ext cx="5428488" cy="1143000"/>
          </a:xfrm>
          <a:ln w="12700">
            <a:miter lim="400000"/>
          </a:ln>
        </p:spPr>
        <p:txBody>
          <a:bodyPr vert="horz" lIns="0" tIns="0" rIns="0" bIns="0" rtlCol="0" anchor="ctr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132004" y="1377156"/>
            <a:ext cx="5428456" cy="4716140"/>
          </a:xfrm>
          <a:ln w="12700">
            <a:miter lim="400000"/>
          </a:ln>
        </p:spPr>
        <p:txBody>
          <a:bodyPr vert="horz" lIns="0" tIns="0" rIns="0" bIns="0" rtlCol="0">
            <a:normAutofit/>
          </a:bodyPr>
          <a:lstStyle>
            <a:lvl1pPr>
              <a:defRPr lang="en-US" sz="27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lang="en-US" sz="27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lang="en-US" sz="27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lang="en-US" sz="27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lang="en-US" sz="27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85750" lvl="1" indent="-285750">
              <a:buFont typeface="Arial" charset="0"/>
            </a:pPr>
            <a:r>
              <a:rPr lang="en-US" dirty="0"/>
              <a:t>Second level</a:t>
            </a:r>
          </a:p>
          <a:p>
            <a:pPr marL="579438" lvl="2" indent="-304007"/>
            <a:r>
              <a:rPr lang="en-US" dirty="0"/>
              <a:t>Third level</a:t>
            </a:r>
          </a:p>
          <a:p>
            <a:pPr marL="924719" lvl="3" indent="-317500">
              <a:buFont typeface="Arial" charset="0"/>
            </a:pPr>
            <a:r>
              <a:rPr lang="en-US" dirty="0"/>
              <a:t>Fourth level</a:t>
            </a:r>
          </a:p>
          <a:p>
            <a:pPr marL="1242219" lvl="4">
              <a:buFont typeface="Arial" charset="0"/>
            </a:pPr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08531"/>
            <a:ext cx="12207240" cy="1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1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Pr>
        <a:solidFill>
          <a:srgbClr val="302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12" y="50292"/>
            <a:ext cx="11164824" cy="1143000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4000" b="1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7544" y="1377156"/>
            <a:ext cx="11164792" cy="4716140"/>
          </a:xfr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def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1pPr>
            <a:lvl2pPr>
              <a:def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2pPr>
            <a:lvl3pPr>
              <a:def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3pPr>
            <a:lvl4pPr>
              <a:def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4pPr>
            <a:lvl5pPr>
              <a:def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285750" lvl="1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Second level</a:t>
            </a:r>
          </a:p>
          <a:p>
            <a:pPr marL="579438" lvl="2" indent="-304007">
              <a:lnSpc>
                <a:spcPct val="100000"/>
              </a:lnSpc>
              <a:buFont typeface=".AppleSystemUIFont" charset="0"/>
              <a:buChar char="–"/>
              <a:tabLst/>
            </a:pPr>
            <a:r>
              <a:rPr lang="en-US" dirty="0"/>
              <a:t>Third level</a:t>
            </a:r>
          </a:p>
          <a:p>
            <a:pPr marL="924719" lvl="3" indent="-3175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Fourth level</a:t>
            </a:r>
          </a:p>
          <a:p>
            <a:pPr marL="1242219" lvl="4" indent="-317500">
              <a:lnSpc>
                <a:spcPct val="100000"/>
              </a:lnSpc>
              <a:buFont typeface="Arial" charset="0"/>
              <a:buChar char="•"/>
              <a:tabLst/>
            </a:pPr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62750"/>
            <a:ext cx="12207240" cy="1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19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rgbClr val="2B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62750"/>
            <a:ext cx="12207240" cy="1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87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7"/>
            <a:ext cx="2689275" cy="4931036"/>
          </a:xfrm>
        </p:spPr>
        <p:txBody>
          <a:bodyPr>
            <a:noAutofit/>
          </a:bodyPr>
          <a:lstStyle>
            <a:lvl1pPr marL="336150" indent="-336150">
              <a:buNone/>
              <a:defRPr kumimoji="0" lang="en-US" sz="2354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6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19242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6"/>
          </a:xfrm>
          <a:prstGeom prst="rect">
            <a:avLst/>
          </a:prstGeom>
        </p:spPr>
        <p:txBody>
          <a:bodyPr lIns="65956" tIns="32978" rIns="65956" bIns="32978"/>
          <a:lstStyle/>
          <a:p>
            <a:pPr defTabSz="412750"/>
            <a:fld id="{06F7BCE9-3CCE-864E-A597-780EE0A2AA7F}" type="datetimeFigureOut">
              <a:rPr lang="nl-NL" sz="2250" b="1" kern="0" smtClean="0">
                <a:solidFill>
                  <a:srgbClr val="3B99D4"/>
                </a:solidFill>
                <a:sym typeface="Segoe UI"/>
              </a:rPr>
              <a:pPr defTabSz="412750"/>
              <a:t>09-03-17</a:t>
            </a:fld>
            <a:endParaRPr lang="nl-NL" sz="2250" b="1" kern="0">
              <a:solidFill>
                <a:srgbClr val="3B99D4"/>
              </a:solidFill>
              <a:sym typeface="Segoe UI"/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6"/>
          </a:xfrm>
          <a:prstGeom prst="rect">
            <a:avLst/>
          </a:prstGeom>
        </p:spPr>
        <p:txBody>
          <a:bodyPr lIns="65956" tIns="32978" rIns="65956" bIns="32978"/>
          <a:lstStyle/>
          <a:p>
            <a:pPr defTabSz="412750"/>
            <a:endParaRPr lang="nl-NL" sz="2250" b="1" kern="0">
              <a:solidFill>
                <a:srgbClr val="3B99D4"/>
              </a:solidFill>
              <a:sym typeface="Segoe U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787450" cy="365126"/>
          </a:xfrm>
          <a:prstGeom prst="rect">
            <a:avLst/>
          </a:prstGeom>
        </p:spPr>
        <p:txBody>
          <a:bodyPr/>
          <a:lstStyle/>
          <a:p>
            <a:pPr defTabSz="412750"/>
            <a:fld id="{240DB444-2262-AC4C-9DFC-5545C1C0EAAA}" type="slidenum">
              <a:rPr lang="nl-NL" sz="2250" b="1" kern="0" smtClean="0">
                <a:solidFill>
                  <a:srgbClr val="3B99D4"/>
                </a:solidFill>
                <a:sym typeface="Segoe UI"/>
              </a:rPr>
              <a:pPr defTabSz="412750"/>
              <a:t>‹#›</a:t>
            </a:fld>
            <a:endParaRPr lang="nl-NL" sz="2250" b="1" kern="0">
              <a:solidFill>
                <a:srgbClr val="3B99D4"/>
              </a:solidFill>
              <a:sym typeface="Segoe UI"/>
            </a:endParaRPr>
          </a:p>
        </p:txBody>
      </p:sp>
      <p:sp>
        <p:nvSpPr>
          <p:cNvPr id="5" name="Rectangle 2"/>
          <p:cNvSpPr/>
          <p:nvPr/>
        </p:nvSpPr>
        <p:spPr bwMode="auto">
          <a:xfrm>
            <a:off x="2" y="2"/>
            <a:ext cx="12192000" cy="6858000"/>
          </a:xfrm>
          <a:prstGeom prst="rect">
            <a:avLst/>
          </a:prstGeom>
          <a:solidFill>
            <a:srgbClr val="F0EBDB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931" tIns="49466" rIns="98931" bIns="49466" numCol="1" rtlCol="0" anchor="t" anchorCtr="0" compatLnSpc="1">
            <a:prstTxWarp prst="textNoShape">
              <a:avLst/>
            </a:prstTxWarp>
          </a:bodyPr>
          <a:lstStyle/>
          <a:p>
            <a:pPr defTabSz="48607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67" kern="0">
              <a:solidFill>
                <a:prstClr val="white"/>
              </a:solidFill>
              <a:latin typeface="Arial" charset="0"/>
              <a:cs typeface="Arial" charset="0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7375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1440"/>
          </a:xfrm>
        </p:spPr>
        <p:txBody>
          <a:bodyPr>
            <a:spAutoFit/>
          </a:bodyPr>
          <a:lstStyle>
            <a:lvl3pPr>
              <a:defRPr sz="2354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810628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70561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30"/>
            </a:lvl1pPr>
            <a:lvl2pPr marL="0" indent="0">
              <a:buNone/>
              <a:defRPr sz="1961"/>
            </a:lvl2pPr>
            <a:lvl3pPr marL="227212" indent="0">
              <a:buNone/>
              <a:tabLst/>
              <a:defRPr sz="1961"/>
            </a:lvl3pPr>
            <a:lvl4pPr marL="451313" indent="0">
              <a:buNone/>
              <a:defRPr/>
            </a:lvl4pPr>
            <a:lvl5pPr marL="6722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6" y="1189176"/>
            <a:ext cx="5378548" cy="270561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30"/>
            </a:lvl1pPr>
            <a:lvl2pPr marL="0" indent="0">
              <a:buNone/>
              <a:defRPr sz="1961"/>
            </a:lvl2pPr>
            <a:lvl3pPr marL="227212" indent="0">
              <a:buNone/>
              <a:tabLst/>
              <a:defRPr sz="1961"/>
            </a:lvl3pPr>
            <a:lvl4pPr marL="451313" indent="0">
              <a:buNone/>
              <a:defRPr/>
            </a:lvl4pPr>
            <a:lvl5pPr marL="6722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5510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5378548" cy="2766142"/>
          </a:xfrm>
        </p:spPr>
        <p:txBody>
          <a:bodyPr wrap="square">
            <a:spAutoFit/>
          </a:bodyPr>
          <a:lstStyle>
            <a:lvl1pPr marL="281681" indent="-281681">
              <a:spcBef>
                <a:spcPts val="1200"/>
              </a:spcBef>
              <a:buClr>
                <a:schemeClr val="tx1"/>
              </a:buClr>
              <a:buFontTx/>
              <a:buBlip>
                <a:blip r:embed="rId2"/>
              </a:buBlip>
              <a:defRPr sz="3530"/>
            </a:lvl1pPr>
            <a:lvl2pPr marL="520709" indent="-228604">
              <a:defRPr sz="2354"/>
            </a:lvl2pPr>
            <a:lvl3pPr marL="685811" indent="-165104">
              <a:tabLst/>
              <a:defRPr sz="1961"/>
            </a:lvl3pPr>
            <a:lvl4pPr marL="863614" indent="-177804">
              <a:defRPr/>
            </a:lvl4pPr>
            <a:lvl5pPr marL="1028717" indent="-16510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6" y="1189178"/>
            <a:ext cx="5378548" cy="2766142"/>
          </a:xfrm>
        </p:spPr>
        <p:txBody>
          <a:bodyPr wrap="square">
            <a:spAutoFit/>
          </a:bodyPr>
          <a:lstStyle>
            <a:lvl1pPr marL="281681" indent="-281681">
              <a:spcBef>
                <a:spcPts val="1200"/>
              </a:spcBef>
              <a:buClr>
                <a:schemeClr val="tx1"/>
              </a:buClr>
              <a:buFontTx/>
              <a:buBlip>
                <a:blip r:embed="rId2"/>
              </a:buBlip>
              <a:defRPr sz="3530"/>
            </a:lvl1pPr>
            <a:lvl2pPr marL="520709" indent="-228604">
              <a:defRPr sz="2354"/>
            </a:lvl2pPr>
            <a:lvl3pPr marL="685811" indent="-165104">
              <a:tabLst/>
              <a:defRPr sz="1961"/>
            </a:lvl3pPr>
            <a:lvl4pPr marL="863614" indent="-177804">
              <a:defRPr/>
            </a:lvl4pPr>
            <a:lvl5pPr marL="1028717" indent="-165104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54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7060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70561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30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12" indent="0">
              <a:buNone/>
              <a:tabLst/>
              <a:defRPr sz="1961"/>
            </a:lvl3pPr>
            <a:lvl4pPr marL="451313" indent="0">
              <a:buNone/>
              <a:defRPr/>
            </a:lvl4pPr>
            <a:lvl5pPr marL="6722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6" y="1189176"/>
            <a:ext cx="5378548" cy="270561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3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12" indent="0">
              <a:buNone/>
              <a:tabLst/>
              <a:defRPr sz="1961"/>
            </a:lvl3pPr>
            <a:lvl4pPr marL="451313" indent="0">
              <a:buNone/>
              <a:defRPr/>
            </a:lvl4pPr>
            <a:lvl5pPr marL="6722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5733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529265"/>
          </a:xfrm>
        </p:spPr>
        <p:txBody>
          <a:bodyPr>
            <a:spAutoFit/>
          </a:bodyPr>
          <a:lstStyle>
            <a:lvl1pPr>
              <a:defRPr lang="en-US" sz="2354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8" indent="-236550">
              <a:defRPr lang="en-US" sz="2354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91" indent="-336150">
              <a:defRPr lang="en-US" sz="2354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69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69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69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2265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 sz="2353"/>
            </a:lvl3pPr>
            <a:lvl4pPr marL="784338" indent="0">
              <a:buNone/>
              <a:defRPr sz="1961"/>
            </a:lvl4pPr>
            <a:lvl5pPr marL="1008434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709" r:id="rId4"/>
    <p:sldLayoutId id="2147483710" r:id="rId5"/>
    <p:sldLayoutId id="2147483665" r:id="rId6"/>
    <p:sldLayoutId id="2147483666" r:id="rId7"/>
    <p:sldLayoutId id="2147483670" r:id="rId8"/>
    <p:sldLayoutId id="2147483671" r:id="rId9"/>
    <p:sldLayoutId id="2147483674" r:id="rId10"/>
    <p:sldLayoutId id="2147483677" r:id="rId11"/>
    <p:sldLayoutId id="2147483679" r:id="rId12"/>
    <p:sldLayoutId id="2147483761" r:id="rId13"/>
    <p:sldLayoutId id="2147483762" r:id="rId1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67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500"/>
        </a:spcBef>
        <a:buFont typeface="Arial"/>
        <a:buNone/>
        <a:defRPr sz="25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1pPr>
      <a:lvl2pPr marL="346869" indent="-346869" algn="l" defTabSz="457200" rtl="0" eaLnBrk="1" latinLnBrk="0" hangingPunct="1">
        <a:lnSpc>
          <a:spcPct val="100000"/>
        </a:lnSpc>
        <a:spcBef>
          <a:spcPts val="250"/>
        </a:spcBef>
        <a:buFont typeface="Arial"/>
        <a:buChar char="•"/>
        <a:tabLst/>
        <a:defRPr sz="25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2pPr>
      <a:lvl3pPr marL="694532" indent="-337344" algn="l" defTabSz="457200" rtl="0" eaLnBrk="1" latinLnBrk="0" hangingPunct="1">
        <a:lnSpc>
          <a:spcPct val="100000"/>
        </a:lnSpc>
        <a:spcBef>
          <a:spcPts val="250"/>
        </a:spcBef>
        <a:buFont typeface=".AppleSystemUIFont" charset="0"/>
        <a:buChar char="–"/>
        <a:tabLst/>
        <a:defRPr sz="25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3pPr>
      <a:lvl4pPr marL="1031875" indent="-327819" algn="l" defTabSz="457200" rtl="0" eaLnBrk="1" latinLnBrk="0" hangingPunct="1">
        <a:lnSpc>
          <a:spcPct val="100000"/>
        </a:lnSpc>
        <a:spcBef>
          <a:spcPts val="250"/>
        </a:spcBef>
        <a:buFont typeface="Arial"/>
        <a:buChar char="•"/>
        <a:tabLst/>
        <a:defRPr sz="25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4pPr>
      <a:lvl5pPr marL="1349375" indent="-317500" algn="l" defTabSz="457200" rtl="0" eaLnBrk="1" latinLnBrk="0" hangingPunct="1">
        <a:lnSpc>
          <a:spcPct val="100000"/>
        </a:lnSpc>
        <a:spcBef>
          <a:spcPts val="250"/>
        </a:spcBef>
        <a:buFont typeface="Arial"/>
        <a:buChar char="•"/>
        <a:tabLst/>
        <a:defRPr sz="2500" b="0" i="0" kern="1200">
          <a:solidFill>
            <a:srgbClr val="32414E"/>
          </a:solidFill>
          <a:latin typeface="Segoe UI" charset="0"/>
          <a:ea typeface="Segoe UI" charset="0"/>
          <a:cs typeface="Segoe UI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kdeanilvicente@outlook.com" TargetMode="External"/><Relationship Id="rId4" Type="http://schemas.openxmlformats.org/officeDocument/2006/relationships/hyperlink" Target="mailto:mark@anynetworksystems.com" TargetMode="External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markdeanilvicente@outlook.com" TargetMode="External"/><Relationship Id="rId4" Type="http://schemas.openxmlformats.org/officeDocument/2006/relationships/hyperlink" Target="mailto:mark@anynetworksystems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Deanil</a:t>
            </a:r>
            <a:r>
              <a:rPr lang="en-US" dirty="0" smtClean="0"/>
              <a:t> Vicente</a:t>
            </a:r>
            <a:endParaRPr lang="en-US" dirty="0"/>
          </a:p>
          <a:p>
            <a:r>
              <a:rPr lang="en-US" dirty="0" smtClean="0"/>
              <a:t>Programmer </a:t>
            </a:r>
            <a:r>
              <a:rPr lang="en-US" dirty="0" smtClean="0"/>
              <a:t>| Xamarin Lover</a:t>
            </a:r>
          </a:p>
          <a:p>
            <a:r>
              <a:rPr lang="en-US" dirty="0" smtClean="0">
                <a:hlinkClick r:id="rId3"/>
              </a:rPr>
              <a:t>markdeanilvicente@outlook.com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smtClean="0">
                <a:hlinkClick r:id="rId4"/>
              </a:rPr>
              <a:t>mark@anynetworksystems.com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Viber +639299988313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0" y="2809595"/>
            <a:ext cx="11653459" cy="1801436"/>
          </a:xfrm>
        </p:spPr>
        <p:txBody>
          <a:bodyPr/>
          <a:lstStyle/>
          <a:p>
            <a:r>
              <a:rPr lang="en-US" dirty="0" smtClean="0"/>
              <a:t>“Xamarin with MVVM”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9303" y="301617"/>
            <a:ext cx="6427332" cy="1170449"/>
          </a:xfrm>
        </p:spPr>
        <p:txBody>
          <a:bodyPr/>
          <a:lstStyle/>
          <a:p>
            <a:r>
              <a:rPr lang="en-US" dirty="0" smtClean="0"/>
              <a:t>Xamarin Fiesta </a:t>
            </a:r>
            <a:r>
              <a:rPr lang="mr-IN" dirty="0" smtClean="0"/>
              <a:t>–</a:t>
            </a:r>
            <a:r>
              <a:rPr lang="en-US" dirty="0" smtClean="0"/>
              <a:t> Manila</a:t>
            </a:r>
          </a:p>
          <a:p>
            <a:r>
              <a:rPr lang="en-US" dirty="0" smtClean="0"/>
              <a:t>Event powered by: Philippines </a:t>
            </a:r>
            <a:r>
              <a:rPr lang="en-US" dirty="0" err="1" smtClean="0"/>
              <a:t>.Net</a:t>
            </a:r>
            <a:r>
              <a:rPr lang="en-US" dirty="0" smtClean="0"/>
              <a:t> Users Group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69301" y="4396154"/>
            <a:ext cx="11653459" cy="1278392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9" t="19349"/>
          <a:stretch/>
        </p:blipFill>
        <p:spPr>
          <a:xfrm>
            <a:off x="7234518" y="1257189"/>
            <a:ext cx="4688242" cy="402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2320556"/>
            <a:ext cx="11653523" cy="1169551"/>
          </a:xfrm>
        </p:spPr>
        <p:txBody>
          <a:bodyPr/>
          <a:lstStyle/>
          <a:p>
            <a:r>
              <a:rPr lang="en-US" sz="3200" dirty="0" smtClean="0"/>
              <a:t>Data Conversion</a:t>
            </a:r>
            <a:endParaRPr lang="en-US" sz="3200" dirty="0" smtClean="0"/>
          </a:p>
          <a:p>
            <a:r>
              <a:rPr lang="en-US" sz="3200" dirty="0" smtClean="0"/>
              <a:t>Output Formatting</a:t>
            </a:r>
            <a:endParaRPr lang="en-US" sz="3200" dirty="0"/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567156" y="1451887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b="1" dirty="0" smtClean="0"/>
              <a:t>Others Benefits are: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0983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begin, probably </a:t>
            </a:r>
            <a:r>
              <a:rPr lang="mr-IN" dirty="0"/>
              <a:t>(~_^)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5604" y="1389592"/>
            <a:ext cx="11123112" cy="451016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3200" dirty="0"/>
              <a:t>Y</a:t>
            </a:r>
            <a:r>
              <a:rPr lang="en-US" sz="3200" dirty="0" smtClean="0"/>
              <a:t>ou </a:t>
            </a:r>
            <a:r>
              <a:rPr lang="en-US" sz="3200" dirty="0"/>
              <a:t>already have at least  basic idea about </a:t>
            </a:r>
            <a:r>
              <a:rPr lang="en-US" sz="3200" dirty="0" smtClean="0"/>
              <a:t>Data Binding and how it works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You are now ready to understand the basic concepts of MVVM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Even you already know the concepts of MVVM, you still like to know some knowledge of the pattern in Xamarin Forms.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7541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705" dirty="0" smtClean="0"/>
              <a:t>Xamarin with MVVM</a:t>
            </a:r>
            <a:endParaRPr lang="en-US" sz="4705" dirty="0"/>
          </a:p>
        </p:txBody>
      </p:sp>
    </p:spTree>
    <p:extLst>
      <p:ext uri="{BB962C8B-B14F-4D97-AF65-F5344CB8AC3E}">
        <p14:creationId xmlns:p14="http://schemas.microsoft.com/office/powerpoint/2010/main" val="682647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11457"/>
          </a:xfrm>
        </p:spPr>
        <p:txBody>
          <a:bodyPr/>
          <a:lstStyle/>
          <a:p>
            <a:r>
              <a:rPr lang="en-US" sz="3600" dirty="0" smtClean="0"/>
              <a:t>MVVM = Model-View-ViewModel</a:t>
            </a:r>
          </a:p>
          <a:p>
            <a:r>
              <a:rPr lang="en-US" sz="3600" dirty="0" smtClean="0"/>
              <a:t>MVVM was invented with XAML in mind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Bindings </a:t>
            </a:r>
            <a:r>
              <a:rPr lang="en-US" dirty="0" smtClean="0"/>
              <a:t>to MVVM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130052" y="3064342"/>
            <a:ext cx="2290482" cy="25414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ViewModel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302273" y="3064342"/>
            <a:ext cx="2290482" cy="25414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View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957831" y="3064342"/>
            <a:ext cx="2290482" cy="25414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Model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3668880" y="3763590"/>
            <a:ext cx="1385047" cy="38996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7520153" y="3373625"/>
            <a:ext cx="1338059" cy="3899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Striped Right Arrow 12"/>
          <p:cNvSpPr/>
          <p:nvPr/>
        </p:nvSpPr>
        <p:spPr bwMode="auto">
          <a:xfrm rot="10800000">
            <a:off x="7520152" y="4929986"/>
            <a:ext cx="1338059" cy="437299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2755" y="3345144"/>
            <a:ext cx="1624927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Binding </a:t>
            </a:r>
            <a:endParaRPr lang="en-US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844" y="5646652"/>
            <a:ext cx="3530748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Presentation &amp; Presentation Logic</a:t>
            </a:r>
            <a:endParaRPr lang="en-US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2014" y="5646652"/>
            <a:ext cx="3530748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Business Logic &amp; Data</a:t>
            </a:r>
            <a:endParaRPr lang="en-US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82796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4715435" y="1208457"/>
            <a:ext cx="3039036" cy="53268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Bindings to MVVM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932329" y="1208457"/>
            <a:ext cx="3039036" cy="53268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2670" y="1210577"/>
            <a:ext cx="2958353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View</a:t>
            </a:r>
            <a:endParaRPr lang="en-US" sz="2800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107141" y="2487706"/>
            <a:ext cx="2684930" cy="58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Label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107141" y="3289156"/>
            <a:ext cx="2684930" cy="58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Label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5776" y="1210577"/>
            <a:ext cx="2958353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ViewModel</a:t>
            </a:r>
            <a:endParaRPr lang="en-US" sz="2800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8498541" y="1189176"/>
            <a:ext cx="3039036" cy="53268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38882" y="1189176"/>
            <a:ext cx="2958353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Model</a:t>
            </a:r>
            <a:endParaRPr lang="en-US" sz="2800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630551" y="2487706"/>
            <a:ext cx="2799449" cy="58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CustomerName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8630551" y="3294906"/>
            <a:ext cx="2799449" cy="58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CustomerAge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107141" y="5539252"/>
            <a:ext cx="2684930" cy="58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Button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64324" y="2607321"/>
            <a:ext cx="1353670" cy="572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Binding</a:t>
            </a:r>
            <a:endParaRPr lang="en-US" sz="2000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39452" y="4520734"/>
            <a:ext cx="2888877" cy="517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Notify Property Changed</a:t>
            </a:r>
            <a:endParaRPr lang="en-US" sz="1600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Curved Right Arrow 26"/>
          <p:cNvSpPr/>
          <p:nvPr/>
        </p:nvSpPr>
        <p:spPr bwMode="auto">
          <a:xfrm rot="5400000" flipH="1">
            <a:off x="4016013" y="4698810"/>
            <a:ext cx="735753" cy="1627095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urved Right Arrow 28"/>
          <p:cNvSpPr/>
          <p:nvPr/>
        </p:nvSpPr>
        <p:spPr bwMode="auto">
          <a:xfrm rot="5400000" flipV="1">
            <a:off x="3982502" y="3047144"/>
            <a:ext cx="849395" cy="1827754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4854021" y="2482508"/>
            <a:ext cx="2799449" cy="58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CustomerName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854021" y="3289708"/>
            <a:ext cx="2799449" cy="58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CustomerAge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10800000">
            <a:off x="7810105" y="3656585"/>
            <a:ext cx="601865" cy="4305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4922669" y="5539252"/>
            <a:ext cx="2684930" cy="58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Command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4052047" y="5615327"/>
            <a:ext cx="601865" cy="4305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24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5" grpId="0"/>
      <p:bldP spid="24" grpId="0" animBg="1"/>
      <p:bldP spid="10" grpId="0" animBg="1"/>
      <p:bldP spid="13" grpId="0"/>
      <p:bldP spid="14" grpId="0" animBg="1"/>
      <p:bldP spid="15" grpId="0"/>
      <p:bldP spid="16" grpId="0" animBg="1"/>
      <p:bldP spid="17" grpId="0" animBg="1"/>
      <p:bldP spid="19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1" grpId="0" animBg="1"/>
      <p:bldP spid="6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Bindings to MVVM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2320556"/>
            <a:ext cx="11653523" cy="2597634"/>
          </a:xfrm>
        </p:spPr>
        <p:txBody>
          <a:bodyPr/>
          <a:lstStyle/>
          <a:p>
            <a:r>
              <a:rPr lang="en-US" sz="3200" dirty="0" smtClean="0"/>
              <a:t>Separation of concerns</a:t>
            </a:r>
          </a:p>
          <a:p>
            <a:r>
              <a:rPr lang="en-US" sz="3200" dirty="0" smtClean="0"/>
              <a:t>Developers can create unit tests for the view model w/o using the view</a:t>
            </a:r>
            <a:endParaRPr lang="en-US" sz="3200" dirty="0" smtClean="0"/>
          </a:p>
          <a:p>
            <a:r>
              <a:rPr lang="en-US" sz="3200" dirty="0" smtClean="0"/>
              <a:t>Easy to redesign the UI of the app w/o touching the code because the view is implemented entirely in XAML</a:t>
            </a:r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567156" y="1451887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b="1" dirty="0" smtClean="0"/>
              <a:t>Some Important Benefits of MVVM: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41715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PCL &amp; Xamarin Forms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5604" y="1389592"/>
            <a:ext cx="11123112" cy="451016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 smtClean="0"/>
              <a:t>- Live </a:t>
            </a:r>
            <a:r>
              <a:rPr lang="en-US" sz="3200" dirty="0"/>
              <a:t>coding ¯\_(ツ)_/¯</a:t>
            </a:r>
          </a:p>
        </p:txBody>
      </p:sp>
    </p:spTree>
    <p:extLst>
      <p:ext uri="{BB962C8B-B14F-4D97-AF65-F5344CB8AC3E}">
        <p14:creationId xmlns:p14="http://schemas.microsoft.com/office/powerpoint/2010/main" val="1305017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Resources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5604" y="1389592"/>
            <a:ext cx="11123112" cy="451016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MVVM Light framework (</a:t>
            </a:r>
            <a:r>
              <a:rPr lang="en-US" sz="3200" dirty="0" err="1" smtClean="0"/>
              <a:t>mvvmcross.com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MVVM Cross framework (</a:t>
            </a:r>
            <a:r>
              <a:rPr lang="en-US" sz="3200" dirty="0" err="1" smtClean="0"/>
              <a:t>mvvmlight.codeplex.com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Prism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1638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Deanil</a:t>
            </a:r>
            <a:r>
              <a:rPr lang="en-US" dirty="0" smtClean="0"/>
              <a:t> Vicente</a:t>
            </a:r>
            <a:endParaRPr lang="en-US" dirty="0"/>
          </a:p>
          <a:p>
            <a:r>
              <a:rPr lang="en-US" dirty="0" smtClean="0"/>
              <a:t>Programmer | </a:t>
            </a:r>
            <a:r>
              <a:rPr lang="en-US" dirty="0" smtClean="0"/>
              <a:t>Xamarin Lover</a:t>
            </a:r>
            <a:endParaRPr lang="en-US" dirty="0"/>
          </a:p>
          <a:p>
            <a:r>
              <a:rPr lang="en-US" dirty="0" smtClean="0">
                <a:hlinkClick r:id="rId3"/>
              </a:rPr>
              <a:t>markdeanilvicente@outlook.com</a:t>
            </a:r>
            <a:r>
              <a:rPr lang="en-US" dirty="0" smtClean="0"/>
              <a:t> &amp; </a:t>
            </a:r>
            <a:r>
              <a:rPr lang="en-US" dirty="0" smtClean="0">
                <a:hlinkClick r:id="rId4"/>
              </a:rPr>
              <a:t>mark@anynetworksystems.com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Viber +639299988313 | Instagram </a:t>
            </a:r>
            <a:r>
              <a:rPr lang="mr-IN" dirty="0" smtClean="0"/>
              <a:t>–</a:t>
            </a:r>
            <a:r>
              <a:rPr lang="en-US" dirty="0" smtClean="0"/>
              <a:t> deanilvincent3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702" y="2585766"/>
            <a:ext cx="11653459" cy="654834"/>
          </a:xfrm>
        </p:spPr>
        <p:txBody>
          <a:bodyPr anchor="t"/>
          <a:lstStyle/>
          <a:p>
            <a:pPr algn="ctr">
              <a:lnSpc>
                <a:spcPct val="100000"/>
              </a:lnSpc>
              <a:buClr>
                <a:srgbClr val="FFFFFF"/>
              </a:buClr>
              <a:buSzPct val="90000"/>
            </a:pPr>
            <a:r>
              <a:rPr lang="en-US" sz="3200" spc="0" dirty="0">
                <a:solidFill>
                  <a:schemeClr val="tx1"/>
                </a:solidFill>
              </a:rPr>
              <a:t>“There are no shortcuts in achieving real success. Only those who take rough roads </a:t>
            </a:r>
            <a:r>
              <a:rPr lang="en-US" sz="3200" spc="0" dirty="0" smtClean="0">
                <a:solidFill>
                  <a:schemeClr val="tx1"/>
                </a:solidFill>
              </a:rPr>
              <a:t>are the ones </a:t>
            </a:r>
            <a:r>
              <a:rPr lang="en-US" sz="3200" spc="0" dirty="0" smtClean="0">
                <a:solidFill>
                  <a:schemeClr val="tx1"/>
                </a:solidFill>
              </a:rPr>
              <a:t>able to </a:t>
            </a:r>
            <a:r>
              <a:rPr lang="en-US" sz="3200" spc="0" dirty="0">
                <a:solidFill>
                  <a:schemeClr val="tx1"/>
                </a:solidFill>
              </a:rPr>
              <a:t>achieved it.”</a:t>
            </a:r>
            <a:br>
              <a:rPr lang="en-US" sz="3200" spc="0" dirty="0">
                <a:solidFill>
                  <a:schemeClr val="tx1"/>
                </a:solidFill>
              </a:rPr>
            </a:br>
            <a:r>
              <a:rPr lang="en-US" sz="3200" spc="0" dirty="0">
                <a:solidFill>
                  <a:schemeClr val="tx1"/>
                </a:solidFill>
              </a:rPr>
              <a:t>-Me ¯\_(ツ)_/¯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9303" y="301617"/>
            <a:ext cx="3584143" cy="567015"/>
          </a:xfrm>
        </p:spPr>
        <p:txBody>
          <a:bodyPr/>
          <a:lstStyle/>
          <a:p>
            <a:r>
              <a:rPr lang="en-US" dirty="0"/>
              <a:t>© 2017 Xamarin Inc.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21703" y="1727199"/>
            <a:ext cx="11653459" cy="654834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lnSpc>
                <a:spcPct val="60000"/>
              </a:lnSpc>
              <a:buClr>
                <a:srgbClr val="FFFFFF"/>
              </a:buClr>
              <a:buSzPct val="90000"/>
            </a:pPr>
            <a:r>
              <a:rPr lang="en-US" sz="5400" spc="0" smtClean="0">
                <a:solidFill>
                  <a:schemeClr val="tx1"/>
                </a:solidFill>
              </a:rPr>
              <a:t>God bless and thank you for listening!</a:t>
            </a:r>
            <a:endParaRPr lang="en-US" sz="54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that we are going to tackle about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5604" y="1389592"/>
            <a:ext cx="11123112" cy="451016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600" b="1" dirty="0" smtClean="0">
                <a:latin typeface="+mn-lt"/>
              </a:rPr>
              <a:t>I   - </a:t>
            </a:r>
            <a:r>
              <a:rPr lang="en-US" sz="3600" b="1" dirty="0" smtClean="0">
                <a:latin typeface="+mn-lt"/>
              </a:rPr>
              <a:t>Basic understanding  of Data Binding in Xamarin</a:t>
            </a:r>
            <a:r>
              <a:rPr lang="en-US" sz="3600" b="1" dirty="0">
                <a:latin typeface="+mn-lt"/>
              </a:rPr>
              <a:t> </a:t>
            </a:r>
            <a:r>
              <a:rPr lang="en-US" sz="3600" b="1" dirty="0" smtClean="0">
                <a:latin typeface="+mn-lt"/>
              </a:rPr>
              <a:t>Forms</a:t>
            </a:r>
            <a:endParaRPr lang="en-US" sz="3600" b="1" dirty="0" smtClean="0">
              <a:latin typeface="+mn-lt"/>
            </a:endParaRPr>
          </a:p>
          <a:p>
            <a:r>
              <a:rPr lang="en-US" sz="3600" b="1" dirty="0" smtClean="0"/>
              <a:t>II  - </a:t>
            </a:r>
            <a:r>
              <a:rPr lang="en-US" sz="3600" b="1" dirty="0" smtClean="0"/>
              <a:t>Xamarin with MVVM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533919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705" dirty="0" smtClean="0"/>
              <a:t>Data Binding</a:t>
            </a:r>
            <a:endParaRPr lang="en-US" sz="4705" dirty="0"/>
          </a:p>
        </p:txBody>
      </p:sp>
    </p:spTree>
    <p:extLst>
      <p:ext uri="{BB962C8B-B14F-4D97-AF65-F5344CB8AC3E}">
        <p14:creationId xmlns:p14="http://schemas.microsoft.com/office/powerpoint/2010/main" val="351066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289858"/>
          </a:xfrm>
        </p:spPr>
        <p:txBody>
          <a:bodyPr/>
          <a:lstStyle/>
          <a:p>
            <a:r>
              <a:rPr lang="en-US" sz="3600" dirty="0" smtClean="0"/>
              <a:t>Allow properties of two objects to be linked so that a change in one causes a change in the other.</a:t>
            </a:r>
          </a:p>
          <a:p>
            <a:r>
              <a:rPr lang="en-US" sz="3600" dirty="0"/>
              <a:t>O</a:t>
            </a:r>
            <a:r>
              <a:rPr lang="en-US" sz="3600" dirty="0" smtClean="0"/>
              <a:t>ne of the most important markup extensions in </a:t>
            </a:r>
            <a:r>
              <a:rPr lang="en-US" sz="3600" dirty="0" err="1" smtClean="0"/>
              <a:t>Xamarin.Forms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6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7028331" y="2214283"/>
            <a:ext cx="4007224" cy="26714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BINDING</a:t>
            </a:r>
            <a:endParaRPr lang="en-US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10236" y="2214283"/>
            <a:ext cx="4007224" cy="26714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DATA</a:t>
            </a:r>
            <a:endParaRPr lang="en-US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lus 8"/>
          <p:cNvSpPr/>
          <p:nvPr/>
        </p:nvSpPr>
        <p:spPr bwMode="auto">
          <a:xfrm>
            <a:off x="5665695" y="3263152"/>
            <a:ext cx="914400" cy="914400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85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675167" y="2485839"/>
            <a:ext cx="2843985" cy="23014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DATA BINDING</a:t>
            </a:r>
            <a:endParaRPr 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6545" y="2306345"/>
            <a:ext cx="1998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OBJECT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2830417"/>
            <a:ext cx="3711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/>
              <a:t>(Binding Source)</a:t>
            </a:r>
            <a:endParaRPr lang="en-US" sz="2800" i="1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93800" y="3400879"/>
            <a:ext cx="3123786" cy="4768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24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OBJECT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93797" y="3877709"/>
            <a:ext cx="3123786" cy="909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Property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37158" y="2306345"/>
            <a:ext cx="1998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VIEW</a:t>
            </a:r>
            <a:endParaRPr lang="en-US" sz="3600" b="1" dirty="0"/>
          </a:p>
        </p:txBody>
      </p:sp>
      <p:sp>
        <p:nvSpPr>
          <p:cNvPr id="17" name="Rectangle 16"/>
          <p:cNvSpPr/>
          <p:nvPr/>
        </p:nvSpPr>
        <p:spPr>
          <a:xfrm>
            <a:off x="8480613" y="2830417"/>
            <a:ext cx="3711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/>
              <a:t>(Binding Target)</a:t>
            </a:r>
            <a:endParaRPr lang="en-US" sz="2800" i="1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8774413" y="3400879"/>
            <a:ext cx="3123786" cy="4768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24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UI ELEMENT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8774410" y="3877709"/>
            <a:ext cx="3123786" cy="909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Property (UI Property)</a:t>
            </a:r>
          </a:p>
        </p:txBody>
      </p:sp>
      <p:sp>
        <p:nvSpPr>
          <p:cNvPr id="27" name="Right Arrow 26"/>
          <p:cNvSpPr/>
          <p:nvPr/>
        </p:nvSpPr>
        <p:spPr bwMode="auto">
          <a:xfrm>
            <a:off x="3552358" y="3255209"/>
            <a:ext cx="1007390" cy="29133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10800000">
            <a:off x="3552358" y="3937893"/>
            <a:ext cx="1007390" cy="29133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7653926" y="3255209"/>
            <a:ext cx="1007390" cy="29133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10800000">
            <a:off x="7653926" y="3937893"/>
            <a:ext cx="1007390" cy="29133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38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6753" y="1208458"/>
            <a:ext cx="295835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CustomerInfo Class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(Binding Source)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1388" y="1208457"/>
            <a:ext cx="295835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Label View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(Binding Target)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479176" y="2487706"/>
            <a:ext cx="3173506" cy="58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CustomerName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479176" y="4710953"/>
            <a:ext cx="3173506" cy="58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CustomerAge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413812" y="2487706"/>
            <a:ext cx="3173506" cy="58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Text Property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413812" y="4710953"/>
            <a:ext cx="3173506" cy="58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Segoe UI" pitchFamily="34" charset="0"/>
                <a:cs typeface="Segoe UI" pitchFamily="34" charset="0"/>
              </a:rPr>
              <a:t>Text Property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77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2320556"/>
            <a:ext cx="11653523" cy="2252924"/>
          </a:xfrm>
        </p:spPr>
        <p:txBody>
          <a:bodyPr/>
          <a:lstStyle/>
          <a:p>
            <a:r>
              <a:rPr lang="en-US" sz="3200" dirty="0" smtClean="0"/>
              <a:t>Binding framework synchronizes automatically</a:t>
            </a:r>
          </a:p>
          <a:p>
            <a:r>
              <a:rPr lang="en-US" sz="3200" dirty="0" smtClean="0"/>
              <a:t>No need to write bunch of save and update codes in your app</a:t>
            </a:r>
            <a:endParaRPr lang="en-US" sz="3200" dirty="0" smtClean="0"/>
          </a:p>
          <a:p>
            <a:r>
              <a:rPr lang="en-US" sz="3200" dirty="0" smtClean="0"/>
              <a:t>Changes in source are pushed to the target</a:t>
            </a:r>
          </a:p>
          <a:p>
            <a:r>
              <a:rPr lang="en-US" sz="3200" dirty="0" smtClean="0"/>
              <a:t>Changes in target can be synchronized back</a:t>
            </a:r>
            <a:endParaRPr lang="en-US" sz="3200" dirty="0"/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567156" y="1451887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b="1" dirty="0" smtClean="0"/>
              <a:t>The Main Benefits are: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21640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2320555"/>
            <a:ext cx="11653523" cy="11695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</a:t>
            </a:r>
            <a:r>
              <a:rPr lang="en-US" sz="3200" b="1" u="sng" dirty="0" smtClean="0"/>
              <a:t>BindingContext</a:t>
            </a:r>
            <a:r>
              <a:rPr lang="en-US" sz="3200" b="1" dirty="0"/>
              <a:t> </a:t>
            </a:r>
            <a:r>
              <a:rPr lang="en-US" sz="2000" b="1" i="1" dirty="0" smtClean="0"/>
              <a:t>(property target must be set to the source)</a:t>
            </a:r>
            <a:endParaRPr lang="en-US" sz="20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u="sng" dirty="0" smtClean="0"/>
              <a:t>Binding</a:t>
            </a:r>
            <a:r>
              <a:rPr lang="en-US" sz="3200" b="1" dirty="0" smtClean="0"/>
              <a:t> </a:t>
            </a:r>
            <a:r>
              <a:rPr lang="en-US" sz="3200" dirty="0" smtClean="0"/>
              <a:t>Markup extension</a:t>
            </a:r>
            <a:r>
              <a:rPr lang="en-US" sz="2000" b="1" i="1" dirty="0" smtClean="0"/>
              <a:t>(</a:t>
            </a:r>
            <a:r>
              <a:rPr lang="en-US" sz="2000" i="1" dirty="0" smtClean="0"/>
              <a:t>Binding must established between the target and the source)</a:t>
            </a:r>
            <a:endParaRPr lang="en-US" sz="1232" dirty="0" smtClean="0"/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567156" y="1451887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b="1" dirty="0" smtClean="0"/>
              <a:t>Establishing data binding in two step process:</a:t>
            </a:r>
            <a:endParaRPr lang="en-US" sz="4000" b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016607" y="3501416"/>
            <a:ext cx="10906156" cy="60563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 smtClean="0"/>
              <a:t>Binding markup extension can specify properties, including: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138406" y="4192259"/>
            <a:ext cx="1518834" cy="643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4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PATH</a:t>
            </a:r>
            <a:endParaRPr lang="en-US" sz="4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940803" y="4921242"/>
            <a:ext cx="1914040" cy="4023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20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Property name</a:t>
            </a: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07823" y="4192260"/>
            <a:ext cx="1518834" cy="643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4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MODE</a:t>
            </a:r>
            <a:endParaRPr lang="en-US" sz="4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510220" y="4916200"/>
            <a:ext cx="1914040" cy="4023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200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OneWay</a:t>
            </a: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510220" y="5398695"/>
            <a:ext cx="1914040" cy="4023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sz="20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TwoWay</a:t>
            </a: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510220" y="5881190"/>
            <a:ext cx="1914040" cy="4023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r>
              <a:rPr lang="en-US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OneWayToSource</a:t>
            </a:r>
            <a:endParaRPr 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0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XamarinTempla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13030</TotalTime>
  <Words>524</Words>
  <Application>Microsoft Macintosh PowerPoint</Application>
  <PresentationFormat>Widescreen</PresentationFormat>
  <Paragraphs>110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.AppleSystemUIFont</vt:lpstr>
      <vt:lpstr>Avenir LT Pro 45 Book</vt:lpstr>
      <vt:lpstr>Calibri</vt:lpstr>
      <vt:lpstr>Consolas</vt:lpstr>
      <vt:lpstr>Menlo</vt:lpstr>
      <vt:lpstr>Segoe UI</vt:lpstr>
      <vt:lpstr>Segoe UI Light</vt:lpstr>
      <vt:lpstr>Segoe UI Semibold</vt:lpstr>
      <vt:lpstr>Times New Roman</vt:lpstr>
      <vt:lpstr>Wingdings</vt:lpstr>
      <vt:lpstr>Arial</vt:lpstr>
      <vt:lpstr>XamarinTemplate</vt:lpstr>
      <vt:lpstr>Custom Design</vt:lpstr>
      <vt:lpstr>“Xamarin with MVVM”</vt:lpstr>
      <vt:lpstr>Topics that we are going to tackle about</vt:lpstr>
      <vt:lpstr>PowerPoint Presentation</vt:lpstr>
      <vt:lpstr>Data Binding</vt:lpstr>
      <vt:lpstr>Data Binding</vt:lpstr>
      <vt:lpstr>Data Binding</vt:lpstr>
      <vt:lpstr>Data Binding</vt:lpstr>
      <vt:lpstr>Data Binding</vt:lpstr>
      <vt:lpstr>Data Binding</vt:lpstr>
      <vt:lpstr>Data Binding</vt:lpstr>
      <vt:lpstr>Before we begin, probably (~_^)</vt:lpstr>
      <vt:lpstr>PowerPoint Presentation</vt:lpstr>
      <vt:lpstr>From Bindings to MVVM</vt:lpstr>
      <vt:lpstr>From Bindings to MVVM</vt:lpstr>
      <vt:lpstr>From Bindings to MVVM</vt:lpstr>
      <vt:lpstr>PCL &amp; Xamarin Forms</vt:lpstr>
      <vt:lpstr>Recommended Resources</vt:lpstr>
      <vt:lpstr>“There are no shortcuts in achieving real success. Only those who take rough roads are the ones able to achieved it.” -Me ¯\_(ツ)_/¯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Dnil Vincent</cp:lastModifiedBy>
  <cp:revision>189</cp:revision>
  <dcterms:created xsi:type="dcterms:W3CDTF">2015-05-05T21:43:30Z</dcterms:created>
  <dcterms:modified xsi:type="dcterms:W3CDTF">2017-03-11T03:06:20Z</dcterms:modified>
</cp:coreProperties>
</file>