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60" r:id="rId4"/>
    <p:sldId id="266" r:id="rId5"/>
    <p:sldId id="257" r:id="rId6"/>
    <p:sldId id="262" r:id="rId7"/>
    <p:sldId id="263" r:id="rId8"/>
    <p:sldId id="265" r:id="rId9"/>
    <p:sldId id="270" r:id="rId10"/>
    <p:sldId id="258" r:id="rId11"/>
    <p:sldId id="264" r:id="rId12"/>
    <p:sldId id="272" r:id="rId13"/>
    <p:sldId id="259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0033"/>
    <a:srgbClr val="000066"/>
    <a:srgbClr val="6600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5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6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97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9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2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5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5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60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0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1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9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78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microsoft.com/office/2007/relationships/hdphoto" Target="../media/hdphoto5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2000">
              <a:schemeClr val="accent3">
                <a:lumMod val="40000"/>
                <a:lumOff val="60000"/>
              </a:schemeClr>
            </a:gs>
            <a:gs pos="77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C84A13-2AFC-4F67-8D0E-FB3D4B7D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689" y="2908404"/>
            <a:ext cx="4840406" cy="3544061"/>
          </a:xfrm>
          <a:noFill/>
        </p:spPr>
        <p:txBody>
          <a:bodyPr>
            <a:normAutofit fontScale="25000" lnSpcReduction="20000"/>
          </a:bodyPr>
          <a:lstStyle/>
          <a:p>
            <a:pPr algn="l"/>
            <a:r>
              <a:rPr lang="es-ES" sz="14400" b="1" dirty="0">
                <a:solidFill>
                  <a:srgbClr val="003366"/>
                </a:solidFill>
                <a:latin typeface="Tw Cen MT Condensed Extra Bold" panose="020B0803020202020204" pitchFamily="34" charset="0"/>
              </a:rPr>
              <a:t>INTEGRANTES: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Escobedo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Mescco,Angie</a:t>
            </a:r>
            <a:endParaRPr lang="es-E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Guevara Ferro, Cristian Luis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Gutierrez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Daza, Gonzalo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Huillca Mozo, Bryan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Ccasani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Charlie Joel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Widmar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Raul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Palomino,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Luiyi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Antony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Centeno Olivera, Ronaldinho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037557-B30E-4D4D-8F8E-955474DECCCF}"/>
              </a:ext>
            </a:extLst>
          </p:cNvPr>
          <p:cNvSpPr/>
          <p:nvPr/>
        </p:nvSpPr>
        <p:spPr>
          <a:xfrm>
            <a:off x="0" y="341194"/>
            <a:ext cx="12192000" cy="2292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DE9266-38DB-4906-928B-13C25726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3" y="405535"/>
            <a:ext cx="10636155" cy="216413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7200" b="1" i="0" u="none" strike="noStrike" dirty="0">
                <a:effectLst/>
                <a:latin typeface="Showcard Gothic" panose="04020904020102020604" pitchFamily="82" charset="0"/>
              </a:rPr>
              <a:t>PRIMERA ENTREGA SISTEMA DE TUTORÍA</a:t>
            </a:r>
            <a:endParaRPr lang="es-ES" sz="848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7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06952-5F6C-4962-A176-57DFEC93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27"/>
            <a:ext cx="6367818" cy="6550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determino las cinco tareas primordiales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07BBA-054D-439E-A786-4CF8F0FC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6" y="2230085"/>
            <a:ext cx="3419475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7A451A-6CD5-4A4B-9081-3071770C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27" y="2230085"/>
            <a:ext cx="3390900" cy="94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2AEC77-4431-4912-BB05-89B13B6E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04" y="2239610"/>
            <a:ext cx="3371850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A3415C-CA5B-4EE9-978E-020FCA20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28" y="3955131"/>
            <a:ext cx="3913271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78727C-13A7-4022-90A1-A0551C02B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537" y="3941483"/>
            <a:ext cx="3712150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98670E1-F1FC-4F76-9544-477166ECF6AB}"/>
              </a:ext>
            </a:extLst>
          </p:cNvPr>
          <p:cNvSpPr/>
          <p:nvPr/>
        </p:nvSpPr>
        <p:spPr>
          <a:xfrm>
            <a:off x="-1" y="332981"/>
            <a:ext cx="12192000" cy="7506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9979492-977F-4276-BEC2-26A5C7A8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22" y="231068"/>
            <a:ext cx="3725839" cy="942975"/>
          </a:xfrm>
        </p:spPr>
        <p:txBody>
          <a:bodyPr>
            <a:normAutofit/>
          </a:bodyPr>
          <a:lstStyle/>
          <a:p>
            <a:pPr algn="just"/>
            <a:r>
              <a:rPr lang="es-ES" sz="5400" dirty="0">
                <a:latin typeface="Showcard Gothic" panose="04020904020102020604" pitchFamily="8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7091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6C41CC-504C-41CC-9A12-C022DFF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58967" y="1148679"/>
            <a:ext cx="217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AYUDANTE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7DA90-E223-486D-975D-BCE458A4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1" t="48254" r="3735" b="3121"/>
          <a:stretch/>
        </p:blipFill>
        <p:spPr>
          <a:xfrm>
            <a:off x="3657600" y="4440608"/>
            <a:ext cx="4189864" cy="231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85BF1C-A41A-49AE-87E1-03630B20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48743" r="50840" b="2633"/>
          <a:stretch/>
        </p:blipFill>
        <p:spPr>
          <a:xfrm>
            <a:off x="6674536" y="1919203"/>
            <a:ext cx="4093548" cy="2257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9CA4FD-A26B-4F54-86D9-BC46DAF2E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072" r="50861" b="51297"/>
          <a:stretch/>
        </p:blipFill>
        <p:spPr>
          <a:xfrm>
            <a:off x="951777" y="1901385"/>
            <a:ext cx="4189864" cy="2263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58F25C-23C8-4CBC-BD7E-78724FAD970E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41768B6-A55D-4525-A926-888A693A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18061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878E37F-1422-4DDA-A747-9C35A5EF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105096" y="3429000"/>
            <a:ext cx="5622929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85921" y="1376558"/>
            <a:ext cx="285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COORDINADOR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C2309-ADB9-4CBF-8F00-2288B16B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5"/>
          <a:stretch/>
        </p:blipFill>
        <p:spPr>
          <a:xfrm>
            <a:off x="274657" y="2397841"/>
            <a:ext cx="5527390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D91DA5E-6F33-48C6-86B9-3F206EFD10B2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D493F1-31B6-4F88-8E23-D8A36786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47916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E4F229-2748-4B4A-86B4-0D10F0C6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r="50000" b="50675"/>
          <a:stretch/>
        </p:blipFill>
        <p:spPr>
          <a:xfrm>
            <a:off x="514907" y="1764293"/>
            <a:ext cx="4889606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829BED-B313-41C6-92F9-CBA4B305B36D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B5F800-C9C0-4FA1-806C-0F6CF855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8" r="1396" b="50675"/>
          <a:stretch/>
        </p:blipFill>
        <p:spPr>
          <a:xfrm>
            <a:off x="6654276" y="1764294"/>
            <a:ext cx="4889604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CF1A90-315E-4EBC-8644-5F292DE6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50964" r="51000"/>
          <a:stretch/>
        </p:blipFill>
        <p:spPr>
          <a:xfrm>
            <a:off x="3466529" y="4256639"/>
            <a:ext cx="5194477" cy="245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23E8E6A-CB6F-418A-A39C-8CC909CA9E9B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B3B8C9-9F2C-41A0-8D87-AF5DA32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92931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39A285-7DC4-415A-84E8-287499E6B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 b="50000"/>
          <a:stretch/>
        </p:blipFill>
        <p:spPr>
          <a:xfrm>
            <a:off x="287372" y="1982286"/>
            <a:ext cx="5168649" cy="2368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C6FA41-B50C-4049-9A61-572647BB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3"/>
          <a:stretch/>
        </p:blipFill>
        <p:spPr>
          <a:xfrm>
            <a:off x="5773002" y="3564093"/>
            <a:ext cx="5961251" cy="277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8A685A-126E-42D4-9A9C-9616A0E58C16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F994F7-742E-4441-910F-91333CFFB2F1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E12C26-FD61-4D50-8115-2F40220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41156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DDA7BA-A1F5-4ACF-B339-12C709FD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8" y="1559327"/>
            <a:ext cx="2599171" cy="1318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5C2E40-33F2-48AB-85D4-FCD3F64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8" y="2958380"/>
            <a:ext cx="2599171" cy="20431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FB47F7-2293-4691-98DB-C28136D4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9" y="1559328"/>
            <a:ext cx="2681435" cy="34421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B7EBA5-F980-419F-AF2E-54A8F919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84" y="1559327"/>
            <a:ext cx="2599171" cy="22558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2A163E-42DF-485C-86FD-0D078B3DB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19" y="5084471"/>
            <a:ext cx="2599171" cy="13157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1DAA8D-DF61-48A0-B261-934B4897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02" y="3956529"/>
            <a:ext cx="2599171" cy="244373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467747-58D0-4C66-8BE1-B5DF028F6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8261" y="1559327"/>
            <a:ext cx="2599170" cy="48409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E7B553-2E8E-4101-975F-DFC1C8CBA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479" y="5084471"/>
            <a:ext cx="2681434" cy="131579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4F4F913-8903-44A4-9E9E-296F313CE637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4A9C4-734D-4006-AE85-9E4011B024AD}"/>
              </a:ext>
            </a:extLst>
          </p:cNvPr>
          <p:cNvSpPr txBox="1"/>
          <p:nvPr/>
        </p:nvSpPr>
        <p:spPr>
          <a:xfrm>
            <a:off x="2388358" y="375851"/>
            <a:ext cx="10005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latin typeface="Showcard Gothic" panose="04020904020102020604" pitchFamily="82" charset="0"/>
              </a:rPr>
              <a:t>TAREAS SISTEMATIZABLES DEL REGLAMENTO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8789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52F680F-D192-4D80-B7EB-7BE984275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61487"/>
              </p:ext>
            </p:extLst>
          </p:nvPr>
        </p:nvGraphicFramePr>
        <p:xfrm>
          <a:off x="365637" y="1344424"/>
          <a:ext cx="11460720" cy="50580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42267">
                  <a:extLst>
                    <a:ext uri="{9D8B030D-6E8A-4147-A177-3AD203B41FA5}">
                      <a16:colId xmlns:a16="http://schemas.microsoft.com/office/drawing/2014/main" val="3204893002"/>
                    </a:ext>
                  </a:extLst>
                </a:gridCol>
                <a:gridCol w="1818453">
                  <a:extLst>
                    <a:ext uri="{9D8B030D-6E8A-4147-A177-3AD203B41FA5}">
                      <a16:colId xmlns:a16="http://schemas.microsoft.com/office/drawing/2014/main" val="1601982618"/>
                    </a:ext>
                  </a:extLst>
                </a:gridCol>
              </a:tblGrid>
              <a:tr h="434416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REQUISITOS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9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Programa de Tutoría es de carácter obligatorio para los estudiantes que han desaprobado por segunda vez una asignatura (Art. 9°)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29369"/>
                  </a:ext>
                </a:extLst>
              </a:tr>
              <a:tr h="434416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a los alumnos que se encuentren en riesgo académico. (Art. 27)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56931"/>
                  </a:ext>
                </a:extLst>
              </a:tr>
              <a:tr h="776418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Determinar y seleccionar en coordinación con el Decano de la Facultad la cantidad necesaria de Docentes Tutores para cada semestre académico, teniendo en cuenta que cada Docente Tutor tendrá a su cargo el asesoramiento de un número proporcional de estudiantes en riesgo académico. .(Art. 17 b)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2228"/>
                  </a:ext>
                </a:extLst>
              </a:tr>
              <a:tr h="543967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los informes de los tutores del estado situacional de cada uno de los estudiantes con riesgo académico que tienen a su cargo. (Art. 23 inciso g).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64024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Establecer la obligatoriedad de la tutoría para los estudiantes que desaprobaron por segunda vez una asignatura (Art. 9)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8813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debe otorgar a los Estudiantes Ayudantes de Tutoría (Art. 14°)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0125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usuarios(tutores) tienen que recibir todo la información de los docentes que imparten asignaturas a sus estudiantes tutorados.(Art. 13° Funciones del Tutor Académico - Inc. 1 - Pág.5)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9509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Monitorear(Visualizar promedios parciales) el desempeño académico del estudiante que se encuentra en riesgo académico durante el periodo académico correspondiente. (Art 11 inciso c 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5229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Proporcionar a cada Docente Tutor el Avance Curricular de los estudiantes en riesgo académico que se encuentran bajo su tutoría.(Art 20 inciso a)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07426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7569AA0-7F2E-4DA7-8CFD-0EB4A1E8EE5D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F8469A9-ABCF-41BF-B98F-B4BAD884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19" y="276307"/>
            <a:ext cx="9231881" cy="880399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latin typeface="Showcard Gothic" panose="04020904020102020604" pitchFamily="82" charset="0"/>
              </a:rPr>
              <a:t>BOSQUEJO INICIAL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21605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D37B12-5C00-4E74-92CB-74AD65DE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2" y="1246316"/>
            <a:ext cx="9720835" cy="5298770"/>
          </a:xfrm>
          <a:prstGeom prst="rect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DBCE9EC-F7E3-40D2-9CC1-CF16E495956D}"/>
              </a:ext>
            </a:extLst>
          </p:cNvPr>
          <p:cNvSpPr/>
          <p:nvPr/>
        </p:nvSpPr>
        <p:spPr>
          <a:xfrm>
            <a:off x="0" y="215683"/>
            <a:ext cx="12192000" cy="7806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D91C57-D3F9-4C2E-A0E1-6784555A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27" y="213002"/>
            <a:ext cx="10069773" cy="907801"/>
          </a:xfrm>
          <a:noFill/>
        </p:spPr>
        <p:txBody>
          <a:bodyPr>
            <a:noAutofit/>
          </a:bodyPr>
          <a:lstStyle/>
          <a:p>
            <a:pPr algn="l"/>
            <a:r>
              <a:rPr lang="es-ES" sz="4400" b="1" dirty="0">
                <a:latin typeface="Stencil" panose="040409050D0802020404" pitchFamily="82" charset="0"/>
              </a:rPr>
              <a:t>Bosquejo inicial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306988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5B841-D6E9-4D22-8A9A-29BF85BB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283282"/>
            <a:ext cx="10773178" cy="76277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el desarrollo del diseño de los requerimientos se uso la notación grafica de sintaxis i* la cual usamos las siguientes herramientas: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16C05C-EACC-4D5C-8DA8-5021F354452E}"/>
              </a:ext>
            </a:extLst>
          </p:cNvPr>
          <p:cNvSpPr/>
          <p:nvPr/>
        </p:nvSpPr>
        <p:spPr>
          <a:xfrm>
            <a:off x="1911724" y="2688667"/>
            <a:ext cx="7204978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Entidades activas que realizan acciones.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138DCB-EB07-4AFF-9458-AC04C858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192" y="2743259"/>
            <a:ext cx="1038342" cy="95357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6E53E32-5C61-4511-BF69-B02FD2AE27D1}"/>
              </a:ext>
            </a:extLst>
          </p:cNvPr>
          <p:cNvSpPr/>
          <p:nvPr/>
        </p:nvSpPr>
        <p:spPr>
          <a:xfrm>
            <a:off x="1911724" y="3969285"/>
            <a:ext cx="7204980" cy="105866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Caracterización abstracta del comportamiento de un actor.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13CF02-557F-4E1D-8302-CACBCFD3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8840" y="4063759"/>
            <a:ext cx="973632" cy="9429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CE89754-C02B-4D86-9C95-9145D9A0EF81}"/>
              </a:ext>
            </a:extLst>
          </p:cNvPr>
          <p:cNvSpPr/>
          <p:nvPr/>
        </p:nvSpPr>
        <p:spPr>
          <a:xfrm>
            <a:off x="1911723" y="5180437"/>
            <a:ext cx="7204979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Actor con manifestaciones físicas concretas, como un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individuo humano.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F1E94E-1482-46E9-8118-CB44F781B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191" y1="18182" x2="53191" y2="18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4594" y="5219623"/>
            <a:ext cx="987878" cy="104042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EA6BFE-E34C-4A12-AABD-5D0E5772D704}"/>
              </a:ext>
            </a:extLst>
          </p:cNvPr>
          <p:cNvSpPr/>
          <p:nvPr/>
        </p:nvSpPr>
        <p:spPr>
          <a:xfrm>
            <a:off x="2968" y="2055128"/>
            <a:ext cx="2412686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ACTORES:</a:t>
            </a:r>
            <a:endParaRPr lang="es-PE" sz="2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D6A52C6-41B8-432D-A78A-ADA8E3A0EB25}"/>
              </a:ext>
            </a:extLst>
          </p:cNvPr>
          <p:cNvSpPr/>
          <p:nvPr/>
        </p:nvSpPr>
        <p:spPr>
          <a:xfrm>
            <a:off x="0" y="329051"/>
            <a:ext cx="12192000" cy="762771"/>
          </a:xfrm>
          <a:prstGeom prst="rect">
            <a:avLst/>
          </a:prstGeom>
          <a:solidFill>
            <a:schemeClr val="bg2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5023B9B-1B9A-4B68-8B89-AFC5CF2D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669" y="397315"/>
            <a:ext cx="3289110" cy="76277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b="1" dirty="0">
                <a:latin typeface="Showcard Gothic" panose="04020904020102020604" pitchFamily="82" charset="0"/>
              </a:rPr>
              <a:t>DISEÑO</a:t>
            </a:r>
            <a:endParaRPr lang="es-ES" sz="66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7564A4E-1BFA-45E1-9937-EEF93572352B}"/>
              </a:ext>
            </a:extLst>
          </p:cNvPr>
          <p:cNvSpPr/>
          <p:nvPr/>
        </p:nvSpPr>
        <p:spPr>
          <a:xfrm>
            <a:off x="504356" y="110738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Representa la intención de un actor.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17FDB5-7830-4600-B6B1-04C4487F1D06}"/>
              </a:ext>
            </a:extLst>
          </p:cNvPr>
          <p:cNvSpPr/>
          <p:nvPr/>
        </p:nvSpPr>
        <p:spPr>
          <a:xfrm>
            <a:off x="6221666" y="2592846"/>
            <a:ext cx="5874797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Son metas blandas que no están bien 				definidas</a:t>
            </a:r>
            <a:r>
              <a:rPr lang="es-PE" sz="1600" dirty="0">
                <a:solidFill>
                  <a:schemeClr val="bg1"/>
                </a:solidFill>
              </a:rPr>
              <a:t>.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7D0351-3DB9-4BCA-A838-DEAF685D2790}"/>
              </a:ext>
            </a:extLst>
          </p:cNvPr>
          <p:cNvSpPr/>
          <p:nvPr/>
        </p:nvSpPr>
        <p:spPr>
          <a:xfrm>
            <a:off x="6200022" y="1107386"/>
            <a:ext cx="5910090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realizar una tarea especifica.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9A00D0-8ED9-4531-9B8D-1E332DCE2712}"/>
              </a:ext>
            </a:extLst>
          </p:cNvPr>
          <p:cNvSpPr/>
          <p:nvPr/>
        </p:nvSpPr>
        <p:spPr>
          <a:xfrm>
            <a:off x="504356" y="259284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la provisión de alguna 			entidad, física o informativa.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F3635-469E-4F4F-ACE9-C2EFC56C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56" y="1187629"/>
            <a:ext cx="1280037" cy="8843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9C438F-83FB-4AA4-941D-D72427603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344" y="2765585"/>
            <a:ext cx="887715" cy="7467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87920-7B31-47C1-A0BB-DB160BCB4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88000" l="7767" r="90291">
                        <a14:foregroundMark x1="91262" y1="49333" x2="91262" y2="49333"/>
                        <a14:foregroundMark x1="7767" y1="61333" x2="7767" y2="61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6730" y="2699164"/>
            <a:ext cx="940123" cy="8796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D70689-BCCA-4127-B406-E9555885E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1107386"/>
            <a:ext cx="1079777" cy="993323"/>
          </a:xfrm>
          <a:prstGeom prst="rect">
            <a:avLst/>
          </a:prstGeom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0D64581-178E-41A0-BBD4-24C7B7B8656E}"/>
              </a:ext>
            </a:extLst>
          </p:cNvPr>
          <p:cNvSpPr/>
          <p:nvPr/>
        </p:nvSpPr>
        <p:spPr>
          <a:xfrm>
            <a:off x="504356" y="4703055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 Enlace de dependencia.</a:t>
            </a:r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113C7EC-E2A4-43A5-AEB0-3D92235D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542" y="4863543"/>
            <a:ext cx="971551" cy="7239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530B968-723E-4C71-BFA0-CF579BD3FB8B}"/>
              </a:ext>
            </a:extLst>
          </p:cNvPr>
          <p:cNvSpPr/>
          <p:nvPr/>
        </p:nvSpPr>
        <p:spPr>
          <a:xfrm>
            <a:off x="6246622" y="4631886"/>
            <a:ext cx="5849841" cy="1238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bg1"/>
                </a:solidFill>
              </a:rPr>
              <a:t>			Limites intencionales de un actor.</a:t>
            </a:r>
            <a:endParaRPr lang="es-PE" sz="16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4298657-791E-43B2-83E0-05088D000F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57" b="92208" l="4783" r="92609">
                        <a14:foregroundMark x1="35217" y1="32900" x2="35217" y2="32900"/>
                        <a14:foregroundMark x1="31739" y1="25974" x2="31739" y2="25974"/>
                        <a14:foregroundMark x1="23043" y1="13853" x2="23043" y2="13853"/>
                        <a14:foregroundMark x1="18696" y1="11255" x2="14348" y2="26840"/>
                        <a14:foregroundMark x1="5652" y1="24242" x2="5652" y2="24242"/>
                        <a14:foregroundMark x1="92609" y1="54113" x2="92609" y2="54113"/>
                        <a14:foregroundMark x1="51739" y1="88745" x2="51739" y2="88745"/>
                        <a14:foregroundMark x1="52609" y1="92208" x2="52609" y2="92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4684189"/>
            <a:ext cx="1302400" cy="1186242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108ED9-91BC-4555-9FEA-6AE5ECE8BEFA}"/>
              </a:ext>
            </a:extLst>
          </p:cNvPr>
          <p:cNvSpPr/>
          <p:nvPr/>
        </p:nvSpPr>
        <p:spPr>
          <a:xfrm>
            <a:off x="-14259" y="490110"/>
            <a:ext cx="3043451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718DB23-9B45-4F99-A5AB-57F5090A7D68}"/>
              </a:ext>
            </a:extLst>
          </p:cNvPr>
          <p:cNvSpPr txBox="1">
            <a:spLocks/>
          </p:cNvSpPr>
          <p:nvPr/>
        </p:nvSpPr>
        <p:spPr>
          <a:xfrm>
            <a:off x="504356" y="477154"/>
            <a:ext cx="1826828" cy="54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ELEMENTOS:</a:t>
            </a:r>
            <a:endParaRPr lang="es-ES" sz="1050" dirty="0">
              <a:latin typeface="Bahnschrift SemiBold Condensed" panose="020B0502040204020203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8C24E7D-B2C0-42FC-AF15-285832E1C4A4}"/>
              </a:ext>
            </a:extLst>
          </p:cNvPr>
          <p:cNvSpPr/>
          <p:nvPr/>
        </p:nvSpPr>
        <p:spPr>
          <a:xfrm>
            <a:off x="1" y="3988092"/>
            <a:ext cx="302919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0B04EBE-B9F0-41E3-8C34-64DB2F488678}"/>
              </a:ext>
            </a:extLst>
          </p:cNvPr>
          <p:cNvSpPr txBox="1"/>
          <p:nvPr/>
        </p:nvSpPr>
        <p:spPr>
          <a:xfrm>
            <a:off x="420033" y="3906562"/>
            <a:ext cx="229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ASOCIACIONES: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6952A4-0B48-4BAC-BB2C-09229D949820}"/>
              </a:ext>
            </a:extLst>
          </p:cNvPr>
          <p:cNvSpPr/>
          <p:nvPr/>
        </p:nvSpPr>
        <p:spPr>
          <a:xfrm>
            <a:off x="6200022" y="3935049"/>
            <a:ext cx="229587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B1FBC9-C228-471D-9B39-D9FC4E867130}"/>
              </a:ext>
            </a:extLst>
          </p:cNvPr>
          <p:cNvSpPr txBox="1"/>
          <p:nvPr/>
        </p:nvSpPr>
        <p:spPr>
          <a:xfrm>
            <a:off x="6263135" y="3867024"/>
            <a:ext cx="165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SemiBold Condensed" panose="020B0502040204020203" pitchFamily="34" charset="0"/>
              </a:rPr>
              <a:t>LIMITES:</a:t>
            </a:r>
          </a:p>
        </p:txBody>
      </p:sp>
    </p:spTree>
    <p:extLst>
      <p:ext uri="{BB962C8B-B14F-4D97-AF65-F5344CB8AC3E}">
        <p14:creationId xmlns:p14="http://schemas.microsoft.com/office/powerpoint/2010/main" val="22857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7BED812-C1DC-478A-B28C-A67A5407B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1549" y="3276599"/>
            <a:ext cx="1096851" cy="10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CEE344-9E14-407E-8B06-4360EADF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E25BBA-01B8-4748-B28E-6AE5988545C0}"/>
              </a:ext>
            </a:extLst>
          </p:cNvPr>
          <p:cNvSpPr txBox="1"/>
          <p:nvPr/>
        </p:nvSpPr>
        <p:spPr>
          <a:xfrm>
            <a:off x="8381775" y="0"/>
            <a:ext cx="421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 </a:t>
            </a:r>
            <a:r>
              <a:rPr lang="es-PE" sz="36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DEPENDENCY(SD)</a:t>
            </a:r>
            <a:endParaRPr lang="es-ES" sz="2000" b="1" u="sng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7C853B-5C33-463D-81A9-9F2CA4A81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A1CA57-A620-4566-A7A2-1F426EA07902}"/>
              </a:ext>
            </a:extLst>
          </p:cNvPr>
          <p:cNvSpPr txBox="1"/>
          <p:nvPr/>
        </p:nvSpPr>
        <p:spPr>
          <a:xfrm>
            <a:off x="8955239" y="5147897"/>
            <a:ext cx="33437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</a:t>
            </a:r>
            <a:r>
              <a:rPr lang="es-PE" sz="3200" b="1" u="sng" dirty="0">
                <a:solidFill>
                  <a:srgbClr val="F0532B"/>
                </a:solidFill>
                <a:latin typeface="Tw Cen MT Condensed Extra Bold" panose="020B0803020202020204" pitchFamily="34" charset="0"/>
              </a:rPr>
              <a:t>  </a:t>
            </a:r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RATIONALE(SR)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0A03AF1-8DDF-4426-BCC3-6E154E867560}"/>
              </a:ext>
            </a:extLst>
          </p:cNvPr>
          <p:cNvSpPr txBox="1"/>
          <p:nvPr/>
        </p:nvSpPr>
        <p:spPr>
          <a:xfrm>
            <a:off x="449799" y="1263957"/>
            <a:ext cx="114965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TECNICA MIXTA DE PRIORIZACION DE REQUISITOS: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  de </a:t>
            </a:r>
            <a:r>
              <a:rPr lang="es-E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endParaRPr lang="es-E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Won’t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 de </a:t>
            </a: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lasificación</a:t>
            </a:r>
          </a:p>
          <a:p>
            <a:endParaRPr lang="es-ES" sz="1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técnica de clasificación tiene como objetivo asignar un nivel de prioridad propio para cada requisito utilizando una técnica auxiliar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 de </a:t>
            </a:r>
            <a:r>
              <a:rPr lang="es-E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otación</a:t>
            </a:r>
          </a:p>
          <a:p>
            <a:pPr lvl="2"/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 consiste en tomar un numero de requisitos y asignar esa misma cantidad de puntos para 	cada parte interesada y repartirlos entre los requisitos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65D91D-1A24-4F9E-B4B5-C872B39A6B4C}"/>
              </a:ext>
            </a:extLst>
          </p:cNvPr>
          <p:cNvSpPr/>
          <p:nvPr/>
        </p:nvSpPr>
        <p:spPr>
          <a:xfrm>
            <a:off x="0" y="238731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AA3D81-4E65-4833-8AA2-22ADC5C94817}"/>
              </a:ext>
            </a:extLst>
          </p:cNvPr>
          <p:cNvSpPr txBox="1"/>
          <p:nvPr/>
        </p:nvSpPr>
        <p:spPr>
          <a:xfrm>
            <a:off x="8722613" y="219919"/>
            <a:ext cx="3014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Showcard Gothic" panose="04020904020102020604" pitchFamily="82" charset="0"/>
              </a:rPr>
              <a:t>TÉCNICAS</a:t>
            </a:r>
            <a:endParaRPr lang="es-ES" sz="32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3CABE1-D398-462B-849F-E249A4A16E99}"/>
              </a:ext>
            </a:extLst>
          </p:cNvPr>
          <p:cNvGrpSpPr/>
          <p:nvPr/>
        </p:nvGrpSpPr>
        <p:grpSpPr>
          <a:xfrm>
            <a:off x="6463293" y="1654581"/>
            <a:ext cx="3868062" cy="2194699"/>
            <a:chOff x="6695305" y="1419135"/>
            <a:chExt cx="4054615" cy="252247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6B87BE-FE66-4A30-90D9-517DD83C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19" b="92169" l="4196" r="92308">
                          <a14:foregroundMark x1="8392" y1="48795" x2="34266" y2="46988"/>
                          <a14:foregroundMark x1="34266" y1="46988" x2="72028" y2="51205"/>
                          <a14:foregroundMark x1="72028" y1="51205" x2="80070" y2="42771"/>
                          <a14:foregroundMark x1="17483" y1="69277" x2="17483" y2="69277"/>
                          <a14:foregroundMark x1="67133" y1="72289" x2="68182" y2="71687"/>
                          <a14:foregroundMark x1="74126" y1="66265" x2="10490" y2="69880"/>
                          <a14:foregroundMark x1="7343" y1="89759" x2="81818" y2="80723"/>
                          <a14:foregroundMark x1="82168" y1="68675" x2="82168" y2="68675"/>
                          <a14:foregroundMark x1="79720" y1="83133" x2="79720" y2="83133"/>
                          <a14:foregroundMark x1="83566" y1="92169" x2="83566" y2="92169"/>
                          <a14:foregroundMark x1="7343" y1="63253" x2="7343" y2="63253"/>
                          <a14:foregroundMark x1="4895" y1="63253" x2="4895" y2="63253"/>
                          <a14:foregroundMark x1="91958" y1="25301" x2="91958" y2="25301"/>
                          <a14:foregroundMark x1="91608" y1="45783" x2="91608" y2="45783"/>
                          <a14:foregroundMark x1="90210" y1="66867" x2="90210" y2="66867"/>
                          <a14:foregroundMark x1="92308" y1="65060" x2="92308" y2="65060"/>
                          <a14:foregroundMark x1="90909" y1="86145" x2="90909" y2="86145"/>
                          <a14:foregroundMark x1="92657" y1="85542" x2="92657" y2="85542"/>
                          <a14:foregroundMark x1="90210" y1="27711" x2="90210" y2="27711"/>
                          <a14:foregroundMark x1="90210" y1="89157" x2="90210" y2="89157"/>
                          <a14:foregroundMark x1="4545" y1="66265" x2="4545" y2="66265"/>
                          <a14:foregroundMark x1="4545" y1="66265" x2="4545" y2="66265"/>
                          <a14:foregroundMark x1="90559" y1="47590" x2="90559" y2="47590"/>
                          <a14:foregroundMark x1="89860" y1="68072" x2="89860" y2="68072"/>
                          <a14:foregroundMark x1="89860" y1="27108" x2="89860" y2="27108"/>
                          <a14:foregroundMark x1="5245" y1="9036" x2="5245" y2="9036"/>
                          <a14:foregroundMark x1="5245" y1="6627" x2="5245" y2="6627"/>
                          <a14:foregroundMark x1="7692" y1="6024" x2="7692" y2="6024"/>
                          <a14:foregroundMark x1="10140" y1="12048" x2="10140" y2="12048"/>
                          <a14:foregroundMark x1="12937" y1="12048" x2="14336" y2="10843"/>
                          <a14:foregroundMark x1="17483" y1="4819" x2="17483" y2="4819"/>
                          <a14:foregroundMark x1="12937" y1="6627" x2="12937" y2="6627"/>
                          <a14:foregroundMark x1="10490" y1="6627" x2="10490" y2="6627"/>
                          <a14:foregroundMark x1="16783" y1="4819" x2="17483" y2="4819"/>
                          <a14:foregroundMark x1="4895" y1="6627" x2="20629" y2="5422"/>
                          <a14:foregroundMark x1="20629" y1="5422" x2="24126" y2="7229"/>
                          <a14:foregroundMark x1="25175" y1="6627" x2="5594" y2="7229"/>
                          <a14:foregroundMark x1="10140" y1="45783" x2="10140" y2="45783"/>
                          <a14:foregroundMark x1="11888" y1="65060" x2="11888" y2="65060"/>
                          <a14:foregroundMark x1="11888" y1="67470" x2="11888" y2="67470"/>
                          <a14:foregroundMark x1="9091" y1="65663" x2="9091" y2="65663"/>
                          <a14:foregroundMark x1="11888" y1="86145" x2="11888" y2="86145"/>
                          <a14:foregroundMark x1="8042" y1="85542" x2="8042" y2="85542"/>
                          <a14:foregroundMark x1="4196" y1="67470" x2="4196" y2="67470"/>
                        </a14:backgroundRemoval>
                      </a14:imgEffect>
                    </a14:imgLayer>
                  </a14:imgProps>
                </a:ext>
              </a:extLst>
            </a:blip>
            <a:srcRect t="12432"/>
            <a:stretch/>
          </p:blipFill>
          <p:spPr>
            <a:xfrm>
              <a:off x="6695305" y="1880800"/>
              <a:ext cx="4054615" cy="206081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B68269D-3144-43FE-95EA-1CFDFCD05B09}"/>
                </a:ext>
              </a:extLst>
            </p:cNvPr>
            <p:cNvSpPr txBox="1"/>
            <p:nvPr/>
          </p:nvSpPr>
          <p:spPr>
            <a:xfrm>
              <a:off x="6810233" y="1419135"/>
              <a:ext cx="1583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solidFill>
                    <a:srgbClr val="002060"/>
                  </a:solidFill>
                  <a:latin typeface="Tw Cen MT Condensed Extra Bold" panose="020B0803020202020204" pitchFamily="34" charset="0"/>
                </a:rPr>
                <a:t>ETIQUETAS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60764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485</TotalTime>
  <Words>569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Bahnschrift SemiBold Condensed</vt:lpstr>
      <vt:lpstr>Century Gothic</vt:lpstr>
      <vt:lpstr>Showcard Gothic</vt:lpstr>
      <vt:lpstr>Stencil</vt:lpstr>
      <vt:lpstr>Times New Roman</vt:lpstr>
      <vt:lpstr>Tw Cen MT Condensed Extra Bold</vt:lpstr>
      <vt:lpstr>Wingdings</vt:lpstr>
      <vt:lpstr>Estela de condensación</vt:lpstr>
      <vt:lpstr>PRIMERA ENTREGA SISTEMA DE TUTORÍA</vt:lpstr>
      <vt:lpstr>Presentación de PowerPoint</vt:lpstr>
      <vt:lpstr>BOSQUEJO INICIAL DE REQUISITOS</vt:lpstr>
      <vt:lpstr>Bosquejo inicial de casos de usos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BACKLOG</vt:lpstr>
      <vt:lpstr>Presentación de PowerPoint</vt:lpstr>
      <vt:lpstr>PROTOTIPOS</vt:lpstr>
      <vt:lpstr>PROTOTIPOS</vt:lpstr>
      <vt:lpstr>PROTOTIPOS</vt:lpstr>
      <vt:lpstr>PROTOTIPOS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DEL MODELADO DE REQUISITOS</dc:title>
  <dc:creator>Cristian Guevara Ferro</dc:creator>
  <cp:lastModifiedBy>Angie Escobedo Mescco</cp:lastModifiedBy>
  <cp:revision>42</cp:revision>
  <dcterms:created xsi:type="dcterms:W3CDTF">2021-07-12T01:52:39Z</dcterms:created>
  <dcterms:modified xsi:type="dcterms:W3CDTF">2021-07-16T04:48:38Z</dcterms:modified>
</cp:coreProperties>
</file>