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7" r:id="rId4"/>
    <p:sldId id="258" r:id="rId5"/>
    <p:sldId id="259" r:id="rId6"/>
    <p:sldId id="260" r:id="rId7"/>
    <p:sldId id="261"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98" d="100"/>
          <a:sy n="98" d="100"/>
        </p:scale>
        <p:origin x="9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1/5/2023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93976"/>
          </a:xfrm>
          <a:prstGeom prst="rect">
            <a:avLst/>
          </a:prstGeom>
          <a:noFill/>
        </p:spPr>
        <p:txBody>
          <a:bodyPr wrap="square" rtlCol="0">
            <a:spAutoFit/>
          </a:bodyPr>
          <a:lstStyle/>
          <a:p>
            <a:r>
              <a:rPr lang="en-US" sz="1400" b="1" dirty="0" smtClean="0"/>
              <a:t>Overview of the MC8 Extension</a:t>
            </a:r>
          </a:p>
          <a:p>
            <a:endParaRPr lang="en-US" sz="1200" dirty="0" smtClean="0"/>
          </a:p>
          <a:p>
            <a:r>
              <a:rPr lang="en-US" sz="1200" dirty="0" smtClean="0"/>
              <a:t>The Morningstar MC8 can be viewed as a control surface made up of four rows of four footswitches.  These are organized into two Pages (in MC8 nomenclature) with each page offering a bottom and top row of footswitches</a:t>
            </a:r>
          </a:p>
          <a:p>
            <a:endParaRPr lang="en-US" sz="1200" dirty="0"/>
          </a:p>
          <a:p>
            <a:r>
              <a:rPr lang="en-US" sz="1200" dirty="0" smtClean="0"/>
              <a:t>The </a:t>
            </a:r>
            <a:r>
              <a:rPr lang="en-US" sz="1200" dirty="0" err="1" smtClean="0"/>
              <a:t>GigPerformer</a:t>
            </a:r>
            <a:r>
              <a:rPr lang="en-US" sz="1200" dirty="0" smtClean="0"/>
              <a:t> MC8 extension allows the user to control widgets linked to VSTs or </a:t>
            </a:r>
            <a:r>
              <a:rPr lang="en-US" sz="1200" dirty="0" err="1" smtClean="0"/>
              <a:t>GigPerformer</a:t>
            </a:r>
            <a:r>
              <a:rPr lang="en-US" sz="1200" dirty="0" smtClean="0"/>
              <a:t> system functions (e.g., Play/Stop, Tap Tempo, etc.) and select among </a:t>
            </a:r>
            <a:r>
              <a:rPr lang="en-US" sz="1200" dirty="0" err="1" smtClean="0"/>
              <a:t>Rackspaces</a:t>
            </a:r>
            <a:r>
              <a:rPr lang="en-US" sz="1200" dirty="0" smtClean="0"/>
              <a:t>, Variations, Songs, or </a:t>
            </a:r>
            <a:r>
              <a:rPr lang="en-US" sz="1200" dirty="0" err="1" smtClean="0"/>
              <a:t>Songparts</a:t>
            </a:r>
            <a:r>
              <a:rPr lang="en-US" sz="1200" dirty="0" smtClean="0"/>
              <a:t>.</a:t>
            </a:r>
          </a:p>
          <a:p>
            <a:endParaRPr lang="en-US" sz="1200" dirty="0"/>
          </a:p>
          <a:p>
            <a:r>
              <a:rPr lang="en-US" sz="1200" dirty="0" smtClean="0"/>
              <a:t>The MC8 </a:t>
            </a:r>
            <a:r>
              <a:rPr lang="en-US" sz="1200" dirty="0" err="1" smtClean="0"/>
              <a:t>GigPerformer</a:t>
            </a:r>
            <a:r>
              <a:rPr lang="en-US" sz="1200" dirty="0" smtClean="0"/>
              <a:t> extension operates entirely within a single Bank on the MC8.  One bank on the MC8 must be configured to communicate with the </a:t>
            </a:r>
            <a:r>
              <a:rPr lang="en-US" sz="1200" dirty="0" err="1" smtClean="0"/>
              <a:t>GigPerformer</a:t>
            </a:r>
            <a:r>
              <a:rPr lang="en-US" sz="1200" dirty="0" smtClean="0"/>
              <a:t> extension.  The other 29 MC8 banks will not be utilized or disturbed by this extension.</a:t>
            </a:r>
          </a:p>
          <a:p>
            <a:endParaRPr lang="en-US" sz="1200" dirty="0"/>
          </a:p>
          <a:p>
            <a:r>
              <a:rPr lang="en-US" sz="1200" dirty="0" smtClean="0"/>
              <a:t>An MC8 bank programmed with the required Actions is available for download from the GitHub page for this extension.</a:t>
            </a:r>
            <a:endParaRPr lang="en-US" sz="1200" dirty="0"/>
          </a:p>
          <a:p>
            <a:endParaRPr lang="en-US" sz="1200" b="1" dirty="0" smtClean="0"/>
          </a:p>
          <a:p>
            <a:endParaRPr lang="en-US" sz="1200" b="1" dirty="0" smtClean="0"/>
          </a:p>
          <a:p>
            <a:r>
              <a:rPr lang="en-US" sz="1400" b="1" dirty="0" smtClean="0"/>
              <a:t>Controlling </a:t>
            </a:r>
            <a:r>
              <a:rPr lang="en-US" sz="1400" b="1" dirty="0" err="1" smtClean="0"/>
              <a:t>GigPerformer</a:t>
            </a:r>
            <a:r>
              <a:rPr lang="en-US" sz="1400" b="1" dirty="0" smtClean="0"/>
              <a:t> with the MC8 Extension</a:t>
            </a:r>
            <a:endParaRPr lang="en-US" sz="1400" b="1" dirty="0"/>
          </a:p>
          <a:p>
            <a:endParaRPr lang="en-US" sz="1200" dirty="0" smtClean="0"/>
          </a:p>
          <a:p>
            <a:r>
              <a:rPr lang="en-US" sz="1200" dirty="0" smtClean="0"/>
              <a:t>All configuration of how </a:t>
            </a:r>
            <a:r>
              <a:rPr lang="en-US" sz="1200" dirty="0" err="1" smtClean="0"/>
              <a:t>GigPerformer</a:t>
            </a:r>
            <a:r>
              <a:rPr lang="en-US" sz="1200" dirty="0" smtClean="0"/>
              <a:t> interacts with the MC8 is done by configuring widgets within </a:t>
            </a:r>
            <a:r>
              <a:rPr lang="en-US" sz="1200" dirty="0" err="1" smtClean="0"/>
              <a:t>GigPerformer</a:t>
            </a:r>
            <a:r>
              <a:rPr lang="en-US" sz="1200" dirty="0" smtClean="0"/>
              <a:t>.  This allows </a:t>
            </a:r>
            <a:r>
              <a:rPr lang="en-US" sz="1200" dirty="0" err="1" smtClean="0"/>
              <a:t>Rackspaces</a:t>
            </a:r>
            <a:r>
              <a:rPr lang="en-US" sz="1200" dirty="0" smtClean="0"/>
              <a:t> to be configured however you would like without having to make any adjustments to the MC8.  The goal here is to eliminate any need to keep configurations on the MC8 “in sync” with any changes you make to your </a:t>
            </a:r>
            <a:r>
              <a:rPr lang="en-US" sz="1200" dirty="0" err="1" smtClean="0"/>
              <a:t>Rackspaces</a:t>
            </a:r>
            <a:r>
              <a:rPr lang="en-US" sz="1200" dirty="0" smtClean="0"/>
              <a:t>, Songs, or </a:t>
            </a:r>
            <a:r>
              <a:rPr lang="en-US" sz="1200" dirty="0" err="1" smtClean="0"/>
              <a:t>Setlists</a:t>
            </a:r>
            <a:r>
              <a:rPr lang="en-US" sz="1200" dirty="0" smtClean="0"/>
              <a:t> within </a:t>
            </a:r>
            <a:r>
              <a:rPr lang="en-US" sz="1200" dirty="0" err="1" smtClean="0"/>
              <a:t>GigPerformer</a:t>
            </a:r>
            <a:r>
              <a:rPr lang="en-US" sz="1200" dirty="0" smtClean="0"/>
              <a:t>.</a:t>
            </a:r>
          </a:p>
          <a:p>
            <a:endParaRPr lang="en-US" sz="1200" dirty="0"/>
          </a:p>
          <a:p>
            <a:r>
              <a:rPr lang="en-US" sz="1200" dirty="0" smtClean="0"/>
              <a:t>As a result this extension does not use (and cannot use) the “Bank change” actions of the MC8.  The extension has its own mechanism and MC8 button press configurations for moving through Racks, Songs, banks, etc.  This bears repeating – when interacting with </a:t>
            </a:r>
            <a:r>
              <a:rPr lang="en-US" sz="1200" dirty="0" err="1" smtClean="0"/>
              <a:t>GigPerformer</a:t>
            </a:r>
            <a:r>
              <a:rPr lang="en-US" sz="1200" dirty="0" smtClean="0"/>
              <a:t> using the MC8 extension you will always be operating through a single MC8 bank and you will never have to modify that bank.</a:t>
            </a:r>
          </a:p>
          <a:p>
            <a:endParaRPr lang="en-US" sz="1200" dirty="0"/>
          </a:p>
          <a:p>
            <a:endParaRPr lang="en-US" sz="1200" dirty="0" smtClean="0"/>
          </a:p>
          <a:p>
            <a:r>
              <a:rPr lang="en-US" sz="1400" b="1" dirty="0"/>
              <a:t>Control Organization</a:t>
            </a:r>
          </a:p>
          <a:p>
            <a:endParaRPr lang="en-US" sz="1200" dirty="0" smtClean="0"/>
          </a:p>
          <a:p>
            <a:r>
              <a:rPr lang="en-US" sz="1200" dirty="0" smtClean="0"/>
              <a:t>The MC8 is structured with a top and bottom row of switches and corresponding display slots.  Each row should be viewed as an independent control group when thinking about laying out your controls.  Each row can display and control four widgets, </a:t>
            </a:r>
            <a:r>
              <a:rPr lang="en-US" sz="1200" dirty="0" err="1" smtClean="0"/>
              <a:t>Rackspaces</a:t>
            </a:r>
            <a:r>
              <a:rPr lang="en-US" sz="1200" dirty="0" smtClean="0"/>
              <a:t>, Variations, Songs, or </a:t>
            </a:r>
            <a:r>
              <a:rPr lang="en-US" sz="1200" dirty="0" err="1" smtClean="0"/>
              <a:t>Songparts</a:t>
            </a:r>
            <a:r>
              <a:rPr lang="en-US" sz="1200" dirty="0"/>
              <a:t> </a:t>
            </a:r>
            <a:r>
              <a:rPr lang="en-US" sz="1200" dirty="0" smtClean="0"/>
              <a:t>at one time.  </a:t>
            </a:r>
          </a:p>
        </p:txBody>
      </p:sp>
    </p:spTree>
    <p:extLst>
      <p:ext uri="{BB962C8B-B14F-4D97-AF65-F5344CB8AC3E}">
        <p14:creationId xmlns:p14="http://schemas.microsoft.com/office/powerpoint/2010/main" val="3430763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0" y="2762250"/>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3275" y="3467100"/>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09875" y="4324350"/>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15050" y="432434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00488" y="432434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98256" y="432434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09875" y="2957514"/>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5050" y="295751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00488" y="295751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98256" y="295751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038600" y="477202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282876" y="5105398"/>
            <a:ext cx="2571750" cy="954107"/>
          </a:xfrm>
          <a:prstGeom prst="rect">
            <a:avLst/>
          </a:prstGeom>
          <a:noFill/>
        </p:spPr>
        <p:txBody>
          <a:bodyPr wrap="square" rtlCol="0">
            <a:spAutoFit/>
          </a:bodyPr>
          <a:lstStyle/>
          <a:p>
            <a:pPr algn="ctr"/>
            <a:r>
              <a:rPr lang="en-US" sz="1400" b="1" dirty="0" smtClean="0"/>
              <a:t>		Select</a:t>
            </a:r>
            <a:r>
              <a:rPr lang="en-US" sz="1400" dirty="0"/>
              <a:t>:</a:t>
            </a:r>
            <a:endParaRPr lang="en-US" sz="1400" dirty="0" smtClean="0"/>
          </a:p>
          <a:p>
            <a:r>
              <a:rPr lang="en-US" sz="1400" dirty="0" smtClean="0"/>
              <a:t>Rotates what is active on row between Widgets, Racks/Songs,</a:t>
            </a:r>
          </a:p>
          <a:p>
            <a:r>
              <a:rPr lang="en-US" sz="1400" dirty="0" smtClean="0"/>
              <a:t>Or Variations/</a:t>
            </a:r>
            <a:r>
              <a:rPr lang="en-US" sz="1400" dirty="0" err="1" smtClean="0"/>
              <a:t>Songparts</a:t>
            </a:r>
            <a:endParaRPr lang="en-US" sz="1400" dirty="0"/>
          </a:p>
        </p:txBody>
      </p:sp>
      <p:cxnSp>
        <p:nvCxnSpPr>
          <p:cNvPr id="19" name="Straight Arrow Connector 18"/>
          <p:cNvCxnSpPr/>
          <p:nvPr/>
        </p:nvCxnSpPr>
        <p:spPr>
          <a:xfrm>
            <a:off x="2282876" y="4462460"/>
            <a:ext cx="20627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62236" y="3769962"/>
            <a:ext cx="2128540" cy="1384995"/>
          </a:xfrm>
          <a:prstGeom prst="rect">
            <a:avLst/>
          </a:prstGeom>
          <a:noFill/>
        </p:spPr>
        <p:txBody>
          <a:bodyPr wrap="square" rtlCol="0">
            <a:spAutoFit/>
          </a:bodyPr>
          <a:lstStyle/>
          <a:p>
            <a:r>
              <a:rPr lang="en-US" sz="1400" b="1" dirty="0" smtClean="0"/>
              <a:t>Row Down</a:t>
            </a:r>
            <a:r>
              <a:rPr lang="en-US" sz="1400" dirty="0" smtClean="0"/>
              <a:t>:</a:t>
            </a:r>
          </a:p>
          <a:p>
            <a:r>
              <a:rPr lang="en-US" sz="1400" dirty="0" smtClean="0"/>
              <a:t>Shifts to previous group of what is displayed on this row.  </a:t>
            </a:r>
            <a:r>
              <a:rPr lang="en-US" sz="1400" dirty="0"/>
              <a:t>e</a:t>
            </a:r>
            <a:r>
              <a:rPr lang="en-US" sz="1400" dirty="0" smtClean="0"/>
              <a:t>.g., prior four Widgets, Racks/Songs, or Variations/</a:t>
            </a:r>
            <a:r>
              <a:rPr lang="en-US" sz="1400" dirty="0" err="1" smtClean="0"/>
              <a:t>Songparts</a:t>
            </a:r>
            <a:endParaRPr lang="en-US" sz="1400" dirty="0" smtClean="0"/>
          </a:p>
        </p:txBody>
      </p:sp>
      <p:cxnSp>
        <p:nvCxnSpPr>
          <p:cNvPr id="25" name="Straight Arrow Connector 24"/>
          <p:cNvCxnSpPr/>
          <p:nvPr/>
        </p:nvCxnSpPr>
        <p:spPr>
          <a:xfrm flipH="1">
            <a:off x="6619653" y="4462460"/>
            <a:ext cx="281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6901311" y="3769962"/>
            <a:ext cx="2090289" cy="1384995"/>
          </a:xfrm>
          <a:prstGeom prst="rect">
            <a:avLst/>
          </a:prstGeom>
          <a:noFill/>
        </p:spPr>
        <p:txBody>
          <a:bodyPr wrap="square" rtlCol="0">
            <a:spAutoFit/>
          </a:bodyPr>
          <a:lstStyle/>
          <a:p>
            <a:r>
              <a:rPr lang="en-US" sz="1400" b="1" dirty="0" smtClean="0"/>
              <a:t>Row Up</a:t>
            </a:r>
            <a:r>
              <a:rPr lang="en-US" sz="1400" dirty="0" smtClean="0"/>
              <a:t>:</a:t>
            </a:r>
          </a:p>
          <a:p>
            <a:r>
              <a:rPr lang="en-US" sz="1400" dirty="0" smtClean="0"/>
              <a:t>Shifts to next group of what is displayed on this row.  </a:t>
            </a:r>
            <a:r>
              <a:rPr lang="en-US" sz="1400" dirty="0"/>
              <a:t>e</a:t>
            </a:r>
            <a:r>
              <a:rPr lang="en-US" sz="1400" dirty="0" smtClean="0"/>
              <a:t>.g., next four Widgets, Racks/Songs, or Variations/</a:t>
            </a:r>
            <a:r>
              <a:rPr lang="en-US" sz="1400" dirty="0" err="1" smtClean="0"/>
              <a:t>Songparts</a:t>
            </a:r>
            <a:endParaRPr lang="en-US" sz="1400" dirty="0" smtClean="0"/>
          </a:p>
        </p:txBody>
      </p:sp>
      <p:sp>
        <p:nvSpPr>
          <p:cNvPr id="30" name="TextBox 29"/>
          <p:cNvSpPr txBox="1"/>
          <p:nvPr/>
        </p:nvSpPr>
        <p:spPr>
          <a:xfrm>
            <a:off x="4930826" y="5110158"/>
            <a:ext cx="2041474" cy="738664"/>
          </a:xfrm>
          <a:prstGeom prst="rect">
            <a:avLst/>
          </a:prstGeom>
          <a:noFill/>
        </p:spPr>
        <p:txBody>
          <a:bodyPr wrap="square" rtlCol="0">
            <a:spAutoFit/>
          </a:bodyPr>
          <a:lstStyle/>
          <a:p>
            <a:r>
              <a:rPr lang="en-US" sz="1400" b="1" dirty="0" smtClean="0"/>
              <a:t>Page:</a:t>
            </a:r>
            <a:endParaRPr lang="en-US" sz="1400" dirty="0" smtClean="0"/>
          </a:p>
          <a:p>
            <a:r>
              <a:rPr lang="en-US" sz="1400" dirty="0" smtClean="0"/>
              <a:t>Moves to Page 2 of the bank, or back to Page 1</a:t>
            </a:r>
            <a:endParaRPr lang="en-US" sz="1400" dirty="0"/>
          </a:p>
        </p:txBody>
      </p:sp>
      <p:cxnSp>
        <p:nvCxnSpPr>
          <p:cNvPr id="31" name="Straight Arrow Connector 30"/>
          <p:cNvCxnSpPr/>
          <p:nvPr/>
        </p:nvCxnSpPr>
        <p:spPr>
          <a:xfrm flipV="1">
            <a:off x="5253038" y="477202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62992" y="369537"/>
            <a:ext cx="8095208" cy="1754326"/>
          </a:xfrm>
          <a:prstGeom prst="rect">
            <a:avLst/>
          </a:prstGeom>
          <a:noFill/>
        </p:spPr>
        <p:txBody>
          <a:bodyPr wrap="square" rtlCol="0">
            <a:spAutoFit/>
          </a:bodyPr>
          <a:lstStyle/>
          <a:p>
            <a:r>
              <a:rPr lang="en-US" sz="1200" dirty="0" smtClean="0"/>
              <a:t>A single switch press will toggle or select whatever is assigned to (and displayed near) that switch.  This can be anything assigned to a </a:t>
            </a:r>
            <a:r>
              <a:rPr lang="en-US" sz="1200" dirty="0" err="1" smtClean="0"/>
              <a:t>GigPerformer</a:t>
            </a:r>
            <a:r>
              <a:rPr lang="en-US" sz="1200" dirty="0" smtClean="0"/>
              <a:t> widget, or to select between </a:t>
            </a:r>
            <a:r>
              <a:rPr lang="en-US" sz="1200" dirty="0" err="1" smtClean="0"/>
              <a:t>Rackspaces</a:t>
            </a:r>
            <a:r>
              <a:rPr lang="en-US" sz="1200" dirty="0" smtClean="0"/>
              <a:t>/Songs or Variations/</a:t>
            </a:r>
            <a:r>
              <a:rPr lang="en-US" sz="1200" dirty="0" err="1" smtClean="0"/>
              <a:t>Songparts</a:t>
            </a:r>
            <a:r>
              <a:rPr lang="en-US" sz="1200" dirty="0" smtClean="0"/>
              <a:t> (depending on whether </a:t>
            </a:r>
            <a:r>
              <a:rPr lang="en-US" sz="1200" dirty="0" err="1" smtClean="0"/>
              <a:t>GigPerformer</a:t>
            </a:r>
            <a:r>
              <a:rPr lang="en-US" sz="1200" dirty="0" smtClean="0"/>
              <a:t> is in </a:t>
            </a:r>
            <a:r>
              <a:rPr lang="en-US" sz="1200" dirty="0" err="1" smtClean="0"/>
              <a:t>Setlist</a:t>
            </a:r>
            <a:r>
              <a:rPr lang="en-US" sz="1200" dirty="0" smtClean="0"/>
              <a:t> Mode)</a:t>
            </a:r>
          </a:p>
          <a:p>
            <a:endParaRPr lang="en-US" sz="1200" dirty="0"/>
          </a:p>
          <a:p>
            <a:r>
              <a:rPr lang="en-US" sz="1200" dirty="0" smtClean="0"/>
              <a:t>Any number of Widgets may be designated to be linked to a row of switches.  This is done in banks of up to four widgets.  Each row of the display can be shifted between functions rotated among banks by using Long Presses of the buttons as indicated below. </a:t>
            </a:r>
          </a:p>
          <a:p>
            <a:endParaRPr lang="en-US" sz="1200" dirty="0"/>
          </a:p>
          <a:p>
            <a:r>
              <a:rPr lang="en-US" sz="1200" dirty="0" smtClean="0"/>
              <a:t>The functions are the same but work independently for the bottom and top row, except the Page select.</a:t>
            </a:r>
          </a:p>
        </p:txBody>
      </p:sp>
      <p:sp>
        <p:nvSpPr>
          <p:cNvPr id="33" name="TextBox 32"/>
          <p:cNvSpPr txBox="1"/>
          <p:nvPr/>
        </p:nvSpPr>
        <p:spPr>
          <a:xfrm>
            <a:off x="277121" y="3091410"/>
            <a:ext cx="2041474" cy="523220"/>
          </a:xfrm>
          <a:prstGeom prst="rect">
            <a:avLst/>
          </a:prstGeom>
          <a:noFill/>
        </p:spPr>
        <p:txBody>
          <a:bodyPr wrap="square" rtlCol="0">
            <a:spAutoFit/>
          </a:bodyPr>
          <a:lstStyle/>
          <a:p>
            <a:r>
              <a:rPr lang="en-US" sz="1400" b="1" i="1" dirty="0" smtClean="0"/>
              <a:t>Long Press actions for controlling the extension</a:t>
            </a:r>
            <a:endParaRPr lang="en-US" sz="1400" i="1" dirty="0"/>
          </a:p>
        </p:txBody>
      </p:sp>
    </p:spTree>
    <p:extLst>
      <p:ext uri="{BB962C8B-B14F-4D97-AF65-F5344CB8AC3E}">
        <p14:creationId xmlns:p14="http://schemas.microsoft.com/office/powerpoint/2010/main" val="1355827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151" y="1381125"/>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0676" y="2085975"/>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27276" y="294322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2451" y="2943224"/>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7889" y="294322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5657" y="294322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27276" y="157638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32451" y="157638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7889" y="157638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15657" y="157638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3406749" y="4355311"/>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917849" y="4660109"/>
            <a:ext cx="977800" cy="307777"/>
          </a:xfrm>
          <a:prstGeom prst="rect">
            <a:avLst/>
          </a:prstGeom>
          <a:noFill/>
        </p:spPr>
        <p:txBody>
          <a:bodyPr wrap="square" rtlCol="0">
            <a:spAutoFit/>
          </a:bodyPr>
          <a:lstStyle/>
          <a:p>
            <a:pPr algn="ctr"/>
            <a:r>
              <a:rPr lang="en-US" sz="1400" b="1" dirty="0" smtClean="0"/>
              <a:t>Select</a:t>
            </a:r>
            <a:endParaRPr lang="en-US" sz="1400" b="1" dirty="0"/>
          </a:p>
        </p:txBody>
      </p:sp>
      <p:sp>
        <p:nvSpPr>
          <p:cNvPr id="20" name="TextBox 19"/>
          <p:cNvSpPr txBox="1"/>
          <p:nvPr/>
        </p:nvSpPr>
        <p:spPr>
          <a:xfrm>
            <a:off x="1275048" y="4660108"/>
            <a:ext cx="1637777" cy="523220"/>
          </a:xfrm>
          <a:prstGeom prst="rect">
            <a:avLst/>
          </a:prstGeom>
          <a:noFill/>
        </p:spPr>
        <p:txBody>
          <a:bodyPr wrap="square" rtlCol="0">
            <a:spAutoFit/>
          </a:bodyPr>
          <a:lstStyle/>
          <a:p>
            <a:pPr algn="r"/>
            <a:r>
              <a:rPr lang="en-US" sz="1400" b="1" dirty="0" smtClean="0"/>
              <a:t>Row Down</a:t>
            </a:r>
          </a:p>
          <a:p>
            <a:pPr algn="r"/>
            <a:endParaRPr lang="en-US" sz="1400" dirty="0" smtClean="0"/>
          </a:p>
        </p:txBody>
      </p:sp>
      <p:sp>
        <p:nvSpPr>
          <p:cNvPr id="26" name="TextBox 25"/>
          <p:cNvSpPr txBox="1"/>
          <p:nvPr/>
        </p:nvSpPr>
        <p:spPr>
          <a:xfrm>
            <a:off x="3789762" y="4660108"/>
            <a:ext cx="766314" cy="307777"/>
          </a:xfrm>
          <a:prstGeom prst="rect">
            <a:avLst/>
          </a:prstGeom>
          <a:noFill/>
        </p:spPr>
        <p:txBody>
          <a:bodyPr wrap="square" rtlCol="0">
            <a:spAutoFit/>
          </a:bodyPr>
          <a:lstStyle/>
          <a:p>
            <a:r>
              <a:rPr lang="en-US" sz="1400" b="1" dirty="0" smtClean="0"/>
              <a:t>Row Up</a:t>
            </a:r>
            <a:endParaRPr lang="en-US" sz="1400" dirty="0" smtClean="0"/>
          </a:p>
        </p:txBody>
      </p:sp>
      <p:sp>
        <p:nvSpPr>
          <p:cNvPr id="32" name="TextBox 31"/>
          <p:cNvSpPr txBox="1"/>
          <p:nvPr/>
        </p:nvSpPr>
        <p:spPr>
          <a:xfrm>
            <a:off x="362992" y="369537"/>
            <a:ext cx="8095208" cy="738664"/>
          </a:xfrm>
          <a:prstGeom prst="rect">
            <a:avLst/>
          </a:prstGeom>
          <a:noFill/>
        </p:spPr>
        <p:txBody>
          <a:bodyPr wrap="square" rtlCol="0">
            <a:spAutoFit/>
          </a:bodyPr>
          <a:lstStyle/>
          <a:p>
            <a:r>
              <a:rPr lang="en-US" sz="1400" dirty="0" smtClean="0"/>
              <a:t>Row controls can optionally utilize additional buttons available through MC8 </a:t>
            </a:r>
            <a:r>
              <a:rPr lang="en-US" sz="1400" dirty="0" err="1" smtClean="0"/>
              <a:t>Omniport</a:t>
            </a:r>
            <a:r>
              <a:rPr lang="en-US" sz="1400" dirty="0" smtClean="0"/>
              <a:t> 1 and 2.</a:t>
            </a:r>
          </a:p>
          <a:p>
            <a:endParaRPr lang="en-US" sz="1400" dirty="0"/>
          </a:p>
          <a:p>
            <a:r>
              <a:rPr lang="en-US" sz="1400" dirty="0" smtClean="0"/>
              <a:t>The diagram below illustrates how these are assigned by default.  </a:t>
            </a:r>
          </a:p>
        </p:txBody>
      </p:sp>
      <p:sp>
        <p:nvSpPr>
          <p:cNvPr id="21" name="Rectangle 20"/>
          <p:cNvSpPr/>
          <p:nvPr/>
        </p:nvSpPr>
        <p:spPr>
          <a:xfrm>
            <a:off x="2489151" y="3409220"/>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08213" y="39382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36951" y="39382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3400" y="351234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4072681" y="4376152"/>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644927" y="3414812"/>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63989" y="394381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2727" y="394381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29176" y="351793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19577" y="4660108"/>
            <a:ext cx="1637777" cy="523220"/>
          </a:xfrm>
          <a:prstGeom prst="rect">
            <a:avLst/>
          </a:prstGeom>
          <a:noFill/>
        </p:spPr>
        <p:txBody>
          <a:bodyPr wrap="square" rtlCol="0">
            <a:spAutoFit/>
          </a:bodyPr>
          <a:lstStyle/>
          <a:p>
            <a:r>
              <a:rPr lang="en-US" sz="1400" b="1" dirty="0" smtClean="0"/>
              <a:t>Row Up</a:t>
            </a:r>
          </a:p>
          <a:p>
            <a:endParaRPr lang="en-US" sz="1400" dirty="0" smtClean="0"/>
          </a:p>
        </p:txBody>
      </p:sp>
      <p:cxnSp>
        <p:nvCxnSpPr>
          <p:cNvPr id="39" name="Straight Arrow Connector 38"/>
          <p:cNvCxnSpPr/>
          <p:nvPr/>
        </p:nvCxnSpPr>
        <p:spPr>
          <a:xfrm flipV="1">
            <a:off x="5559324" y="4355311"/>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078388" y="4660109"/>
            <a:ext cx="977800" cy="307777"/>
          </a:xfrm>
          <a:prstGeom prst="rect">
            <a:avLst/>
          </a:prstGeom>
          <a:noFill/>
        </p:spPr>
        <p:txBody>
          <a:bodyPr wrap="square" rtlCol="0">
            <a:spAutoFit/>
          </a:bodyPr>
          <a:lstStyle/>
          <a:p>
            <a:pPr algn="ctr"/>
            <a:r>
              <a:rPr lang="en-US" sz="1400" b="1" dirty="0" smtClean="0"/>
              <a:t>Select</a:t>
            </a:r>
            <a:endParaRPr lang="en-US" sz="1400" b="1" dirty="0"/>
          </a:p>
        </p:txBody>
      </p:sp>
      <p:sp>
        <p:nvSpPr>
          <p:cNvPr id="41" name="TextBox 40"/>
          <p:cNvSpPr txBox="1"/>
          <p:nvPr/>
        </p:nvSpPr>
        <p:spPr>
          <a:xfrm>
            <a:off x="4618437" y="4660108"/>
            <a:ext cx="766314" cy="523220"/>
          </a:xfrm>
          <a:prstGeom prst="rect">
            <a:avLst/>
          </a:prstGeom>
          <a:noFill/>
        </p:spPr>
        <p:txBody>
          <a:bodyPr wrap="square" rtlCol="0">
            <a:spAutoFit/>
          </a:bodyPr>
          <a:lstStyle/>
          <a:p>
            <a:r>
              <a:rPr lang="en-US" sz="1400" b="1" dirty="0" smtClean="0"/>
              <a:t>Row Down</a:t>
            </a:r>
            <a:endParaRPr lang="en-US" sz="1400" dirty="0" smtClean="0"/>
          </a:p>
        </p:txBody>
      </p:sp>
      <p:cxnSp>
        <p:nvCxnSpPr>
          <p:cNvPr id="42" name="Straight Arrow Connector 41"/>
          <p:cNvCxnSpPr/>
          <p:nvPr/>
        </p:nvCxnSpPr>
        <p:spPr>
          <a:xfrm flipV="1">
            <a:off x="4901356" y="4376152"/>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99008" y="3691850"/>
            <a:ext cx="1829210" cy="307777"/>
          </a:xfrm>
          <a:prstGeom prst="rect">
            <a:avLst/>
          </a:prstGeom>
          <a:noFill/>
        </p:spPr>
        <p:txBody>
          <a:bodyPr wrap="square" rtlCol="0">
            <a:spAutoFit/>
          </a:bodyPr>
          <a:lstStyle/>
          <a:p>
            <a:pPr algn="r"/>
            <a:r>
              <a:rPr lang="en-US" sz="1400" b="1" dirty="0" smtClean="0"/>
              <a:t>Top Row Control</a:t>
            </a:r>
            <a:endParaRPr lang="en-US" sz="1400" dirty="0" smtClean="0"/>
          </a:p>
        </p:txBody>
      </p:sp>
      <p:sp>
        <p:nvSpPr>
          <p:cNvPr id="44" name="TextBox 43"/>
          <p:cNvSpPr txBox="1"/>
          <p:nvPr/>
        </p:nvSpPr>
        <p:spPr>
          <a:xfrm>
            <a:off x="6489650" y="3676102"/>
            <a:ext cx="1728618" cy="307777"/>
          </a:xfrm>
          <a:prstGeom prst="rect">
            <a:avLst/>
          </a:prstGeom>
          <a:noFill/>
        </p:spPr>
        <p:txBody>
          <a:bodyPr wrap="square" rtlCol="0">
            <a:spAutoFit/>
          </a:bodyPr>
          <a:lstStyle/>
          <a:p>
            <a:r>
              <a:rPr lang="en-US" sz="1400" b="1" dirty="0" smtClean="0"/>
              <a:t>Bottom Row Control</a:t>
            </a:r>
            <a:endParaRPr lang="en-US" sz="1400" dirty="0" smtClean="0"/>
          </a:p>
        </p:txBody>
      </p:sp>
      <p:cxnSp>
        <p:nvCxnSpPr>
          <p:cNvPr id="45" name="Straight Arrow Connector 44"/>
          <p:cNvCxnSpPr/>
          <p:nvPr/>
        </p:nvCxnSpPr>
        <p:spPr>
          <a:xfrm flipV="1">
            <a:off x="2740817" y="4355311"/>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V="1">
            <a:off x="6238613" y="4355311"/>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3342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261884"/>
          </a:xfrm>
          <a:prstGeom prst="rect">
            <a:avLst/>
          </a:prstGeom>
          <a:noFill/>
        </p:spPr>
        <p:txBody>
          <a:bodyPr wrap="square" rtlCol="0">
            <a:spAutoFit/>
          </a:bodyPr>
          <a:lstStyle/>
          <a:p>
            <a:r>
              <a:rPr lang="en-US" sz="1400" b="1" dirty="0" smtClean="0"/>
              <a:t>Widget Configuration</a:t>
            </a:r>
          </a:p>
          <a:p>
            <a:endParaRPr lang="en-US" sz="1400" b="1" dirty="0"/>
          </a:p>
          <a:p>
            <a:r>
              <a:rPr lang="en-US" sz="1200" dirty="0" smtClean="0"/>
              <a:t>The MC8 extension identifies </a:t>
            </a:r>
            <a:r>
              <a:rPr lang="en-US" sz="1200" dirty="0" err="1" smtClean="0"/>
              <a:t>GigPerformer</a:t>
            </a:r>
            <a:r>
              <a:rPr lang="en-US" sz="1200" dirty="0" smtClean="0"/>
              <a:t> widgets the user would like to by their OSC/</a:t>
            </a:r>
            <a:r>
              <a:rPr lang="en-US" sz="1200" dirty="0" err="1" smtClean="0"/>
              <a:t>GPScript</a:t>
            </a:r>
            <a:r>
              <a:rPr lang="en-US" sz="1200" dirty="0" smtClean="0"/>
              <a:t> Name as set in the Advanced tab of the widget editor.</a:t>
            </a:r>
          </a:p>
          <a:p>
            <a:endParaRPr lang="en-US" sz="1200" dirty="0"/>
          </a:p>
          <a:p>
            <a:r>
              <a:rPr lang="en-US" sz="1200" dirty="0" smtClean="0"/>
              <a:t>To be controlled by the MC8 extension the </a:t>
            </a:r>
            <a:r>
              <a:rPr lang="en-US" sz="1200" dirty="0" err="1" smtClean="0"/>
              <a:t>GPScript</a:t>
            </a:r>
            <a:r>
              <a:rPr lang="en-US" sz="1200" dirty="0" smtClean="0"/>
              <a:t> Name must conform to the following format:</a:t>
            </a:r>
          </a:p>
        </p:txBody>
      </p:sp>
      <p:sp>
        <p:nvSpPr>
          <p:cNvPr id="5" name="TextBox 4"/>
          <p:cNvSpPr txBox="1"/>
          <p:nvPr/>
        </p:nvSpPr>
        <p:spPr>
          <a:xfrm>
            <a:off x="2549509" y="1704975"/>
            <a:ext cx="3407984" cy="400110"/>
          </a:xfrm>
          <a:prstGeom prst="rect">
            <a:avLst/>
          </a:prstGeom>
          <a:noFill/>
        </p:spPr>
        <p:txBody>
          <a:bodyPr wrap="none" rtlCol="0">
            <a:spAutoFit/>
          </a:bodyPr>
          <a:lstStyle/>
          <a:p>
            <a:r>
              <a:rPr lang="en-US" sz="2000" dirty="0" err="1" smtClean="0"/>
              <a:t>mcx_rowID_bankID</a:t>
            </a:r>
            <a:r>
              <a:rPr lang="en-US" sz="2000" dirty="0" smtClean="0"/>
              <a:t>_[position]</a:t>
            </a:r>
            <a:endParaRPr lang="en-US" sz="2000" dirty="0"/>
          </a:p>
        </p:txBody>
      </p:sp>
      <p:sp>
        <p:nvSpPr>
          <p:cNvPr id="6" name="TextBox 5"/>
          <p:cNvSpPr txBox="1"/>
          <p:nvPr/>
        </p:nvSpPr>
        <p:spPr>
          <a:xfrm>
            <a:off x="314325" y="2571749"/>
            <a:ext cx="1666875" cy="646331"/>
          </a:xfrm>
          <a:prstGeom prst="rect">
            <a:avLst/>
          </a:prstGeom>
          <a:noFill/>
        </p:spPr>
        <p:txBody>
          <a:bodyPr wrap="square" rtlCol="0">
            <a:spAutoFit/>
          </a:bodyPr>
          <a:lstStyle/>
          <a:p>
            <a:r>
              <a:rPr lang="en-US" sz="1200" dirty="0" smtClean="0"/>
              <a:t>“</a:t>
            </a:r>
            <a:r>
              <a:rPr lang="en-US" sz="1200" dirty="0"/>
              <a:t>m</a:t>
            </a:r>
            <a:r>
              <a:rPr lang="en-US" sz="1200" dirty="0" smtClean="0"/>
              <a:t>cx” identifies it as a widget of interest to the MC8 extension</a:t>
            </a:r>
            <a:endParaRPr lang="en-US" sz="1200" dirty="0"/>
          </a:p>
        </p:txBody>
      </p:sp>
      <p:sp>
        <p:nvSpPr>
          <p:cNvPr id="7" name="TextBox 6"/>
          <p:cNvSpPr txBox="1"/>
          <p:nvPr/>
        </p:nvSpPr>
        <p:spPr>
          <a:xfrm>
            <a:off x="2130409" y="2571749"/>
            <a:ext cx="1936766" cy="2123658"/>
          </a:xfrm>
          <a:prstGeom prst="rect">
            <a:avLst/>
          </a:prstGeom>
          <a:noFill/>
        </p:spPr>
        <p:txBody>
          <a:bodyPr wrap="square" rtlCol="0">
            <a:spAutoFit/>
          </a:bodyPr>
          <a:lstStyle/>
          <a:p>
            <a:r>
              <a:rPr lang="en-US" sz="1200" dirty="0" smtClean="0"/>
              <a:t>“row ID” indicates which row of buttons and display this widget will appear on.  The choices are:</a:t>
            </a:r>
          </a:p>
          <a:p>
            <a:pPr marL="171450" indent="-171450">
              <a:buFont typeface="Arial" panose="020B0604020202020204" pitchFamily="34" charset="0"/>
              <a:buChar char="•"/>
            </a:pPr>
            <a:r>
              <a:rPr lang="en-US" sz="1200" dirty="0"/>
              <a:t>t = top row</a:t>
            </a:r>
          </a:p>
          <a:p>
            <a:pPr marL="171450" indent="-171450">
              <a:buFont typeface="Arial" panose="020B0604020202020204" pitchFamily="34" charset="0"/>
              <a:buChar char="•"/>
            </a:pPr>
            <a:r>
              <a:rPr lang="en-US" sz="1200" dirty="0" smtClean="0"/>
              <a:t>b = bottom row</a:t>
            </a:r>
          </a:p>
          <a:p>
            <a:pPr marL="171450" indent="-171450">
              <a:buFont typeface="Arial" panose="020B0604020202020204" pitchFamily="34" charset="0"/>
              <a:buChar char="•"/>
            </a:pPr>
            <a:r>
              <a:rPr lang="en-US" sz="1200" dirty="0"/>
              <a:t>t2 = top row </a:t>
            </a:r>
            <a:r>
              <a:rPr lang="en-US" sz="1200" dirty="0" smtClean="0"/>
              <a:t>of page </a:t>
            </a:r>
            <a:r>
              <a:rPr lang="en-US" sz="1200" dirty="0"/>
              <a:t>2</a:t>
            </a:r>
          </a:p>
          <a:p>
            <a:pPr marL="171450" indent="-171450">
              <a:buFont typeface="Arial" panose="020B0604020202020204" pitchFamily="34" charset="0"/>
              <a:buChar char="•"/>
            </a:pPr>
            <a:r>
              <a:rPr lang="en-US" sz="1200" dirty="0" smtClean="0"/>
              <a:t>b2 = bottom row page </a:t>
            </a:r>
            <a:r>
              <a:rPr lang="en-US" sz="1200" dirty="0" smtClean="0"/>
              <a:t>2</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a:t>
            </a:r>
            <a:r>
              <a:rPr lang="en-US" sz="1200" dirty="0" smtClean="0"/>
              <a:t>3 = expression pedal</a:t>
            </a:r>
          </a:p>
          <a:p>
            <a:pPr marL="171450" indent="-171450">
              <a:buFont typeface="Arial" panose="020B0604020202020204" pitchFamily="34" charset="0"/>
              <a:buChar char="•"/>
            </a:pPr>
            <a:r>
              <a:rPr lang="en-US" sz="1200" dirty="0"/>
              <a:t>e</a:t>
            </a:r>
            <a:r>
              <a:rPr lang="en-US" sz="1200" dirty="0" smtClean="0"/>
              <a:t>4 = expression pedal</a:t>
            </a:r>
            <a:endParaRPr lang="en-US" sz="1200" dirty="0" smtClean="0"/>
          </a:p>
        </p:txBody>
      </p:sp>
      <p:sp>
        <p:nvSpPr>
          <p:cNvPr id="8" name="TextBox 7"/>
          <p:cNvSpPr txBox="1"/>
          <p:nvPr/>
        </p:nvSpPr>
        <p:spPr>
          <a:xfrm>
            <a:off x="4133850" y="2571749"/>
            <a:ext cx="2076450" cy="2677656"/>
          </a:xfrm>
          <a:prstGeom prst="rect">
            <a:avLst/>
          </a:prstGeom>
          <a:noFill/>
        </p:spPr>
        <p:txBody>
          <a:bodyPr wrap="square" rtlCol="0">
            <a:spAutoFit/>
          </a:bodyPr>
          <a:lstStyle/>
          <a:p>
            <a:r>
              <a:rPr lang="en-US" sz="1200" dirty="0" smtClean="0"/>
              <a:t>“bank ID” is any arbitrary name for this group of widgets that is meaningful to you. </a:t>
            </a:r>
            <a:r>
              <a:rPr lang="en-US" sz="1200" dirty="0"/>
              <a:t> </a:t>
            </a:r>
            <a:r>
              <a:rPr lang="en-US" sz="1200" dirty="0" smtClean="0"/>
              <a:t>Typical examples would be:</a:t>
            </a:r>
          </a:p>
          <a:p>
            <a:pPr marL="171450" indent="-171450">
              <a:buFont typeface="Arial" panose="020B0604020202020204" pitchFamily="34" charset="0"/>
              <a:buChar char="•"/>
            </a:pPr>
            <a:r>
              <a:rPr lang="en-US" sz="1200" dirty="0" err="1"/>
              <a:t>f</a:t>
            </a:r>
            <a:r>
              <a:rPr lang="en-US" sz="1200" dirty="0" err="1" smtClean="0"/>
              <a:t>x</a:t>
            </a:r>
            <a:r>
              <a:rPr lang="en-US" sz="1200" dirty="0" smtClean="0"/>
              <a:t> = general effect toggles</a:t>
            </a:r>
          </a:p>
          <a:p>
            <a:pPr marL="171450" indent="-171450">
              <a:buFont typeface="Arial" panose="020B0604020202020204" pitchFamily="34" charset="0"/>
              <a:buChar char="•"/>
            </a:pPr>
            <a:r>
              <a:rPr lang="en-US" sz="1200" dirty="0"/>
              <a:t>f</a:t>
            </a:r>
            <a:r>
              <a:rPr lang="en-US" sz="1200" dirty="0" smtClean="0"/>
              <a:t>x2 = a second bank of </a:t>
            </a:r>
            <a:r>
              <a:rPr lang="en-US" sz="1200" dirty="0" err="1" smtClean="0"/>
              <a:t>fx</a:t>
            </a:r>
            <a:r>
              <a:rPr lang="en-US" sz="1200" dirty="0" smtClean="0"/>
              <a:t> toggles</a:t>
            </a:r>
          </a:p>
          <a:p>
            <a:pPr marL="171450" indent="-171450">
              <a:buFont typeface="Arial" panose="020B0604020202020204" pitchFamily="34" charset="0"/>
              <a:buChar char="•"/>
            </a:pPr>
            <a:r>
              <a:rPr lang="en-US" sz="1200" dirty="0" err="1"/>
              <a:t>e</a:t>
            </a:r>
            <a:r>
              <a:rPr lang="en-US" sz="1200" dirty="0" err="1" smtClean="0"/>
              <a:t>q</a:t>
            </a:r>
            <a:r>
              <a:rPr lang="en-US" sz="1200" dirty="0" smtClean="0"/>
              <a:t> = toggles for different bands on a parametric </a:t>
            </a:r>
            <a:r>
              <a:rPr lang="en-US" sz="1200" dirty="0" err="1" smtClean="0"/>
              <a:t>eq</a:t>
            </a:r>
            <a:endParaRPr lang="en-US" sz="1200" dirty="0" smtClean="0"/>
          </a:p>
          <a:p>
            <a:pPr marL="171450" indent="-171450">
              <a:buFont typeface="Arial" panose="020B0604020202020204" pitchFamily="34" charset="0"/>
              <a:buChar char="•"/>
            </a:pPr>
            <a:r>
              <a:rPr lang="en-US" sz="1200" dirty="0" smtClean="0"/>
              <a:t>sys = widgets assigned to GP functions like Play/Stop, Tap Tempo, etc.</a:t>
            </a:r>
          </a:p>
          <a:p>
            <a:pPr marL="171450" indent="-171450">
              <a:buFont typeface="Arial" panose="020B0604020202020204" pitchFamily="34" charset="0"/>
              <a:buChar char="•"/>
            </a:pPr>
            <a:endParaRPr lang="en-US" sz="1200" dirty="0"/>
          </a:p>
        </p:txBody>
      </p:sp>
      <p:sp>
        <p:nvSpPr>
          <p:cNvPr id="9" name="TextBox 8"/>
          <p:cNvSpPr txBox="1"/>
          <p:nvPr/>
        </p:nvSpPr>
        <p:spPr>
          <a:xfrm>
            <a:off x="6257925" y="2571749"/>
            <a:ext cx="2076450" cy="1384995"/>
          </a:xfrm>
          <a:prstGeom prst="rect">
            <a:avLst/>
          </a:prstGeom>
          <a:noFill/>
        </p:spPr>
        <p:txBody>
          <a:bodyPr wrap="square" rtlCol="0">
            <a:spAutoFit/>
          </a:bodyPr>
          <a:lstStyle/>
          <a:p>
            <a:r>
              <a:rPr lang="en-US" sz="1200" dirty="0" smtClean="0"/>
              <a:t>“position” must be in the range of 0 – 3 to indicate which switch/display position the widget will appear in.  Zero is the leftmost position, 3 is the rightmost</a:t>
            </a:r>
          </a:p>
          <a:p>
            <a:pPr marL="171450" indent="-171450">
              <a:buFont typeface="Arial" panose="020B0604020202020204" pitchFamily="34" charset="0"/>
              <a:buChar char="•"/>
            </a:pPr>
            <a:endParaRPr lang="en-US" sz="1200" dirty="0"/>
          </a:p>
        </p:txBody>
      </p:sp>
      <p:sp>
        <p:nvSpPr>
          <p:cNvPr id="17" name="Left Brace 16"/>
          <p:cNvSpPr/>
          <p:nvPr/>
        </p:nvSpPr>
        <p:spPr>
          <a:xfrm rot="16200000">
            <a:off x="2800353" y="2016711"/>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466827"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263790"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5282965" y="1864586"/>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546501"/>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111276" y="2185751"/>
            <a:ext cx="373514" cy="398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19" idx="1"/>
          </p:cNvCxnSpPr>
          <p:nvPr/>
        </p:nvCxnSpPr>
        <p:spPr>
          <a:xfrm rot="16200000" flipV="1">
            <a:off x="4517824" y="1974648"/>
            <a:ext cx="373514" cy="8206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6118024" y="1393623"/>
            <a:ext cx="373515" cy="1982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5253187"/>
            <a:ext cx="8095208" cy="1384995"/>
          </a:xfrm>
          <a:prstGeom prst="rect">
            <a:avLst/>
          </a:prstGeom>
          <a:noFill/>
        </p:spPr>
        <p:txBody>
          <a:bodyPr wrap="square" rtlCol="0">
            <a:spAutoFit/>
          </a:bodyPr>
          <a:lstStyle/>
          <a:p>
            <a:r>
              <a:rPr lang="en-US" sz="1200" dirty="0" smtClean="0"/>
              <a:t>A typical bank of four widgets to appear on the bottom row of page one would be:</a:t>
            </a:r>
          </a:p>
          <a:p>
            <a:r>
              <a:rPr lang="en-US" sz="1200" dirty="0" smtClean="0"/>
              <a:t>	mcx_b_fx_0	mcx_b_fx_1	mcx_b_fx_2	mcx_b_fx_3</a:t>
            </a:r>
          </a:p>
          <a:p>
            <a:endParaRPr lang="en-US" sz="1200" dirty="0"/>
          </a:p>
          <a:p>
            <a:r>
              <a:rPr lang="en-US" sz="1200" dirty="0"/>
              <a:t>A </a:t>
            </a:r>
            <a:r>
              <a:rPr lang="en-US" sz="1200" dirty="0" smtClean="0"/>
              <a:t>second </a:t>
            </a:r>
            <a:r>
              <a:rPr lang="en-US" sz="1200" dirty="0"/>
              <a:t>bank of four widgets to appear </a:t>
            </a:r>
            <a:r>
              <a:rPr lang="en-US" sz="1200" dirty="0" smtClean="0"/>
              <a:t>on the same row would </a:t>
            </a:r>
            <a:r>
              <a:rPr lang="en-US" sz="1200" dirty="0"/>
              <a:t>be:</a:t>
            </a:r>
          </a:p>
          <a:p>
            <a:r>
              <a:rPr lang="en-US" sz="1200" dirty="0"/>
              <a:t>	</a:t>
            </a:r>
            <a:r>
              <a:rPr lang="en-US" sz="1200" dirty="0" smtClean="0"/>
              <a:t>mcx_b_fx2_0</a:t>
            </a:r>
            <a:r>
              <a:rPr lang="en-US" sz="1200" dirty="0"/>
              <a:t>	</a:t>
            </a:r>
            <a:r>
              <a:rPr lang="en-US" sz="1200" dirty="0" smtClean="0"/>
              <a:t>mcx_b_fx2_1</a:t>
            </a:r>
            <a:r>
              <a:rPr lang="en-US" sz="1200" dirty="0"/>
              <a:t>	</a:t>
            </a:r>
            <a:r>
              <a:rPr lang="en-US" sz="1200" dirty="0" smtClean="0"/>
              <a:t>mcx_b_fx2_2</a:t>
            </a:r>
            <a:r>
              <a:rPr lang="en-US" sz="1200" dirty="0"/>
              <a:t>	</a:t>
            </a:r>
            <a:r>
              <a:rPr lang="en-US" sz="1200" dirty="0" smtClean="0"/>
              <a:t>mcx_b_fx2_3</a:t>
            </a:r>
          </a:p>
          <a:p>
            <a:endParaRPr lang="en-US" sz="1200" dirty="0"/>
          </a:p>
          <a:p>
            <a:r>
              <a:rPr lang="en-US" sz="1200" dirty="0" smtClean="0"/>
              <a:t>The </a:t>
            </a:r>
            <a:r>
              <a:rPr lang="en-US" sz="1200" dirty="0" err="1" smtClean="0"/>
              <a:t>bankIDs</a:t>
            </a:r>
            <a:r>
              <a:rPr lang="en-US" sz="1200" dirty="0" smtClean="0"/>
              <a:t> can be rotated through in alphabetical order using the “row up” and “row down” controls.</a:t>
            </a:r>
          </a:p>
        </p:txBody>
      </p:sp>
    </p:spTree>
    <p:extLst>
      <p:ext uri="{BB962C8B-B14F-4D97-AF65-F5344CB8AC3E}">
        <p14:creationId xmlns:p14="http://schemas.microsoft.com/office/powerpoint/2010/main" val="821371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smtClean="0"/>
              <a:t>Special Configuration Widgets</a:t>
            </a:r>
          </a:p>
          <a:p>
            <a:endParaRPr lang="en-US" sz="1400" b="1" dirty="0"/>
          </a:p>
          <a:p>
            <a:r>
              <a:rPr lang="en-US" sz="1200" dirty="0" smtClean="0"/>
              <a:t>Several “configuration” widget groups are available to control how widgets appear on the display.  These include:</a:t>
            </a:r>
          </a:p>
          <a:p>
            <a:pPr marL="628650" lvl="1" indent="-171450">
              <a:buFont typeface="Arial" panose="020B0604020202020204" pitchFamily="34" charset="0"/>
              <a:buChar char="•"/>
            </a:pPr>
            <a:r>
              <a:rPr lang="en-US" sz="1200" dirty="0" smtClean="0"/>
              <a:t>“Parameter” </a:t>
            </a:r>
            <a:r>
              <a:rPr lang="en-US" sz="1200" dirty="0" smtClean="0"/>
              <a:t>widgets, which control the names that appear on the MC8 display when values are on or off</a:t>
            </a:r>
          </a:p>
          <a:p>
            <a:pPr marL="628650" lvl="1" indent="-171450">
              <a:buFont typeface="Arial" panose="020B0604020202020204" pitchFamily="34" charset="0"/>
              <a:buChar char="•"/>
            </a:pPr>
            <a:r>
              <a:rPr lang="en-US" sz="1200" dirty="0" smtClean="0"/>
              <a:t>“Indicator” </a:t>
            </a:r>
            <a:r>
              <a:rPr lang="en-US" sz="1200" dirty="0" smtClean="0"/>
              <a:t>widgets, which can be used to remember which widget banks are active on the MC8 screen when </a:t>
            </a:r>
            <a:r>
              <a:rPr lang="en-US" sz="1200" dirty="0" err="1" smtClean="0"/>
              <a:t>rackspaces</a:t>
            </a:r>
            <a:r>
              <a:rPr lang="en-US" sz="1200" dirty="0" smtClean="0"/>
              <a:t>, or variations are changed</a:t>
            </a:r>
          </a:p>
          <a:p>
            <a:pPr marL="628650" lvl="1" indent="-171450">
              <a:buFont typeface="Arial" panose="020B0604020202020204" pitchFamily="34" charset="0"/>
              <a:buChar char="•"/>
            </a:pPr>
            <a:r>
              <a:rPr lang="en-US" sz="1200" dirty="0" smtClean="0"/>
              <a:t>“</a:t>
            </a:r>
            <a:r>
              <a:rPr lang="en-US" sz="1200" dirty="0" err="1" smtClean="0"/>
              <a:t>row_configuration</a:t>
            </a:r>
            <a:r>
              <a:rPr lang="en-US" sz="1200" dirty="0" smtClean="0"/>
              <a:t>” widgets, which tell the extension what functions you want to appear on each of the four MC8 display rows by default (the four rows being “b, t, b2, and t2” as explained previously)</a:t>
            </a:r>
          </a:p>
          <a:p>
            <a:pPr marL="628650" lvl="1" indent="-171450">
              <a:buFont typeface="Arial" panose="020B0604020202020204" pitchFamily="34" charset="0"/>
              <a:buChar char="•"/>
            </a:pPr>
            <a:endParaRPr lang="en-US" sz="1200" dirty="0" smtClean="0"/>
          </a:p>
          <a:p>
            <a:pPr marL="628650" lvl="1" indent="-171450">
              <a:buFont typeface="Arial" panose="020B0604020202020204" pitchFamily="34" charset="0"/>
              <a:buChar char="•"/>
            </a:pPr>
            <a:endParaRPr lang="en-US" sz="1200" dirty="0"/>
          </a:p>
          <a:p>
            <a:r>
              <a:rPr lang="en-US" sz="1200" b="1" dirty="0" smtClean="0"/>
              <a:t>Parameter </a:t>
            </a:r>
            <a:r>
              <a:rPr lang="en-US" sz="1200" b="1" dirty="0" smtClean="0"/>
              <a:t>widgets </a:t>
            </a:r>
            <a:r>
              <a:rPr lang="en-US" sz="1200" dirty="0" smtClean="0"/>
              <a:t>are optional and correspond 1:1 with the basic mcx widgets previously described.  The naming format is identical but with the addition of a “p” character appended to the </a:t>
            </a:r>
            <a:r>
              <a:rPr lang="en-US" sz="1200" dirty="0" err="1" smtClean="0"/>
              <a:t>row_ID</a:t>
            </a:r>
            <a:r>
              <a:rPr lang="en-US" sz="1200" dirty="0" smtClean="0"/>
              <a:t>.</a:t>
            </a:r>
          </a:p>
          <a:p>
            <a:pPr marL="628650" lvl="1" indent="-171450">
              <a:buFont typeface="Arial" panose="020B0604020202020204" pitchFamily="34" charset="0"/>
              <a:buChar char="•"/>
            </a:pPr>
            <a:r>
              <a:rPr lang="en-US" sz="1200" dirty="0" smtClean="0"/>
              <a:t>Our prior example illustrated basic widgets named as:  mcx_b_fx_0    mcx_b_fx_1    mcx_b_fx_2    mcx_b_fx_3</a:t>
            </a:r>
          </a:p>
          <a:p>
            <a:pPr marL="628650" lvl="1" indent="-171450">
              <a:buFont typeface="Arial" panose="020B0604020202020204" pitchFamily="34" charset="0"/>
              <a:buChar char="•"/>
            </a:pPr>
            <a:r>
              <a:rPr lang="en-US" sz="1200" dirty="0" smtClean="0"/>
              <a:t>The corresponding “p” widgets would be named:  mcx_bp_fx_0    mcx_bp_fx_1    mcx_bp_fx_2    mcx_bp_fx_3</a:t>
            </a:r>
            <a:endParaRPr lang="en-US" sz="1200" dirty="0"/>
          </a:p>
          <a:p>
            <a:pPr lvl="1"/>
            <a:endParaRPr lang="en-US" sz="1200" dirty="0" smtClean="0"/>
          </a:p>
          <a:p>
            <a:pPr marL="628650" lvl="1" indent="-171450">
              <a:buFont typeface="Arial" panose="020B0604020202020204" pitchFamily="34" charset="0"/>
              <a:buChar char="•"/>
            </a:pPr>
            <a:r>
              <a:rPr lang="en-US" sz="1200" dirty="0" smtClean="0"/>
              <a:t>If a widget with the appropriate GP Script Name is found it will control what appears on the MC8 display based on the text of the widget Caption as set by the user on the General tab of the widget editor.</a:t>
            </a:r>
          </a:p>
          <a:p>
            <a:pPr marL="628650" lvl="1" indent="-171450">
              <a:buFont typeface="Arial" panose="020B0604020202020204" pitchFamily="34" charset="0"/>
              <a:buChar char="•"/>
            </a:pPr>
            <a:r>
              <a:rPr lang="en-US" sz="1200" dirty="0" smtClean="0"/>
              <a:t>The format of the Caption will be interpreted as “Off </a:t>
            </a:r>
            <a:r>
              <a:rPr lang="en-US" sz="1200" dirty="0" err="1" smtClean="0"/>
              <a:t>name_On</a:t>
            </a:r>
            <a:r>
              <a:rPr lang="en-US" sz="1200" dirty="0" smtClean="0"/>
              <a:t> </a:t>
            </a:r>
            <a:r>
              <a:rPr lang="en-US" sz="1200" dirty="0" err="1" smtClean="0"/>
              <a:t>name_Long</a:t>
            </a:r>
            <a:r>
              <a:rPr lang="en-US" sz="1200" dirty="0" smtClean="0"/>
              <a:t> name”</a:t>
            </a:r>
          </a:p>
          <a:p>
            <a:pPr marL="628650" lvl="1" indent="-171450">
              <a:buFont typeface="Arial" panose="020B0604020202020204" pitchFamily="34" charset="0"/>
              <a:buChar char="•"/>
            </a:pPr>
            <a:r>
              <a:rPr lang="en-US" sz="1200" dirty="0" smtClean="0"/>
              <a:t>A typical example would be “Chorus_(Chorus)_Boss CE-2 Chorus”</a:t>
            </a:r>
          </a:p>
          <a:p>
            <a:pPr marL="628650" lvl="1" indent="-171450">
              <a:buFont typeface="Arial" panose="020B0604020202020204" pitchFamily="34" charset="0"/>
              <a:buChar char="•"/>
            </a:pPr>
            <a:r>
              <a:rPr lang="en-US" sz="1200" dirty="0" smtClean="0"/>
              <a:t>This will cause the widget to appear under the name “Chorus” on the MC8 when the widget is off and “(Chorus)” when on.  The “Long name” part of the caption is not presently used and may be excluded</a:t>
            </a:r>
          </a:p>
          <a:p>
            <a:pPr marL="628650" lvl="1" indent="-171450">
              <a:buFont typeface="Arial" panose="020B0604020202020204" pitchFamily="34" charset="0"/>
              <a:buChar char="•"/>
            </a:pPr>
            <a:endParaRPr lang="en-US" sz="1200" dirty="0" smtClean="0"/>
          </a:p>
          <a:p>
            <a:pPr marL="628650" lvl="1" indent="-171450">
              <a:buFont typeface="Arial" panose="020B0604020202020204" pitchFamily="34" charset="0"/>
              <a:buChar char="•"/>
            </a:pPr>
            <a:r>
              <a:rPr lang="en-US" sz="1200" dirty="0" smtClean="0"/>
              <a:t>These widget are usually hidden for aesthetic reasons, using the “Hide” option on the General tab in edit mode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smtClean="0"/>
              <a:t>In the absence of a “p” widget the MC8 will display the Caption of the underlying widget when the widget is off, and place a * in front of the same when it is on.</a:t>
            </a:r>
          </a:p>
          <a:p>
            <a:pPr marL="628650" lvl="1" indent="-171450">
              <a:buFont typeface="Arial" panose="020B0604020202020204" pitchFamily="34" charset="0"/>
              <a:buChar char="•"/>
            </a:pPr>
            <a:r>
              <a:rPr lang="en-US" sz="1200" dirty="0" smtClean="0"/>
              <a:t>For example, if the mcx_b_fx_0 widget had a caption of “Chorus” this would appear on the MC8 display as “Chorus” when the widget was toggled off, and “*Chorus” when toggled on</a:t>
            </a:r>
          </a:p>
          <a:p>
            <a:pPr marL="628650" lvl="1" indent="-171450">
              <a:buFont typeface="Arial" panose="020B0604020202020204" pitchFamily="34" charset="0"/>
              <a:buChar char="•"/>
            </a:pPr>
            <a:endParaRPr lang="en-US" sz="1200" dirty="0" smtClean="0"/>
          </a:p>
          <a:p>
            <a:pPr marL="628650" lvl="1" indent="-171450">
              <a:buFont typeface="Arial" panose="020B0604020202020204" pitchFamily="34" charset="0"/>
              <a:buChar char="•"/>
            </a:pPr>
            <a:r>
              <a:rPr lang="en-US" sz="1200" dirty="0" smtClean="0"/>
              <a:t>Note that allowing GP to change the widget caption based on the widget value or temporary values communicated by the underlying VST may produce unreliable results on the MC8 display due to timing issues around reading widget values, particularly during Rackspace and Variation changes</a:t>
            </a:r>
          </a:p>
          <a:p>
            <a:pPr lvl="1"/>
            <a:endParaRPr lang="en-US" sz="1200" dirty="0" smtClean="0"/>
          </a:p>
        </p:txBody>
      </p:sp>
    </p:spTree>
    <p:extLst>
      <p:ext uri="{BB962C8B-B14F-4D97-AF65-F5344CB8AC3E}">
        <p14:creationId xmlns:p14="http://schemas.microsoft.com/office/powerpoint/2010/main" val="415404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447645"/>
          </a:xfrm>
          <a:prstGeom prst="rect">
            <a:avLst/>
          </a:prstGeom>
          <a:noFill/>
        </p:spPr>
        <p:txBody>
          <a:bodyPr wrap="square" rtlCol="0">
            <a:spAutoFit/>
          </a:bodyPr>
          <a:lstStyle/>
          <a:p>
            <a:pPr lvl="1"/>
            <a:endParaRPr lang="en-US" sz="1200" dirty="0" smtClean="0"/>
          </a:p>
          <a:p>
            <a:r>
              <a:rPr lang="en-US" sz="1200" b="1" dirty="0" smtClean="0"/>
              <a:t>Indicator widgets </a:t>
            </a:r>
            <a:r>
              <a:rPr lang="en-US" sz="1200" dirty="0"/>
              <a:t>are </a:t>
            </a:r>
            <a:r>
              <a:rPr lang="en-US" sz="1200" dirty="0" smtClean="0"/>
              <a:t>optional and correspond to widget banks. They use an “</a:t>
            </a:r>
            <a:r>
              <a:rPr lang="en-US" sz="1200" dirty="0" err="1" smtClean="0"/>
              <a:t>i</a:t>
            </a:r>
            <a:r>
              <a:rPr lang="en-US" sz="1200" dirty="0" smtClean="0"/>
              <a:t>” in place of the position indicator.</a:t>
            </a:r>
            <a:endParaRPr lang="en-US" sz="1200" dirty="0"/>
          </a:p>
          <a:p>
            <a:pPr marL="628650" lvl="1" indent="-171450">
              <a:buFont typeface="Arial" panose="020B0604020202020204" pitchFamily="34" charset="0"/>
              <a:buChar char="•"/>
            </a:pPr>
            <a:r>
              <a:rPr lang="en-US" sz="1200" dirty="0"/>
              <a:t>Our prior example illustrated basic widgets </a:t>
            </a:r>
            <a:r>
              <a:rPr lang="en-US" sz="1200" dirty="0" smtClean="0"/>
              <a:t>named:  </a:t>
            </a:r>
            <a:r>
              <a:rPr lang="en-US" sz="1200" dirty="0"/>
              <a:t>mcx_b_fx_0    mcx_b_fx_1    mcx_b_fx_2    mcx_b_fx_3</a:t>
            </a:r>
          </a:p>
          <a:p>
            <a:pPr marL="628650" lvl="1" indent="-171450">
              <a:buFont typeface="Arial" panose="020B0604020202020204" pitchFamily="34" charset="0"/>
              <a:buChar char="•"/>
            </a:pPr>
            <a:r>
              <a:rPr lang="en-US" sz="1200" dirty="0"/>
              <a:t>The corresponding </a:t>
            </a:r>
            <a:r>
              <a:rPr lang="en-US" sz="1200" dirty="0" smtClean="0"/>
              <a:t>“</a:t>
            </a:r>
            <a:r>
              <a:rPr lang="en-US" sz="1200" dirty="0" err="1" smtClean="0"/>
              <a:t>i</a:t>
            </a:r>
            <a:r>
              <a:rPr lang="en-US" sz="1200" dirty="0" smtClean="0"/>
              <a:t>” widget </a:t>
            </a:r>
            <a:r>
              <a:rPr lang="en-US" sz="1200" dirty="0"/>
              <a:t>would be named:  </a:t>
            </a:r>
            <a:r>
              <a:rPr lang="en-US" sz="1200" dirty="0" err="1" smtClean="0"/>
              <a:t>mcx_bp_fx_i</a:t>
            </a:r>
            <a:endParaRPr lang="en-US" sz="1200" dirty="0" smtClean="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smtClean="0"/>
              <a:t>Indicator widgets </a:t>
            </a:r>
            <a:r>
              <a:rPr lang="en-US" sz="1200" dirty="0" smtClean="0"/>
              <a:t>have two </a:t>
            </a:r>
            <a:r>
              <a:rPr lang="en-US" sz="1200" dirty="0" smtClean="0"/>
              <a:t>purposes</a:t>
            </a:r>
            <a:r>
              <a:rPr lang="en-US" sz="1200" dirty="0" smtClean="0"/>
              <a:t>:  visually indicating on the Rackspace screen which banks of widgets are currently displayed on the MC8, and controlling which are displayed when a Rackspace or variation is changed.</a:t>
            </a:r>
          </a:p>
          <a:p>
            <a:pPr marL="628650" lvl="1" indent="-171450">
              <a:buFont typeface="Arial" panose="020B0604020202020204" pitchFamily="34" charset="0"/>
              <a:buChar char="•"/>
            </a:pPr>
            <a:r>
              <a:rPr lang="en-US" sz="1200" dirty="0" smtClean="0"/>
              <a:t>The MC8 extension will set this widget to a value of 1 when the indicated bank is actively being displayed on the MC8, and to a value of 0.3 when it is not.</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smtClean="0"/>
              <a:t>In our prior example we showed two banks of effects control widgets.  These were</a:t>
            </a:r>
          </a:p>
          <a:p>
            <a:pPr marL="1085850" lvl="2" indent="-171450">
              <a:buFont typeface="Arial" panose="020B0604020202020204" pitchFamily="34" charset="0"/>
              <a:buChar char="•"/>
            </a:pPr>
            <a:r>
              <a:rPr lang="en-US" sz="1200" dirty="0"/>
              <a:t>mcx_b_fx_0	mcx_b_fx_1	mcx_b_fx_2	</a:t>
            </a:r>
            <a:r>
              <a:rPr lang="en-US" sz="1200" dirty="0" smtClean="0"/>
              <a:t>mcx_b_fx_3</a:t>
            </a:r>
          </a:p>
          <a:p>
            <a:pPr marL="1085850" lvl="2" indent="-171450">
              <a:buFont typeface="Arial" panose="020B0604020202020204" pitchFamily="34" charset="0"/>
              <a:buChar char="•"/>
            </a:pPr>
            <a:r>
              <a:rPr lang="en-US" sz="1200" dirty="0"/>
              <a:t>mcx_b_fx2_0	mcx_b_fx2_1	mcx_b_fx2_2	</a:t>
            </a:r>
            <a:r>
              <a:rPr lang="en-US" sz="1200" dirty="0" smtClean="0"/>
              <a:t>mcx_b_fx2_3</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smtClean="0"/>
              <a:t>In the absence of any “</a:t>
            </a:r>
            <a:r>
              <a:rPr lang="en-US" sz="1200" dirty="0" err="1" smtClean="0"/>
              <a:t>i</a:t>
            </a:r>
            <a:r>
              <a:rPr lang="en-US" sz="1200" dirty="0" smtClean="0"/>
              <a:t>” widgets the MC8 extension will display the group with the </a:t>
            </a:r>
            <a:r>
              <a:rPr lang="en-US" sz="1200" dirty="0" err="1" smtClean="0"/>
              <a:t>bankID</a:t>
            </a:r>
            <a:r>
              <a:rPr lang="en-US" sz="1200" dirty="0" smtClean="0"/>
              <a:t> that comes first in alphabetical order.  In this case the bank “</a:t>
            </a:r>
            <a:r>
              <a:rPr lang="en-US" sz="1200" dirty="0" err="1" smtClean="0"/>
              <a:t>fx</a:t>
            </a:r>
            <a:r>
              <a:rPr lang="en-US" sz="1200" dirty="0" smtClean="0"/>
              <a:t>” comes before “fx2” and bank “</a:t>
            </a:r>
            <a:r>
              <a:rPr lang="en-US" sz="1200" dirty="0" err="1" smtClean="0"/>
              <a:t>fx</a:t>
            </a:r>
            <a:r>
              <a:rPr lang="en-US" sz="1200" dirty="0" smtClean="0"/>
              <a:t>” would be displayed when the Rackspace is entered.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smtClean="0"/>
              <a:t>If the Rackspace also contains widgets named “</a:t>
            </a:r>
            <a:r>
              <a:rPr lang="en-US" sz="1200" dirty="0" err="1" smtClean="0"/>
              <a:t>mcx_b_fx_i</a:t>
            </a:r>
            <a:r>
              <a:rPr lang="en-US" sz="1200" dirty="0" smtClean="0"/>
              <a:t>” and “mcx_b_fx2_i” then the extension can remember which bank you prefer to have selected when you enter a Rackspace or Variation.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smtClean="0"/>
              <a:t>These widgets are </a:t>
            </a:r>
            <a:r>
              <a:rPr lang="en-US" sz="1200" dirty="0" smtClean="0"/>
              <a:t>often </a:t>
            </a:r>
            <a:r>
              <a:rPr lang="en-US" sz="1200" dirty="0" smtClean="0"/>
              <a:t>hidden for aesthetic reasons, unless the user has a specific desire to reflect these values on the main Gig Performer screen.</a:t>
            </a:r>
          </a:p>
          <a:p>
            <a:pPr marL="628650" lvl="1" indent="-171450">
              <a:buFont typeface="Arial" panose="020B0604020202020204" pitchFamily="34" charset="0"/>
              <a:buChar char="•"/>
            </a:pPr>
            <a:r>
              <a:rPr lang="en-US" sz="1200" dirty="0"/>
              <a:t>T</a:t>
            </a:r>
            <a:r>
              <a:rPr lang="en-US" sz="1200" dirty="0" smtClean="0"/>
              <a:t>hese are generally created as </a:t>
            </a:r>
            <a:r>
              <a:rPr lang="en-US" sz="1200" dirty="0" smtClean="0"/>
              <a:t>Text </a:t>
            </a:r>
            <a:r>
              <a:rPr lang="en-US" sz="1200" dirty="0" smtClean="0"/>
              <a:t>widgets.  Because they extension switches the “Value” of these widgets between 0.3 and 1.0 depending on whether they are being shown on the </a:t>
            </a:r>
            <a:r>
              <a:rPr lang="en-US" sz="1200" dirty="0" smtClean="0"/>
              <a:t>MC8, </a:t>
            </a:r>
            <a:r>
              <a:rPr lang="en-US" sz="1200" dirty="0" smtClean="0"/>
              <a:t>the apparent brightness of the widgets will change on the GP screen.</a:t>
            </a:r>
          </a:p>
          <a:p>
            <a:pPr marL="628650" lvl="1" indent="-171450">
              <a:buFont typeface="Arial" panose="020B0604020202020204" pitchFamily="34" charset="0"/>
              <a:buChar char="•"/>
            </a:pPr>
            <a:r>
              <a:rPr lang="en-US" sz="1200" dirty="0" smtClean="0"/>
              <a:t>I tend to use Text widgets instead of Shape </a:t>
            </a:r>
            <a:r>
              <a:rPr lang="en-US" sz="1200" dirty="0" smtClean="0"/>
              <a:t>widgets for this </a:t>
            </a:r>
            <a:r>
              <a:rPr lang="en-US" sz="1200" dirty="0" smtClean="0"/>
              <a:t>because the Text widget can do everything </a:t>
            </a:r>
            <a:r>
              <a:rPr lang="en-US" sz="1200" dirty="0" smtClean="0"/>
              <a:t>a </a:t>
            </a:r>
            <a:r>
              <a:rPr lang="en-US" sz="1200" dirty="0" smtClean="0"/>
              <a:t>Shape widget </a:t>
            </a:r>
            <a:r>
              <a:rPr lang="en-US" sz="1200" dirty="0" smtClean="0"/>
              <a:t>does, </a:t>
            </a:r>
            <a:r>
              <a:rPr lang="en-US" sz="1200" dirty="0" smtClean="0"/>
              <a:t>plus some additional features (such as text) than can be hidden (via transparency in the color selector) if not utilized</a:t>
            </a:r>
          </a:p>
        </p:txBody>
      </p:sp>
    </p:spTree>
    <p:extLst>
      <p:ext uri="{BB962C8B-B14F-4D97-AF65-F5344CB8AC3E}">
        <p14:creationId xmlns:p14="http://schemas.microsoft.com/office/powerpoint/2010/main" val="136005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16977"/>
          </a:xfrm>
          <a:prstGeom prst="rect">
            <a:avLst/>
          </a:prstGeom>
          <a:noFill/>
        </p:spPr>
        <p:txBody>
          <a:bodyPr wrap="square" rtlCol="0">
            <a:spAutoFit/>
          </a:bodyPr>
          <a:lstStyle/>
          <a:p>
            <a:pPr lvl="1"/>
            <a:endParaRPr lang="en-US" sz="1200" dirty="0" smtClean="0"/>
          </a:p>
          <a:p>
            <a:r>
              <a:rPr lang="en-US" sz="1200" b="1" dirty="0" smtClean="0"/>
              <a:t>Row Configuration widgets </a:t>
            </a:r>
            <a:r>
              <a:rPr lang="en-US" sz="1200" dirty="0" smtClean="0"/>
              <a:t>are optional and come in two types that correspond to their required names:</a:t>
            </a:r>
            <a:endParaRPr lang="en-US" sz="1200" dirty="0"/>
          </a:p>
          <a:p>
            <a:pPr marL="628650" lvl="1" indent="-171450">
              <a:buFont typeface="Arial" panose="020B0604020202020204" pitchFamily="34" charset="0"/>
              <a:buChar char="•"/>
            </a:pPr>
            <a:r>
              <a:rPr lang="en-US" sz="1200" dirty="0" err="1" smtClean="0"/>
              <a:t>mcx_initial_row_config</a:t>
            </a:r>
            <a:r>
              <a:rPr lang="en-US" sz="1200" dirty="0" smtClean="0"/>
              <a:t> = control over what functions appear on each row when a Gig file is loaded</a:t>
            </a:r>
          </a:p>
          <a:p>
            <a:pPr marL="628650" lvl="1" indent="-171450">
              <a:buFont typeface="Arial" panose="020B0604020202020204" pitchFamily="34" charset="0"/>
              <a:buChar char="•"/>
            </a:pPr>
            <a:r>
              <a:rPr lang="en-US" sz="1200" dirty="0" err="1" smtClean="0"/>
              <a:t>mcx_row_config</a:t>
            </a:r>
            <a:r>
              <a:rPr lang="en-US" sz="1200" dirty="0" smtClean="0"/>
              <a:t> = same as above but may appear in multiple </a:t>
            </a:r>
            <a:r>
              <a:rPr lang="en-US" sz="1200" dirty="0" err="1" smtClean="0"/>
              <a:t>Rackspaces</a:t>
            </a:r>
            <a:r>
              <a:rPr lang="en-US" sz="1200" dirty="0" smtClean="0"/>
              <a:t> to configure them differently</a:t>
            </a:r>
          </a:p>
          <a:p>
            <a:pPr marL="628650" lvl="1" indent="-171450">
              <a:buFont typeface="Arial" panose="020B0604020202020204" pitchFamily="34" charset="0"/>
              <a:buChar char="•"/>
            </a:pPr>
            <a:endParaRPr lang="en-US" sz="1200" dirty="0" smtClean="0"/>
          </a:p>
          <a:p>
            <a:pPr marL="628650" lvl="1" indent="-171450">
              <a:buFont typeface="Arial" panose="020B0604020202020204" pitchFamily="34" charset="0"/>
              <a:buChar char="•"/>
            </a:pPr>
            <a:r>
              <a:rPr lang="en-US" sz="1200" dirty="0" smtClean="0"/>
              <a:t>Each of these widgets must have a GP Script Name as indicated above and a caption as follows:</a:t>
            </a:r>
          </a:p>
          <a:p>
            <a:pPr marL="1085850" lvl="2" indent="-171450">
              <a:buFont typeface="Arial" panose="020B0604020202020204" pitchFamily="34" charset="0"/>
              <a:buChar char="•"/>
            </a:pPr>
            <a:r>
              <a:rPr lang="en-US" sz="1200" dirty="0" smtClean="0"/>
              <a:t>The Caption is split into four parts with “_” delimiters between them</a:t>
            </a:r>
          </a:p>
          <a:p>
            <a:pPr marL="1085850" lvl="2" indent="-171450">
              <a:buFont typeface="Arial" panose="020B0604020202020204" pitchFamily="34" charset="0"/>
              <a:buChar char="•"/>
            </a:pPr>
            <a:r>
              <a:rPr lang="en-US" sz="1200" dirty="0" smtClean="0"/>
              <a:t>Each segment must contain one of:  “racks”, “variations”, or “buttons”</a:t>
            </a:r>
          </a:p>
          <a:p>
            <a:pPr marL="1085850" lvl="2" indent="-171450">
              <a:buFont typeface="Arial" panose="020B0604020202020204" pitchFamily="34" charset="0"/>
              <a:buChar char="•"/>
            </a:pPr>
            <a:r>
              <a:rPr lang="en-US" sz="1200" dirty="0" smtClean="0"/>
              <a:t>Racks and Variations will be displayed when not in </a:t>
            </a:r>
            <a:r>
              <a:rPr lang="en-US" sz="1200" dirty="0" err="1" smtClean="0"/>
              <a:t>Setlist</a:t>
            </a:r>
            <a:r>
              <a:rPr lang="en-US" sz="1200" dirty="0" smtClean="0"/>
              <a:t> mode and will automatically switch to Songs and </a:t>
            </a:r>
            <a:r>
              <a:rPr lang="en-US" sz="1200" dirty="0" err="1" smtClean="0"/>
              <a:t>Songparts</a:t>
            </a:r>
            <a:r>
              <a:rPr lang="en-US" sz="1200" dirty="0" smtClean="0"/>
              <a:t> when GP is put into </a:t>
            </a:r>
            <a:r>
              <a:rPr lang="en-US" sz="1200" dirty="0" err="1" smtClean="0"/>
              <a:t>Setlist</a:t>
            </a:r>
            <a:r>
              <a:rPr lang="en-US" sz="1200" dirty="0" smtClean="0"/>
              <a:t> mode</a:t>
            </a:r>
          </a:p>
          <a:p>
            <a:pPr marL="1085850" lvl="2" indent="-171450">
              <a:buFont typeface="Arial" panose="020B0604020202020204" pitchFamily="34" charset="0"/>
              <a:buChar char="•"/>
            </a:pPr>
            <a:endParaRPr lang="en-US" sz="1200" dirty="0" smtClean="0"/>
          </a:p>
          <a:p>
            <a:pPr marL="1085850" lvl="2" indent="-171450">
              <a:buFont typeface="Arial" panose="020B0604020202020204" pitchFamily="34" charset="0"/>
              <a:buChar char="•"/>
            </a:pPr>
            <a:r>
              <a:rPr lang="en-US" sz="1200" dirty="0" smtClean="0"/>
              <a:t>The four positions correspond to what are effectively the four display rows and button banks on the MC8</a:t>
            </a:r>
          </a:p>
          <a:p>
            <a:pPr marL="1085850" lvl="2" indent="-171450">
              <a:buFont typeface="Arial" panose="020B0604020202020204" pitchFamily="34" charset="0"/>
              <a:buChar char="•"/>
            </a:pPr>
            <a:r>
              <a:rPr lang="en-US" sz="1200" dirty="0" smtClean="0"/>
              <a:t>The order is b_t_b2_t2 corresponding to bottom and top rows of Page 1 followed by page 2</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smtClean="0"/>
              <a:t>My usual configuration is: </a:t>
            </a:r>
            <a:r>
              <a:rPr lang="en-US" sz="1200" dirty="0" err="1" smtClean="0"/>
              <a:t>buttons_variations_racks_buttons</a:t>
            </a:r>
            <a:r>
              <a:rPr lang="en-US" sz="1200" dirty="0" smtClean="0"/>
              <a:t> which is also the default if no row configuration widget is specified</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smtClean="0"/>
              <a:t>If a </a:t>
            </a:r>
            <a:r>
              <a:rPr lang="en-US" sz="1200" dirty="0" err="1" smtClean="0"/>
              <a:t>mcx_row_config</a:t>
            </a:r>
            <a:r>
              <a:rPr lang="en-US" sz="1200" dirty="0" smtClean="0"/>
              <a:t> widget is present in a Rackspace the MC8 will reflect that configuration upon Rackspace entry</a:t>
            </a:r>
          </a:p>
          <a:p>
            <a:pPr marL="628650" lvl="1" indent="-171450">
              <a:buFont typeface="Arial" panose="020B0604020202020204" pitchFamily="34" charset="0"/>
              <a:buChar char="•"/>
            </a:pPr>
            <a:r>
              <a:rPr lang="en-US" sz="1200" dirty="0" smtClean="0"/>
              <a:t>The user can actively change what is shown on each row at any time using the Select footswitch buttons</a:t>
            </a:r>
          </a:p>
          <a:p>
            <a:pPr marL="628650" lvl="1" indent="-171450">
              <a:buFont typeface="Arial" panose="020B0604020202020204" pitchFamily="34" charset="0"/>
              <a:buChar char="•"/>
            </a:pPr>
            <a:r>
              <a:rPr lang="en-US" sz="1200" dirty="0" smtClean="0"/>
              <a:t>If the Rackspace is then changed to a different Rackspace that does not have a </a:t>
            </a:r>
            <a:r>
              <a:rPr lang="en-US" sz="1200" dirty="0" err="1" smtClean="0"/>
              <a:t>mcx_row_config</a:t>
            </a:r>
            <a:r>
              <a:rPr lang="en-US" sz="1200" dirty="0" smtClean="0"/>
              <a:t> widget the MC8 will retain the current row configuration</a:t>
            </a:r>
          </a:p>
          <a:p>
            <a:pPr marL="628650" lvl="1" indent="-171450">
              <a:buFont typeface="Arial" panose="020B0604020202020204" pitchFamily="34" charset="0"/>
              <a:buChar char="•"/>
            </a:pPr>
            <a:endParaRPr lang="en-US" sz="1200" dirty="0" smtClean="0"/>
          </a:p>
          <a:p>
            <a:pPr marL="628650" lvl="1" indent="-171450">
              <a:buFont typeface="Arial" panose="020B0604020202020204" pitchFamily="34" charset="0"/>
              <a:buChar char="•"/>
            </a:pPr>
            <a:r>
              <a:rPr lang="en-US" sz="1200" dirty="0" smtClean="0"/>
              <a:t>The </a:t>
            </a:r>
            <a:r>
              <a:rPr lang="en-US" sz="1200" dirty="0" err="1" smtClean="0"/>
              <a:t>the</a:t>
            </a:r>
            <a:r>
              <a:rPr lang="en-US" sz="1200" dirty="0" smtClean="0"/>
              <a:t> </a:t>
            </a:r>
            <a:r>
              <a:rPr lang="en-US" sz="1200" dirty="0" err="1" smtClean="0"/>
              <a:t>mcx_initial_row_config</a:t>
            </a:r>
            <a:r>
              <a:rPr lang="en-US" sz="1200" dirty="0" smtClean="0"/>
              <a:t> widget exists for users that want the MC8 switch rows to start with something other than the defaults at Gig loading, but not reset to that default every time a Rackspace is changed.  For this reason this widgets should be placed in the Global Rackspace if it is used.</a:t>
            </a:r>
          </a:p>
          <a:p>
            <a:pPr marL="628650" lvl="1" indent="-171450">
              <a:buFont typeface="Arial" panose="020B0604020202020204" pitchFamily="34" charset="0"/>
              <a:buChar char="•"/>
            </a:pPr>
            <a:endParaRPr lang="en-US" sz="1200" dirty="0" smtClean="0"/>
          </a:p>
          <a:p>
            <a:pPr marL="628650" lvl="1" indent="-171450">
              <a:buFont typeface="Arial" panose="020B0604020202020204" pitchFamily="34" charset="0"/>
              <a:buChar char="•"/>
            </a:pPr>
            <a:r>
              <a:rPr lang="en-US" sz="1200" dirty="0" smtClean="0"/>
              <a:t>Note that if an </a:t>
            </a:r>
            <a:r>
              <a:rPr lang="en-US" sz="1200" dirty="0" err="1" smtClean="0"/>
              <a:t>mcx_row_config</a:t>
            </a:r>
            <a:r>
              <a:rPr lang="en-US" sz="1200" dirty="0" smtClean="0"/>
              <a:t> widget exists in the global Rackspace the extension will pick that up upon every Rackspace change</a:t>
            </a:r>
            <a:endParaRPr lang="en-US" sz="1200" dirty="0"/>
          </a:p>
          <a:p>
            <a:pPr marL="628650" lvl="1" indent="-171450">
              <a:buFont typeface="Arial" panose="020B0604020202020204" pitchFamily="34" charset="0"/>
              <a:buChar char="•"/>
            </a:pPr>
            <a:endParaRPr lang="en-US" sz="1200" dirty="0" smtClean="0"/>
          </a:p>
          <a:p>
            <a:pPr marL="628650" lvl="1" indent="-171450">
              <a:buFont typeface="Arial" panose="020B0604020202020204" pitchFamily="34" charset="0"/>
              <a:buChar char="•"/>
            </a:pPr>
            <a:endParaRPr lang="en-US" sz="1200" dirty="0" smtClean="0"/>
          </a:p>
        </p:txBody>
      </p:sp>
    </p:spTree>
    <p:extLst>
      <p:ext uri="{BB962C8B-B14F-4D97-AF65-F5344CB8AC3E}">
        <p14:creationId xmlns:p14="http://schemas.microsoft.com/office/powerpoint/2010/main" val="2248344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2123658"/>
          </a:xfrm>
          <a:prstGeom prst="rect">
            <a:avLst/>
          </a:prstGeom>
          <a:noFill/>
        </p:spPr>
        <p:txBody>
          <a:bodyPr wrap="square" rtlCol="0">
            <a:spAutoFit/>
          </a:bodyPr>
          <a:lstStyle/>
          <a:p>
            <a:r>
              <a:rPr lang="en-US" sz="1200" b="1" dirty="0" err="1" smtClean="0"/>
              <a:t>Expresion</a:t>
            </a:r>
            <a:r>
              <a:rPr lang="en-US" sz="1200" b="1" dirty="0" smtClean="0"/>
              <a:t> Pedals</a:t>
            </a:r>
          </a:p>
          <a:p>
            <a:r>
              <a:rPr lang="en-US" sz="1200" dirty="0" smtClean="0"/>
              <a:t>Expression in the four </a:t>
            </a:r>
            <a:r>
              <a:rPr lang="en-US" sz="1200" dirty="0" err="1" smtClean="0"/>
              <a:t>Omniports</a:t>
            </a:r>
            <a:r>
              <a:rPr lang="en-US" sz="1200" dirty="0" smtClean="0"/>
              <a:t> can be assigned to widgets using the same general naming convention as the button widgets.  </a:t>
            </a:r>
          </a:p>
          <a:p>
            <a:endParaRPr lang="en-US" sz="1200" dirty="0"/>
          </a:p>
          <a:p>
            <a:r>
              <a:rPr lang="en-US" sz="1200" dirty="0" smtClean="0"/>
              <a:t>The format is:</a:t>
            </a:r>
          </a:p>
          <a:p>
            <a:r>
              <a:rPr lang="en-US" sz="1200" dirty="0" smtClean="0"/>
              <a:t>		mcx_e1_bankID_0     mcx_e2_bankID_0      mcx_e3_bankID_0        mcx_e4_bankID_0</a:t>
            </a:r>
          </a:p>
          <a:p>
            <a:endParaRPr lang="en-US" sz="1200" dirty="0" smtClean="0"/>
          </a:p>
          <a:p>
            <a:r>
              <a:rPr lang="en-US" sz="1200" dirty="0" smtClean="0"/>
              <a:t>I use </a:t>
            </a:r>
            <a:r>
              <a:rPr lang="en-US" sz="1200" dirty="0" err="1" smtClean="0"/>
              <a:t>Omniports</a:t>
            </a:r>
            <a:r>
              <a:rPr lang="en-US" sz="1200" dirty="0" smtClean="0"/>
              <a:t> 1 &amp; 2 for additional control buttons (mine are from American </a:t>
            </a:r>
            <a:r>
              <a:rPr lang="en-US" sz="1200" dirty="0" err="1" smtClean="0"/>
              <a:t>Loopers</a:t>
            </a:r>
            <a:r>
              <a:rPr lang="en-US" sz="1200" dirty="0" smtClean="0"/>
              <a:t> 3 button models) and I put my expression pedals on ports 3 &amp; 4.  This is how the MC8 template bank is constructed.</a:t>
            </a:r>
            <a:endParaRPr lang="en-US" sz="1200" dirty="0"/>
          </a:p>
          <a:p>
            <a:endParaRPr lang="en-US" sz="1200" dirty="0" smtClean="0"/>
          </a:p>
          <a:p>
            <a:r>
              <a:rPr lang="en-US" sz="1200" dirty="0" smtClean="0"/>
              <a:t>There is no bank switching mechanism for the expression pedals.  If you create more than one bank for any of the four expression pedals there is presently no way to access anything except the first one alphabetically.</a:t>
            </a:r>
            <a:endParaRPr lang="en-US" sz="1200" dirty="0"/>
          </a:p>
        </p:txBody>
      </p:sp>
    </p:spTree>
    <p:extLst>
      <p:ext uri="{BB962C8B-B14F-4D97-AF65-F5344CB8AC3E}">
        <p14:creationId xmlns:p14="http://schemas.microsoft.com/office/powerpoint/2010/main" val="983776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701</TotalTime>
  <Words>2109</Words>
  <Application>Microsoft Office PowerPoint</Application>
  <PresentationFormat>On-screen Show (4:3)</PresentationFormat>
  <Paragraphs>148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Widner, Michael</cp:lastModifiedBy>
  <cp:revision>39</cp:revision>
  <dcterms:created xsi:type="dcterms:W3CDTF">2022-09-01T12:48:40Z</dcterms:created>
  <dcterms:modified xsi:type="dcterms:W3CDTF">2023-01-05T22:02:28Z</dcterms:modified>
</cp:coreProperties>
</file>