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2" r:id="rId4"/>
    <p:sldId id="256" r:id="rId5"/>
    <p:sldId id="257" r:id="rId6"/>
    <p:sldId id="258" r:id="rId7"/>
    <p:sldId id="259" r:id="rId8"/>
    <p:sldId id="260" r:id="rId9"/>
    <p:sldId id="261"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11" d="100"/>
          <a:sy n="111" d="100"/>
        </p:scale>
        <p:origin x="15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2/25/2023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DFBF7E-673D-C59C-4F6D-E850BEAD3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58" y="1701820"/>
            <a:ext cx="7211683" cy="4198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3C4EB3-9D0F-8B8A-62FB-FBD8F8E1184F}"/>
              </a:ext>
            </a:extLst>
          </p:cNvPr>
          <p:cNvSpPr txBox="1"/>
          <p:nvPr/>
        </p:nvSpPr>
        <p:spPr>
          <a:xfrm>
            <a:off x="1963910" y="154464"/>
            <a:ext cx="4589333" cy="369332"/>
          </a:xfrm>
          <a:prstGeom prst="rect">
            <a:avLst/>
          </a:prstGeom>
          <a:noFill/>
        </p:spPr>
        <p:txBody>
          <a:bodyPr wrap="none" rtlCol="0">
            <a:spAutoFit/>
          </a:bodyPr>
          <a:lstStyle/>
          <a:p>
            <a:r>
              <a:rPr lang="en-US" b="1" dirty="0"/>
              <a:t>The Morningstar MC8 </a:t>
            </a:r>
            <a:r>
              <a:rPr lang="en-US" b="1" dirty="0" err="1"/>
              <a:t>GigPerformer</a:t>
            </a:r>
            <a:r>
              <a:rPr lang="en-US" b="1" dirty="0"/>
              <a:t> Extension</a:t>
            </a:r>
          </a:p>
        </p:txBody>
      </p:sp>
      <p:sp>
        <p:nvSpPr>
          <p:cNvPr id="5" name="TextBox 4">
            <a:extLst>
              <a:ext uri="{FF2B5EF4-FFF2-40B4-BE49-F238E27FC236}">
                <a16:creationId xmlns:a16="http://schemas.microsoft.com/office/drawing/2014/main" id="{D06FE5EC-2888-1083-592D-F387DF322BFB}"/>
              </a:ext>
            </a:extLst>
          </p:cNvPr>
          <p:cNvSpPr txBox="1"/>
          <p:nvPr/>
        </p:nvSpPr>
        <p:spPr>
          <a:xfrm>
            <a:off x="3850936" y="566452"/>
            <a:ext cx="1442126" cy="338554"/>
          </a:xfrm>
          <a:prstGeom prst="rect">
            <a:avLst/>
          </a:prstGeom>
          <a:noFill/>
        </p:spPr>
        <p:txBody>
          <a:bodyPr wrap="none" rtlCol="0">
            <a:spAutoFit/>
          </a:bodyPr>
          <a:lstStyle/>
          <a:p>
            <a:r>
              <a:rPr lang="en-US" sz="1600" dirty="0"/>
              <a:t>A Typical Setup</a:t>
            </a:r>
          </a:p>
        </p:txBody>
      </p:sp>
      <p:sp>
        <p:nvSpPr>
          <p:cNvPr id="6" name="TextBox 5">
            <a:extLst>
              <a:ext uri="{FF2B5EF4-FFF2-40B4-BE49-F238E27FC236}">
                <a16:creationId xmlns:a16="http://schemas.microsoft.com/office/drawing/2014/main" id="{C2C2F3C8-0104-671F-D7B2-342F6FD62DA7}"/>
              </a:ext>
            </a:extLst>
          </p:cNvPr>
          <p:cNvSpPr txBox="1"/>
          <p:nvPr/>
        </p:nvSpPr>
        <p:spPr>
          <a:xfrm>
            <a:off x="3491575" y="907817"/>
            <a:ext cx="2160848" cy="338554"/>
          </a:xfrm>
          <a:prstGeom prst="rect">
            <a:avLst/>
          </a:prstGeom>
          <a:noFill/>
        </p:spPr>
        <p:txBody>
          <a:bodyPr wrap="none" rtlCol="0">
            <a:spAutoFit/>
          </a:bodyPr>
          <a:lstStyle/>
          <a:p>
            <a:r>
              <a:rPr lang="en-US" sz="1600" dirty="0"/>
              <a:t>Rackspace/Song Selects</a:t>
            </a:r>
          </a:p>
        </p:txBody>
      </p:sp>
      <p:cxnSp>
        <p:nvCxnSpPr>
          <p:cNvPr id="8" name="Connector: Elbow 7">
            <a:extLst>
              <a:ext uri="{FF2B5EF4-FFF2-40B4-BE49-F238E27FC236}">
                <a16:creationId xmlns:a16="http://schemas.microsoft.com/office/drawing/2014/main" id="{6529A191-F52A-16A1-6B2F-EEBB9C40D721}"/>
              </a:ext>
            </a:extLst>
          </p:cNvPr>
          <p:cNvCxnSpPr>
            <a:cxnSpLocks/>
            <a:stCxn id="6" idx="1"/>
          </p:cNvCxnSpPr>
          <p:nvPr/>
        </p:nvCxnSpPr>
        <p:spPr>
          <a:xfrm rot="10800000" flipV="1">
            <a:off x="2622433" y="1077094"/>
            <a:ext cx="869142" cy="553298"/>
          </a:xfrm>
          <a:prstGeom prst="bentConnector3">
            <a:avLst>
              <a:gd name="adj1" fmla="val 1006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8F67D5-A3DF-CEBA-7AD4-4DEF2501C84A}"/>
              </a:ext>
            </a:extLst>
          </p:cNvPr>
          <p:cNvCxnSpPr/>
          <p:nvPr/>
        </p:nvCxnSpPr>
        <p:spPr>
          <a:xfrm>
            <a:off x="3925017" y="1246371"/>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605E07-ABFA-B50C-C36D-AECF4A34B790}"/>
              </a:ext>
            </a:extLst>
          </p:cNvPr>
          <p:cNvCxnSpPr/>
          <p:nvPr/>
        </p:nvCxnSpPr>
        <p:spPr>
          <a:xfrm>
            <a:off x="5216099" y="1243497"/>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05635BE-7B58-A039-8491-A64096708845}"/>
              </a:ext>
            </a:extLst>
          </p:cNvPr>
          <p:cNvCxnSpPr>
            <a:cxnSpLocks/>
            <a:stCxn id="6" idx="3"/>
          </p:cNvCxnSpPr>
          <p:nvPr/>
        </p:nvCxnSpPr>
        <p:spPr>
          <a:xfrm>
            <a:off x="5652423" y="1077094"/>
            <a:ext cx="927716" cy="553297"/>
          </a:xfrm>
          <a:prstGeom prst="bentConnector3">
            <a:avLst>
              <a:gd name="adj1" fmla="val 100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0EC7A9B-47F3-D47A-5C4C-5E4B1224DE78}"/>
              </a:ext>
            </a:extLst>
          </p:cNvPr>
          <p:cNvSpPr txBox="1"/>
          <p:nvPr/>
        </p:nvSpPr>
        <p:spPr>
          <a:xfrm>
            <a:off x="3593749" y="4347058"/>
            <a:ext cx="1816075" cy="338554"/>
          </a:xfrm>
          <a:prstGeom prst="rect">
            <a:avLst/>
          </a:prstGeom>
          <a:noFill/>
        </p:spPr>
        <p:txBody>
          <a:bodyPr wrap="none" rtlCol="0">
            <a:spAutoFit/>
          </a:bodyPr>
          <a:lstStyle/>
          <a:p>
            <a:r>
              <a:rPr lang="en-US" sz="1600" dirty="0">
                <a:solidFill>
                  <a:schemeClr val="bg1"/>
                </a:solidFill>
              </a:rPr>
              <a:t>Widget (FX) Toggles</a:t>
            </a:r>
          </a:p>
        </p:txBody>
      </p:sp>
      <p:cxnSp>
        <p:nvCxnSpPr>
          <p:cNvPr id="19" name="Straight Arrow Connector 18">
            <a:extLst>
              <a:ext uri="{FF2B5EF4-FFF2-40B4-BE49-F238E27FC236}">
                <a16:creationId xmlns:a16="http://schemas.microsoft.com/office/drawing/2014/main" id="{5E5DFD12-3E99-9B01-6936-D6554982A24F}"/>
              </a:ext>
            </a:extLst>
          </p:cNvPr>
          <p:cNvCxnSpPr>
            <a:cxnSpLocks/>
          </p:cNvCxnSpPr>
          <p:nvPr/>
        </p:nvCxnSpPr>
        <p:spPr>
          <a:xfrm flipV="1">
            <a:off x="517296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D7E76A-8973-64F7-74AC-10B46383A894}"/>
              </a:ext>
            </a:extLst>
          </p:cNvPr>
          <p:cNvCxnSpPr>
            <a:cxnSpLocks/>
          </p:cNvCxnSpPr>
          <p:nvPr/>
        </p:nvCxnSpPr>
        <p:spPr>
          <a:xfrm flipV="1">
            <a:off x="3919258"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E5FE5D-F42B-7F8C-3FCF-076F5130555D}"/>
              </a:ext>
            </a:extLst>
          </p:cNvPr>
          <p:cNvCxnSpPr>
            <a:cxnSpLocks/>
          </p:cNvCxnSpPr>
          <p:nvPr/>
        </p:nvCxnSpPr>
        <p:spPr>
          <a:xfrm flipV="1">
            <a:off x="264830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95804F-60AA-3631-0AA6-FE04D96D2A04}"/>
              </a:ext>
            </a:extLst>
          </p:cNvPr>
          <p:cNvCxnSpPr>
            <a:cxnSpLocks/>
          </p:cNvCxnSpPr>
          <p:nvPr/>
        </p:nvCxnSpPr>
        <p:spPr>
          <a:xfrm flipV="1">
            <a:off x="645829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C613C10-0154-BCE1-5F73-5C083675B4A4}"/>
              </a:ext>
            </a:extLst>
          </p:cNvPr>
          <p:cNvSpPr txBox="1"/>
          <p:nvPr/>
        </p:nvSpPr>
        <p:spPr>
          <a:xfrm>
            <a:off x="2299005" y="6065608"/>
            <a:ext cx="2356158" cy="338554"/>
          </a:xfrm>
          <a:prstGeom prst="rect">
            <a:avLst/>
          </a:prstGeom>
          <a:noFill/>
        </p:spPr>
        <p:txBody>
          <a:bodyPr wrap="none" rtlCol="0">
            <a:spAutoFit/>
          </a:bodyPr>
          <a:lstStyle/>
          <a:p>
            <a:r>
              <a:rPr lang="en-US" sz="1600" dirty="0"/>
              <a:t>Rack/Song Page Up/Down</a:t>
            </a:r>
          </a:p>
        </p:txBody>
      </p:sp>
      <p:cxnSp>
        <p:nvCxnSpPr>
          <p:cNvPr id="25" name="Straight Arrow Connector 24">
            <a:extLst>
              <a:ext uri="{FF2B5EF4-FFF2-40B4-BE49-F238E27FC236}">
                <a16:creationId xmlns:a16="http://schemas.microsoft.com/office/drawing/2014/main" id="{F8CAF8C5-BBE2-ADFE-83E1-AB20A8C5B5DB}"/>
              </a:ext>
            </a:extLst>
          </p:cNvPr>
          <p:cNvCxnSpPr>
            <a:cxnSpLocks/>
          </p:cNvCxnSpPr>
          <p:nvPr/>
        </p:nvCxnSpPr>
        <p:spPr>
          <a:xfrm flipV="1">
            <a:off x="272594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2A03249-9A7D-9A94-1B37-540CB45DEE0D}"/>
              </a:ext>
            </a:extLst>
          </p:cNvPr>
          <p:cNvCxnSpPr>
            <a:cxnSpLocks/>
          </p:cNvCxnSpPr>
          <p:nvPr/>
        </p:nvCxnSpPr>
        <p:spPr>
          <a:xfrm flipV="1">
            <a:off x="425857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2934606-3C8F-3907-7DCA-8D594D7BFD85}"/>
              </a:ext>
            </a:extLst>
          </p:cNvPr>
          <p:cNvSpPr txBox="1"/>
          <p:nvPr/>
        </p:nvSpPr>
        <p:spPr>
          <a:xfrm>
            <a:off x="4668389" y="6065608"/>
            <a:ext cx="2082430" cy="338554"/>
          </a:xfrm>
          <a:prstGeom prst="rect">
            <a:avLst/>
          </a:prstGeom>
          <a:noFill/>
        </p:spPr>
        <p:txBody>
          <a:bodyPr wrap="none" rtlCol="0">
            <a:spAutoFit/>
          </a:bodyPr>
          <a:lstStyle/>
          <a:p>
            <a:r>
              <a:rPr lang="en-US" sz="1600" dirty="0"/>
              <a:t>Widget Page Up/Down</a:t>
            </a:r>
          </a:p>
        </p:txBody>
      </p:sp>
      <p:cxnSp>
        <p:nvCxnSpPr>
          <p:cNvPr id="28" name="Straight Arrow Connector 27">
            <a:extLst>
              <a:ext uri="{FF2B5EF4-FFF2-40B4-BE49-F238E27FC236}">
                <a16:creationId xmlns:a16="http://schemas.microsoft.com/office/drawing/2014/main" id="{BECA7DE0-2661-806D-50C4-7436B7CE43FB}"/>
              </a:ext>
            </a:extLst>
          </p:cNvPr>
          <p:cNvCxnSpPr>
            <a:cxnSpLocks/>
          </p:cNvCxnSpPr>
          <p:nvPr/>
        </p:nvCxnSpPr>
        <p:spPr>
          <a:xfrm flipV="1">
            <a:off x="490554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317C48-B8D4-8915-4A80-A8154D32D9C0}"/>
              </a:ext>
            </a:extLst>
          </p:cNvPr>
          <p:cNvCxnSpPr>
            <a:cxnSpLocks/>
          </p:cNvCxnSpPr>
          <p:nvPr/>
        </p:nvCxnSpPr>
        <p:spPr>
          <a:xfrm flipV="1">
            <a:off x="643817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3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231654"/>
          </a:xfrm>
          <a:prstGeom prst="rect">
            <a:avLst/>
          </a:prstGeom>
          <a:noFill/>
        </p:spPr>
        <p:txBody>
          <a:bodyPr wrap="square" rtlCol="0">
            <a:spAutoFit/>
          </a:bodyPr>
          <a:lstStyle/>
          <a:p>
            <a:r>
              <a:rPr lang="en-US" sz="1200" b="1" dirty="0" err="1"/>
              <a:t>Expresion</a:t>
            </a:r>
            <a:r>
              <a:rPr lang="en-US" sz="1200" b="1" dirty="0"/>
              <a:t> Pedals</a:t>
            </a:r>
          </a:p>
          <a:p>
            <a:r>
              <a:rPr lang="en-US" sz="1200" dirty="0"/>
              <a:t>Expression pedals in the four </a:t>
            </a:r>
            <a:r>
              <a:rPr lang="en-US" sz="1200" dirty="0" err="1"/>
              <a:t>Omniports</a:t>
            </a:r>
            <a:r>
              <a:rPr lang="en-US" sz="1200" dirty="0"/>
              <a:t> can be assigned to widgets using the same general naming convention as the button widgets.</a:t>
            </a:r>
          </a:p>
          <a:p>
            <a:endParaRPr lang="en-US" sz="1200" dirty="0"/>
          </a:p>
          <a:p>
            <a:r>
              <a:rPr lang="en-US" sz="1200" dirty="0"/>
              <a:t>The format is:</a:t>
            </a:r>
          </a:p>
          <a:p>
            <a:r>
              <a:rPr lang="en-US" sz="1200" dirty="0"/>
              <a:t>		mcx_e1_bankID_0     mcx_e2_bankID_0      mcx_e3_bankID_0        mcx_e4_bankID_0</a:t>
            </a:r>
          </a:p>
          <a:p>
            <a:endParaRPr lang="en-US" sz="1200" dirty="0"/>
          </a:p>
          <a:p>
            <a:r>
              <a:rPr lang="en-US" sz="1200" dirty="0"/>
              <a:t>I put my expression pedals on ports 3 &amp; 4.  This is how the MC8 template bank is constructed.  Unless you want more than two expression pedals connected, I suggest using ports 3 &amp; 4 unless you want to manually change the MC8 bank template.  If you are well versed in using the MC8 to control other hardware then you should not have any difficulty editing the template.</a:t>
            </a:r>
          </a:p>
          <a:p>
            <a:endParaRPr lang="en-US" sz="1200" dirty="0"/>
          </a:p>
          <a:p>
            <a:r>
              <a:rPr lang="en-US" sz="1200" dirty="0"/>
              <a:t>If you want to use more than two expression pedals you will have to edit the MC8 bank template.  By default the extension expect buttons on </a:t>
            </a:r>
            <a:r>
              <a:rPr lang="en-US" sz="1200" dirty="0" err="1"/>
              <a:t>Omniports</a:t>
            </a:r>
            <a:r>
              <a:rPr lang="en-US" sz="1200" dirty="0"/>
              <a:t> 1 and 2, which is why the expression pedals are normally on 3 and 4.</a:t>
            </a:r>
          </a:p>
          <a:p>
            <a:endParaRPr lang="en-US" sz="1200" dirty="0"/>
          </a:p>
          <a:p>
            <a:r>
              <a:rPr lang="en-US" sz="1200" b="1" dirty="0"/>
              <a:t>This extension currently provides no bank switching mechanism for expression pedals</a:t>
            </a:r>
            <a:r>
              <a:rPr lang="en-US" sz="1200" dirty="0"/>
              <a:t>.  If you create more than one bank for any of the four expression pedals there is no way to access anything except the first bank alphabetically.  I have not had a practical need for it, so have not made an effort to implement expression pedal bank switching.</a:t>
            </a:r>
          </a:p>
        </p:txBody>
      </p:sp>
      <p:sp>
        <p:nvSpPr>
          <p:cNvPr id="2" name="Rectangle 1">
            <a:extLst>
              <a:ext uri="{FF2B5EF4-FFF2-40B4-BE49-F238E27FC236}">
                <a16:creationId xmlns:a16="http://schemas.microsoft.com/office/drawing/2014/main" id="{1A188640-9EFC-820D-5498-FD24BAE35470}"/>
              </a:ext>
            </a:extLst>
          </p:cNvPr>
          <p:cNvSpPr/>
          <p:nvPr/>
        </p:nvSpPr>
        <p:spPr>
          <a:xfrm>
            <a:off x="3994030" y="1259457"/>
            <a:ext cx="2743200" cy="336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77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509200"/>
          </a:xfrm>
          <a:prstGeom prst="rect">
            <a:avLst/>
          </a:prstGeom>
          <a:noFill/>
        </p:spPr>
        <p:txBody>
          <a:bodyPr wrap="square" rtlCol="0">
            <a:spAutoFit/>
          </a:bodyPr>
          <a:lstStyle/>
          <a:p>
            <a:r>
              <a:rPr lang="en-US" sz="1400" b="1" dirty="0"/>
              <a:t>Design Goal of the MC8 Extension</a:t>
            </a:r>
          </a:p>
          <a:p>
            <a:endParaRPr lang="en-US" sz="1200" dirty="0"/>
          </a:p>
          <a:p>
            <a:r>
              <a:rPr lang="en-US" sz="1200" dirty="0"/>
              <a:t>The goal for the extension was to make controlling </a:t>
            </a:r>
            <a:r>
              <a:rPr lang="en-US" sz="1200" dirty="0" err="1"/>
              <a:t>GigPerformer</a:t>
            </a:r>
            <a:r>
              <a:rPr lang="en-US" sz="1200" dirty="0"/>
              <a:t> with the MC8 as simple, reliable, and flexible as possible while keeping all configuration entirely within </a:t>
            </a:r>
            <a:r>
              <a:rPr lang="en-US" sz="1200" dirty="0" err="1"/>
              <a:t>GigPerformer</a:t>
            </a:r>
            <a:r>
              <a:rPr lang="en-US" sz="1200" dirty="0"/>
              <a:t>.  Specifically, to allow the MC8 to automatically stay in sync with any changes made in </a:t>
            </a:r>
            <a:r>
              <a:rPr lang="en-US" sz="1200" dirty="0" err="1"/>
              <a:t>Rackspaces</a:t>
            </a:r>
            <a:r>
              <a:rPr lang="en-US" sz="1200" dirty="0"/>
              <a:t>, Variations, Songs, Setlists, etc.</a:t>
            </a:r>
          </a:p>
          <a:p>
            <a:endParaRPr lang="en-US" sz="1200" dirty="0"/>
          </a:p>
          <a:p>
            <a:r>
              <a:rPr lang="en-US" sz="1200" dirty="0"/>
              <a:t>This extension requires setting one bank on the MC8 to communicate with this </a:t>
            </a:r>
            <a:r>
              <a:rPr lang="en-US" sz="1200" dirty="0" err="1"/>
              <a:t>GigPerformer</a:t>
            </a:r>
            <a:r>
              <a:rPr lang="en-US" sz="1200" dirty="0"/>
              <a:t> extension.  I use bank 30, but any bank can be used for this purpose.  When controlling </a:t>
            </a:r>
            <a:r>
              <a:rPr lang="en-US" sz="1200" dirty="0" err="1"/>
              <a:t>GigPerformer</a:t>
            </a:r>
            <a:r>
              <a:rPr lang="en-US" sz="1200" dirty="0"/>
              <a:t> with this extension the MC8 will always be operating with that single bank.</a:t>
            </a:r>
          </a:p>
          <a:p>
            <a:endParaRPr lang="en-US" sz="1200" dirty="0"/>
          </a:p>
          <a:p>
            <a:r>
              <a:rPr lang="en-US" sz="1200" dirty="0"/>
              <a:t>With that bank the user will be able to assign any number of toggle widgets to MC8 foot switches, switch among </a:t>
            </a:r>
            <a:r>
              <a:rPr lang="en-US" sz="1200" dirty="0" err="1"/>
              <a:t>Rackspaces</a:t>
            </a:r>
            <a:r>
              <a:rPr lang="en-US" sz="1200" dirty="0"/>
              <a:t> and Variations, or Songs and </a:t>
            </a:r>
            <a:r>
              <a:rPr lang="en-US" sz="1200" dirty="0" err="1"/>
              <a:t>Songparts</a:t>
            </a:r>
            <a:r>
              <a:rPr lang="en-US" sz="1200" dirty="0"/>
              <a:t>, and the MC8 display will always reflect which button is controlling what, and what its present state is.</a:t>
            </a:r>
          </a:p>
          <a:p>
            <a:endParaRPr lang="en-US" sz="1200" dirty="0"/>
          </a:p>
          <a:p>
            <a:r>
              <a:rPr lang="en-US" sz="1200" dirty="0"/>
              <a:t>This extension utilizes the MC8 as a simple button and display interface.   The MC8 will display what the extension tells it to display, and the MC8 will send the same messages whenever a specific button is pressed.  All of the logic for controlling the displays and reacting to foot presses resides in the extension, not in the MC8.  The bank on the MC8 that is used to control </a:t>
            </a:r>
            <a:r>
              <a:rPr lang="en-US" sz="1200" dirty="0" err="1"/>
              <a:t>GigPerformer</a:t>
            </a:r>
            <a:r>
              <a:rPr lang="en-US" sz="1200" dirty="0"/>
              <a:t> will never change, no matter how many racks, songs, variations, or widgets you choose to control with it.</a:t>
            </a:r>
          </a:p>
          <a:p>
            <a:endParaRPr lang="en-US" sz="1200" dirty="0"/>
          </a:p>
          <a:p>
            <a:r>
              <a:rPr lang="en-US" sz="1200" dirty="0"/>
              <a:t>This means you can dedicate one “bank” on the MC8 to </a:t>
            </a:r>
            <a:r>
              <a:rPr lang="en-US" sz="1200" dirty="0" err="1"/>
              <a:t>GigPerformer</a:t>
            </a:r>
            <a:r>
              <a:rPr lang="en-US" sz="1200" dirty="0"/>
              <a:t> and continue to use all other banks as you see fit.</a:t>
            </a:r>
          </a:p>
          <a:p>
            <a:endParaRPr lang="en-US" sz="1200" b="1" dirty="0"/>
          </a:p>
          <a:p>
            <a:endParaRPr lang="en-US" sz="1200" b="1" dirty="0"/>
          </a:p>
          <a:p>
            <a:r>
              <a:rPr lang="en-US" sz="1400" b="1" dirty="0"/>
              <a:t>Controlling </a:t>
            </a:r>
            <a:r>
              <a:rPr lang="en-US" sz="1400" b="1" dirty="0" err="1"/>
              <a:t>GigPerformer</a:t>
            </a:r>
            <a:r>
              <a:rPr lang="en-US" sz="1400" b="1" dirty="0"/>
              <a:t> with the MC8 Extension</a:t>
            </a:r>
          </a:p>
          <a:p>
            <a:endParaRPr lang="en-US" sz="1200" dirty="0"/>
          </a:p>
          <a:p>
            <a:r>
              <a:rPr lang="en-US" sz="1200" dirty="0"/>
              <a:t>All configuration of how </a:t>
            </a:r>
            <a:r>
              <a:rPr lang="en-US" sz="1200" dirty="0" err="1"/>
              <a:t>GigPerformer</a:t>
            </a:r>
            <a:r>
              <a:rPr lang="en-US" sz="1200" dirty="0"/>
              <a:t> interacts with the MC8 is done through widgets in </a:t>
            </a:r>
            <a:r>
              <a:rPr lang="en-US" sz="1200" dirty="0" err="1"/>
              <a:t>GigPerformer</a:t>
            </a:r>
            <a:r>
              <a:rPr lang="en-US" sz="1200" dirty="0"/>
              <a:t>.</a:t>
            </a:r>
          </a:p>
          <a:p>
            <a:endParaRPr lang="en-US" sz="1200" dirty="0"/>
          </a:p>
          <a:p>
            <a:r>
              <a:rPr lang="en-US" sz="1200" dirty="0"/>
              <a:t>This document is divided into two major parts:</a:t>
            </a:r>
          </a:p>
          <a:p>
            <a:pPr marL="171450" indent="-171450">
              <a:buFont typeface="Arial" panose="020B0604020202020204" pitchFamily="34" charset="0"/>
              <a:buChar char="•"/>
            </a:pPr>
            <a:r>
              <a:rPr lang="en-US" sz="1200" dirty="0"/>
              <a:t>Conceptual relationship between the physical displays and buttons on the MC8 and the logical structure of the extension</a:t>
            </a:r>
          </a:p>
          <a:p>
            <a:pPr marL="171450" indent="-171450">
              <a:buFont typeface="Arial" panose="020B0604020202020204" pitchFamily="34" charset="0"/>
              <a:buChar char="•"/>
            </a:pPr>
            <a:r>
              <a:rPr lang="en-US" sz="1200" dirty="0"/>
              <a:t>Configuring widgets to produce the results you are looking for.</a:t>
            </a:r>
          </a:p>
        </p:txBody>
      </p:sp>
    </p:spTree>
    <p:extLst>
      <p:ext uri="{BB962C8B-B14F-4D97-AF65-F5344CB8AC3E}">
        <p14:creationId xmlns:p14="http://schemas.microsoft.com/office/powerpoint/2010/main" val="47227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Overview of the MC8 Extension</a:t>
            </a:r>
          </a:p>
          <a:p>
            <a:endParaRPr lang="en-US" sz="1200" dirty="0"/>
          </a:p>
          <a:p>
            <a:r>
              <a:rPr lang="en-US" sz="1200" dirty="0"/>
              <a:t>The Morningstar MC8 can be viewed as a control surface having two rows of four foot switches, and display sections corresponding to those switches.  We will refer to these as the Top row and the Bottom row.</a:t>
            </a:r>
          </a:p>
          <a:p>
            <a:endParaRPr lang="en-US" sz="1200" dirty="0"/>
          </a:p>
          <a:p>
            <a:r>
              <a:rPr lang="en-US" sz="1200" dirty="0"/>
              <a:t>Each control row can be cycled between showing widgets, Rackspace selection, Variation selection, Song selection, or </a:t>
            </a:r>
            <a:r>
              <a:rPr lang="en-US" sz="1200" dirty="0" err="1"/>
              <a:t>Songpart</a:t>
            </a:r>
            <a:r>
              <a:rPr lang="en-US" sz="1200" dirty="0"/>
              <a:t> selection.  The example at the start of this document showed Rackspace selection active on the top row and Widget toggles on the bottom row.</a:t>
            </a:r>
          </a:p>
          <a:p>
            <a:endParaRPr lang="en-US" sz="1200" dirty="0"/>
          </a:p>
          <a:p>
            <a:r>
              <a:rPr lang="en-US" sz="1200" dirty="0"/>
              <a:t>A short press of a button will select what is currently assigned to that button.  In the case of widgets, it will toggle them.</a:t>
            </a:r>
          </a:p>
          <a:p>
            <a:endParaRPr lang="en-US" sz="1200" dirty="0"/>
          </a:p>
          <a:p>
            <a:r>
              <a:rPr lang="en-US" sz="1200" dirty="0"/>
              <a:t>Long presses of specific buttons can be used to page backward and forward through whatever is shown on a row (e.g., through </a:t>
            </a:r>
            <a:r>
              <a:rPr lang="en-US" sz="1200" dirty="0" err="1"/>
              <a:t>rackspaces</a:t>
            </a:r>
            <a:r>
              <a:rPr lang="en-US" sz="1200" dirty="0"/>
              <a:t> or songs), or cycle through the options for what is shown on the row (e.g., switching from widgets to racks to variations).</a:t>
            </a:r>
          </a:p>
          <a:p>
            <a:endParaRPr lang="en-US" sz="1200" dirty="0"/>
          </a:p>
          <a:p>
            <a:r>
              <a:rPr lang="en-US" sz="1200" dirty="0"/>
              <a:t>The MC8 is structured with two Pages in each bank.  If you choose to make use of this you can use long presses to switch between pages and have different items assigned to widgets on different pages.  For example, you could have page one set to display widgets on both the top and bottom rows, and page two display Songs on the top row and </a:t>
            </a:r>
            <a:r>
              <a:rPr lang="en-US" sz="1200" dirty="0" err="1"/>
              <a:t>Songparts</a:t>
            </a:r>
            <a:r>
              <a:rPr lang="en-US" sz="1200" dirty="0"/>
              <a:t> on the bottom row.</a:t>
            </a:r>
            <a:endParaRPr lang="en-US" sz="1200" b="1" dirty="0"/>
          </a:p>
          <a:p>
            <a:endParaRPr lang="en-US" sz="1200" dirty="0"/>
          </a:p>
          <a:p>
            <a:endParaRPr lang="en-US" sz="1200" dirty="0"/>
          </a:p>
          <a:p>
            <a:r>
              <a:rPr lang="en-US" sz="1400" b="1" dirty="0"/>
              <a:t>Pedals and Extra Switches</a:t>
            </a:r>
          </a:p>
          <a:p>
            <a:endParaRPr lang="en-US" sz="1200" dirty="0"/>
          </a:p>
          <a:p>
            <a:r>
              <a:rPr lang="en-US" sz="1200" dirty="0"/>
              <a:t>The four </a:t>
            </a:r>
            <a:r>
              <a:rPr lang="en-US" sz="1200" dirty="0" err="1"/>
              <a:t>Omniports</a:t>
            </a:r>
            <a:r>
              <a:rPr lang="en-US" sz="1200" dirty="0"/>
              <a:t> on the MC8 can be used for expression pedals or additional foot switches (Aux switches).  By default </a:t>
            </a:r>
            <a:r>
              <a:rPr lang="en-US" sz="1200" dirty="0" err="1"/>
              <a:t>Omniports</a:t>
            </a:r>
            <a:r>
              <a:rPr lang="en-US" sz="1200" dirty="0"/>
              <a:t> 3 and 4 are set up for expression pedals, which can be linked to widgets through this extension.  </a:t>
            </a:r>
            <a:r>
              <a:rPr lang="en-US" sz="1200" dirty="0" err="1"/>
              <a:t>Omniports</a:t>
            </a:r>
            <a:r>
              <a:rPr lang="en-US" sz="1200" dirty="0"/>
              <a:t> 1 and 2 are set up to accommodate six additional buttons to control paging through what is displayed on the top and bottom rows.</a:t>
            </a:r>
          </a:p>
          <a:p>
            <a:endParaRPr lang="en-US" sz="1200" dirty="0"/>
          </a:p>
          <a:p>
            <a:r>
              <a:rPr lang="en-US" sz="1200" dirty="0"/>
              <a:t>Using additional buttons to control paging is a convenience and reliability feature.  The same functionality is available whether you choose to use additional buttons through the </a:t>
            </a:r>
            <a:r>
              <a:rPr lang="en-US" sz="1200" dirty="0" err="1"/>
              <a:t>Omniports</a:t>
            </a:r>
            <a:r>
              <a:rPr lang="en-US" sz="1200" dirty="0"/>
              <a:t> or not.  The only difference is whether you trigger these functions through long presses of the MC8’s buttons, or regular presses on the Aux buttons.  I prefer the additional buttons.</a:t>
            </a:r>
          </a:p>
          <a:p>
            <a:endParaRPr lang="en-US" sz="1200" dirty="0"/>
          </a:p>
          <a:p>
            <a:r>
              <a:rPr lang="en-US" sz="1200" dirty="0"/>
              <a:t>The next few pages illustrate the control layouts for using the MC8 without extra buttons, and with extra buttons.</a:t>
            </a:r>
          </a:p>
        </p:txBody>
      </p:sp>
    </p:spTree>
    <p:extLst>
      <p:ext uri="{BB962C8B-B14F-4D97-AF65-F5344CB8AC3E}">
        <p14:creationId xmlns:p14="http://schemas.microsoft.com/office/powerpoint/2010/main" val="343076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0" y="3288454"/>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3275" y="3993304"/>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09875" y="4850554"/>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15050" y="485055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00488"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98256"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09875" y="348371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15050" y="348371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00488"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98256"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4038600"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282876" y="5631602"/>
            <a:ext cx="2571750" cy="954107"/>
          </a:xfrm>
          <a:prstGeom prst="rect">
            <a:avLst/>
          </a:prstGeom>
          <a:noFill/>
        </p:spPr>
        <p:txBody>
          <a:bodyPr wrap="square" rtlCol="0">
            <a:spAutoFit/>
          </a:bodyPr>
          <a:lstStyle/>
          <a:p>
            <a:pPr algn="ctr"/>
            <a:r>
              <a:rPr lang="en-US" sz="1400" b="1" dirty="0"/>
              <a:t>		Select</a:t>
            </a:r>
            <a:r>
              <a:rPr lang="en-US" sz="1400" dirty="0"/>
              <a:t>:</a:t>
            </a:r>
          </a:p>
          <a:p>
            <a:r>
              <a:rPr lang="en-US" sz="1400" dirty="0"/>
              <a:t>Rotates what is active on row between Widgets, Racks/Songs,</a:t>
            </a:r>
          </a:p>
          <a:p>
            <a:r>
              <a:rPr lang="en-US" sz="1400" dirty="0"/>
              <a:t>Or Variations/</a:t>
            </a:r>
            <a:r>
              <a:rPr lang="en-US" sz="1400" dirty="0" err="1"/>
              <a:t>Songparts</a:t>
            </a:r>
            <a:endParaRPr lang="en-US" sz="1400" dirty="0"/>
          </a:p>
        </p:txBody>
      </p:sp>
      <p:cxnSp>
        <p:nvCxnSpPr>
          <p:cNvPr id="19" name="Straight Arrow Connector 18"/>
          <p:cNvCxnSpPr/>
          <p:nvPr/>
        </p:nvCxnSpPr>
        <p:spPr>
          <a:xfrm>
            <a:off x="2282876" y="4988664"/>
            <a:ext cx="20627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62236" y="4296166"/>
            <a:ext cx="2128540" cy="1384995"/>
          </a:xfrm>
          <a:prstGeom prst="rect">
            <a:avLst/>
          </a:prstGeom>
          <a:noFill/>
        </p:spPr>
        <p:txBody>
          <a:bodyPr wrap="square" rtlCol="0">
            <a:spAutoFit/>
          </a:bodyPr>
          <a:lstStyle/>
          <a:p>
            <a:r>
              <a:rPr lang="en-US" sz="1400" b="1" dirty="0"/>
              <a:t>Bank Down</a:t>
            </a:r>
            <a:r>
              <a:rPr lang="en-US" sz="1400" dirty="0"/>
              <a:t>:</a:t>
            </a:r>
          </a:p>
          <a:p>
            <a:r>
              <a:rPr lang="en-US" sz="1400" dirty="0"/>
              <a:t>Shifts to previous group of what is displayed on this row.  e.g., prior four Widgets, Racks/Songs, or Variations/</a:t>
            </a:r>
            <a:r>
              <a:rPr lang="en-US" sz="1400" dirty="0" err="1"/>
              <a:t>Songparts</a:t>
            </a:r>
            <a:endParaRPr lang="en-US" sz="1400" dirty="0"/>
          </a:p>
        </p:txBody>
      </p:sp>
      <p:cxnSp>
        <p:nvCxnSpPr>
          <p:cNvPr id="25" name="Straight Arrow Connector 24"/>
          <p:cNvCxnSpPr/>
          <p:nvPr/>
        </p:nvCxnSpPr>
        <p:spPr>
          <a:xfrm flipH="1">
            <a:off x="6619653" y="4988664"/>
            <a:ext cx="2816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6901311" y="4296166"/>
            <a:ext cx="2090289" cy="1384995"/>
          </a:xfrm>
          <a:prstGeom prst="rect">
            <a:avLst/>
          </a:prstGeom>
          <a:noFill/>
        </p:spPr>
        <p:txBody>
          <a:bodyPr wrap="square" rtlCol="0">
            <a:spAutoFit/>
          </a:bodyPr>
          <a:lstStyle/>
          <a:p>
            <a:r>
              <a:rPr lang="en-US" sz="1400" b="1" dirty="0"/>
              <a:t>Bank Up</a:t>
            </a:r>
            <a:r>
              <a:rPr lang="en-US" sz="1400" dirty="0"/>
              <a:t>:</a:t>
            </a:r>
          </a:p>
          <a:p>
            <a:r>
              <a:rPr lang="en-US" sz="1400" dirty="0"/>
              <a:t>Shifts to next group of what is displayed on this row.  e.g., next four Widgets, Racks/Songs, or Variations/</a:t>
            </a:r>
            <a:r>
              <a:rPr lang="en-US" sz="1400" dirty="0" err="1"/>
              <a:t>Songparts</a:t>
            </a:r>
            <a:endParaRPr lang="en-US" sz="1400" dirty="0"/>
          </a:p>
        </p:txBody>
      </p:sp>
      <p:sp>
        <p:nvSpPr>
          <p:cNvPr id="30" name="TextBox 29"/>
          <p:cNvSpPr txBox="1"/>
          <p:nvPr/>
        </p:nvSpPr>
        <p:spPr>
          <a:xfrm>
            <a:off x="4930826" y="5636362"/>
            <a:ext cx="2041474" cy="738664"/>
          </a:xfrm>
          <a:prstGeom prst="rect">
            <a:avLst/>
          </a:prstGeom>
          <a:noFill/>
        </p:spPr>
        <p:txBody>
          <a:bodyPr wrap="square" rtlCol="0">
            <a:spAutoFit/>
          </a:bodyPr>
          <a:lstStyle/>
          <a:p>
            <a:r>
              <a:rPr lang="en-US" sz="1400" b="1" dirty="0"/>
              <a:t>Page:</a:t>
            </a:r>
            <a:endParaRPr lang="en-US" sz="1400" dirty="0"/>
          </a:p>
          <a:p>
            <a:r>
              <a:rPr lang="en-US" sz="1400" dirty="0"/>
              <a:t>Moves to Page 2 of the bank, or back to Page 1</a:t>
            </a:r>
          </a:p>
        </p:txBody>
      </p:sp>
      <p:cxnSp>
        <p:nvCxnSpPr>
          <p:cNvPr id="31" name="Straight Arrow Connector 30"/>
          <p:cNvCxnSpPr/>
          <p:nvPr/>
        </p:nvCxnSpPr>
        <p:spPr>
          <a:xfrm flipV="1">
            <a:off x="5253038"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62992" y="369537"/>
            <a:ext cx="8095208" cy="2492990"/>
          </a:xfrm>
          <a:prstGeom prst="rect">
            <a:avLst/>
          </a:prstGeom>
          <a:noFill/>
        </p:spPr>
        <p:txBody>
          <a:bodyPr wrap="square" rtlCol="0">
            <a:spAutoFit/>
          </a:bodyPr>
          <a:lstStyle/>
          <a:p>
            <a:r>
              <a:rPr lang="en-US" sz="1200" dirty="0"/>
              <a:t>A single switch press will toggle or select whatever is assigned to (and displayed near) that switch.  This can be anything assigned to a </a:t>
            </a:r>
            <a:r>
              <a:rPr lang="en-US" sz="1200" dirty="0" err="1"/>
              <a:t>GigPerformer</a:t>
            </a:r>
            <a:r>
              <a:rPr lang="en-US" sz="1200" dirty="0"/>
              <a:t> widget (most often FX toggles), or to select between </a:t>
            </a:r>
            <a:r>
              <a:rPr lang="en-US" sz="1200" dirty="0" err="1"/>
              <a:t>Rackspaces</a:t>
            </a:r>
            <a:r>
              <a:rPr lang="en-US" sz="1200" dirty="0"/>
              <a:t>/Songs or Variations/</a:t>
            </a:r>
            <a:r>
              <a:rPr lang="en-US" sz="1200" dirty="0" err="1"/>
              <a:t>Songparts</a:t>
            </a:r>
            <a:r>
              <a:rPr lang="en-US" sz="1200" dirty="0"/>
              <a:t> depending on whether </a:t>
            </a:r>
            <a:r>
              <a:rPr lang="en-US" sz="1200" dirty="0" err="1"/>
              <a:t>GigPerformer</a:t>
            </a:r>
            <a:r>
              <a:rPr lang="en-US" sz="1200" dirty="0"/>
              <a:t> is in Setlist Mode.  (e.g., if you are showing </a:t>
            </a:r>
            <a:r>
              <a:rPr lang="en-US" sz="1200" dirty="0" err="1"/>
              <a:t>Rackspaces</a:t>
            </a:r>
            <a:r>
              <a:rPr lang="en-US" sz="1200" dirty="0"/>
              <a:t> and go into setlist mode the row will change to Songs.)</a:t>
            </a:r>
          </a:p>
          <a:p>
            <a:endParaRPr lang="en-US" sz="1200" dirty="0"/>
          </a:p>
          <a:p>
            <a:r>
              <a:rPr lang="en-US" sz="1200" dirty="0"/>
              <a:t>Any number of Widgets may be designated to be linked to a row of switches.  This is done in banks of up to four widgets.  If, for example, you have 16 Widgets you want to be able to toggle in one Rackspace you could assign those in four banks of four.  You can choose to have all four of those banks assigned to the same row (requiring you to bank switch among them to access them all) or with one bank on each row (e.g., top row and bottom row of page one, top and bottom row of page two).  How they get arranged on the MC8 will depend on how you name the widgets in </a:t>
            </a:r>
            <a:r>
              <a:rPr lang="en-US" sz="1200" dirty="0" err="1"/>
              <a:t>GigPerformer</a:t>
            </a:r>
            <a:r>
              <a:rPr lang="en-US" sz="1200" dirty="0"/>
              <a:t>.</a:t>
            </a:r>
          </a:p>
          <a:p>
            <a:endParaRPr lang="en-US" sz="1200" dirty="0"/>
          </a:p>
          <a:p>
            <a:r>
              <a:rPr lang="en-US" sz="1200" dirty="0"/>
              <a:t>The following diagram shows how Long Press actions change what is shown on the bottom row.  The Long Press functions are the same for the top row, except the Page select.  Page select is a toggle that is always on the third button of the bottom row.</a:t>
            </a:r>
          </a:p>
        </p:txBody>
      </p:sp>
      <p:sp>
        <p:nvSpPr>
          <p:cNvPr id="33" name="TextBox 32"/>
          <p:cNvSpPr txBox="1"/>
          <p:nvPr/>
        </p:nvSpPr>
        <p:spPr>
          <a:xfrm>
            <a:off x="277121" y="3617614"/>
            <a:ext cx="2041474" cy="523220"/>
          </a:xfrm>
          <a:prstGeom prst="rect">
            <a:avLst/>
          </a:prstGeom>
          <a:noFill/>
        </p:spPr>
        <p:txBody>
          <a:bodyPr wrap="square" rtlCol="0">
            <a:spAutoFit/>
          </a:bodyPr>
          <a:lstStyle/>
          <a:p>
            <a:r>
              <a:rPr lang="en-US" sz="1400" b="1" i="1" dirty="0"/>
              <a:t>Long Press actions for controlling the extension</a:t>
            </a:r>
            <a:endParaRPr lang="en-US" sz="1400" i="1" dirty="0"/>
          </a:p>
        </p:txBody>
      </p:sp>
    </p:spTree>
    <p:extLst>
      <p:ext uri="{BB962C8B-B14F-4D97-AF65-F5344CB8AC3E}">
        <p14:creationId xmlns:p14="http://schemas.microsoft.com/office/powerpoint/2010/main" val="135582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9151" y="1881459"/>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60676" y="2586309"/>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27276" y="344355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32451" y="344355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7889"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5657"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27276" y="207672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32451" y="207672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7889"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15657"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3406749"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917849" y="5160443"/>
            <a:ext cx="977800" cy="307777"/>
          </a:xfrm>
          <a:prstGeom prst="rect">
            <a:avLst/>
          </a:prstGeom>
          <a:noFill/>
        </p:spPr>
        <p:txBody>
          <a:bodyPr wrap="square" rtlCol="0">
            <a:spAutoFit/>
          </a:bodyPr>
          <a:lstStyle/>
          <a:p>
            <a:pPr algn="ctr"/>
            <a:r>
              <a:rPr lang="en-US" sz="1400" b="1" dirty="0"/>
              <a:t>Select</a:t>
            </a:r>
          </a:p>
        </p:txBody>
      </p:sp>
      <p:sp>
        <p:nvSpPr>
          <p:cNvPr id="20" name="TextBox 19"/>
          <p:cNvSpPr txBox="1"/>
          <p:nvPr/>
        </p:nvSpPr>
        <p:spPr>
          <a:xfrm>
            <a:off x="1275048" y="5160442"/>
            <a:ext cx="1637777" cy="523220"/>
          </a:xfrm>
          <a:prstGeom prst="rect">
            <a:avLst/>
          </a:prstGeom>
          <a:noFill/>
        </p:spPr>
        <p:txBody>
          <a:bodyPr wrap="square" rtlCol="0">
            <a:spAutoFit/>
          </a:bodyPr>
          <a:lstStyle/>
          <a:p>
            <a:pPr algn="r"/>
            <a:r>
              <a:rPr lang="en-US" sz="1400" b="1" dirty="0"/>
              <a:t>Bank Down</a:t>
            </a:r>
          </a:p>
          <a:p>
            <a:pPr algn="r"/>
            <a:endParaRPr lang="en-US" sz="1400" dirty="0"/>
          </a:p>
        </p:txBody>
      </p:sp>
      <p:sp>
        <p:nvSpPr>
          <p:cNvPr id="26" name="TextBox 25"/>
          <p:cNvSpPr txBox="1"/>
          <p:nvPr/>
        </p:nvSpPr>
        <p:spPr>
          <a:xfrm>
            <a:off x="3736737" y="5160442"/>
            <a:ext cx="819339" cy="307777"/>
          </a:xfrm>
          <a:prstGeom prst="rect">
            <a:avLst/>
          </a:prstGeom>
          <a:noFill/>
        </p:spPr>
        <p:txBody>
          <a:bodyPr wrap="square" rtlCol="0">
            <a:spAutoFit/>
          </a:bodyPr>
          <a:lstStyle/>
          <a:p>
            <a:r>
              <a:rPr lang="en-US" sz="1400" b="1" dirty="0"/>
              <a:t>Bank Up</a:t>
            </a:r>
            <a:endParaRPr lang="en-US" sz="1400" dirty="0"/>
          </a:p>
        </p:txBody>
      </p:sp>
      <p:sp>
        <p:nvSpPr>
          <p:cNvPr id="32" name="TextBox 31"/>
          <p:cNvSpPr txBox="1"/>
          <p:nvPr/>
        </p:nvSpPr>
        <p:spPr>
          <a:xfrm>
            <a:off x="362992" y="369537"/>
            <a:ext cx="8095208" cy="954107"/>
          </a:xfrm>
          <a:prstGeom prst="rect">
            <a:avLst/>
          </a:prstGeom>
          <a:noFill/>
        </p:spPr>
        <p:txBody>
          <a:bodyPr wrap="square" rtlCol="0">
            <a:spAutoFit/>
          </a:bodyPr>
          <a:lstStyle/>
          <a:p>
            <a:r>
              <a:rPr lang="en-US" sz="1400" dirty="0"/>
              <a:t>I generally use two additional sets of three buttons connected through MC8 </a:t>
            </a:r>
            <a:r>
              <a:rPr lang="en-US" sz="1400" dirty="0" err="1"/>
              <a:t>Omniports</a:t>
            </a:r>
            <a:r>
              <a:rPr lang="en-US" sz="1400" dirty="0"/>
              <a:t> 1 and 2.</a:t>
            </a:r>
          </a:p>
          <a:p>
            <a:endParaRPr lang="en-US" sz="1400" dirty="0"/>
          </a:p>
          <a:p>
            <a:r>
              <a:rPr lang="en-US" sz="1400" dirty="0"/>
              <a:t>The diagram below illustrates how these are assigned.  They replicate the Long Press functions without requiring a long press for those of us who believe life is too short for Long Presses.</a:t>
            </a:r>
          </a:p>
        </p:txBody>
      </p:sp>
      <p:sp>
        <p:nvSpPr>
          <p:cNvPr id="21" name="Rectangle 20"/>
          <p:cNvSpPr/>
          <p:nvPr/>
        </p:nvSpPr>
        <p:spPr>
          <a:xfrm>
            <a:off x="2489151" y="3909554"/>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08213"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36951"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3400" y="401267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4072681"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4644927" y="3915146"/>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63989"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2727"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29176" y="401827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19577" y="5160442"/>
            <a:ext cx="1637777" cy="523220"/>
          </a:xfrm>
          <a:prstGeom prst="rect">
            <a:avLst/>
          </a:prstGeom>
          <a:noFill/>
        </p:spPr>
        <p:txBody>
          <a:bodyPr wrap="square" rtlCol="0">
            <a:spAutoFit/>
          </a:bodyPr>
          <a:lstStyle/>
          <a:p>
            <a:r>
              <a:rPr lang="en-US" sz="1400" b="1" dirty="0"/>
              <a:t>Bank Up</a:t>
            </a:r>
          </a:p>
          <a:p>
            <a:endParaRPr lang="en-US" sz="1400" dirty="0"/>
          </a:p>
        </p:txBody>
      </p:sp>
      <p:cxnSp>
        <p:nvCxnSpPr>
          <p:cNvPr id="39" name="Straight Arrow Connector 38"/>
          <p:cNvCxnSpPr/>
          <p:nvPr/>
        </p:nvCxnSpPr>
        <p:spPr>
          <a:xfrm flipV="1">
            <a:off x="5559324"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5078388" y="5160443"/>
            <a:ext cx="977800" cy="307777"/>
          </a:xfrm>
          <a:prstGeom prst="rect">
            <a:avLst/>
          </a:prstGeom>
          <a:noFill/>
        </p:spPr>
        <p:txBody>
          <a:bodyPr wrap="square" rtlCol="0">
            <a:spAutoFit/>
          </a:bodyPr>
          <a:lstStyle/>
          <a:p>
            <a:pPr algn="ctr"/>
            <a:r>
              <a:rPr lang="en-US" sz="1400" b="1" dirty="0"/>
              <a:t>Select</a:t>
            </a:r>
          </a:p>
        </p:txBody>
      </p:sp>
      <p:sp>
        <p:nvSpPr>
          <p:cNvPr id="41" name="TextBox 40"/>
          <p:cNvSpPr txBox="1"/>
          <p:nvPr/>
        </p:nvSpPr>
        <p:spPr>
          <a:xfrm>
            <a:off x="4618437" y="5160442"/>
            <a:ext cx="766314" cy="523220"/>
          </a:xfrm>
          <a:prstGeom prst="rect">
            <a:avLst/>
          </a:prstGeom>
          <a:noFill/>
        </p:spPr>
        <p:txBody>
          <a:bodyPr wrap="square" rtlCol="0">
            <a:spAutoFit/>
          </a:bodyPr>
          <a:lstStyle/>
          <a:p>
            <a:r>
              <a:rPr lang="en-US" sz="1400" b="1" dirty="0"/>
              <a:t>Bank Down</a:t>
            </a:r>
            <a:endParaRPr lang="en-US" sz="1400" dirty="0"/>
          </a:p>
        </p:txBody>
      </p:sp>
      <p:cxnSp>
        <p:nvCxnSpPr>
          <p:cNvPr id="42" name="Straight Arrow Connector 41"/>
          <p:cNvCxnSpPr/>
          <p:nvPr/>
        </p:nvCxnSpPr>
        <p:spPr>
          <a:xfrm flipV="1">
            <a:off x="4901356"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99008" y="4192184"/>
            <a:ext cx="1829210" cy="307777"/>
          </a:xfrm>
          <a:prstGeom prst="rect">
            <a:avLst/>
          </a:prstGeom>
          <a:noFill/>
        </p:spPr>
        <p:txBody>
          <a:bodyPr wrap="square" rtlCol="0">
            <a:spAutoFit/>
          </a:bodyPr>
          <a:lstStyle/>
          <a:p>
            <a:pPr algn="r"/>
            <a:r>
              <a:rPr lang="en-US" sz="1400" b="1" dirty="0"/>
              <a:t>Top Row Control</a:t>
            </a:r>
            <a:endParaRPr lang="en-US" sz="1400" dirty="0"/>
          </a:p>
        </p:txBody>
      </p:sp>
      <p:sp>
        <p:nvSpPr>
          <p:cNvPr id="44" name="TextBox 43"/>
          <p:cNvSpPr txBox="1"/>
          <p:nvPr/>
        </p:nvSpPr>
        <p:spPr>
          <a:xfrm>
            <a:off x="6489650" y="4176436"/>
            <a:ext cx="1728618" cy="307777"/>
          </a:xfrm>
          <a:prstGeom prst="rect">
            <a:avLst/>
          </a:prstGeom>
          <a:noFill/>
        </p:spPr>
        <p:txBody>
          <a:bodyPr wrap="square" rtlCol="0">
            <a:spAutoFit/>
          </a:bodyPr>
          <a:lstStyle/>
          <a:p>
            <a:r>
              <a:rPr lang="en-US" sz="1400" b="1" dirty="0"/>
              <a:t>Bottom Row Control</a:t>
            </a:r>
            <a:endParaRPr lang="en-US" sz="1400" dirty="0"/>
          </a:p>
        </p:txBody>
      </p:sp>
      <p:cxnSp>
        <p:nvCxnSpPr>
          <p:cNvPr id="45" name="Straight Arrow Connector 44"/>
          <p:cNvCxnSpPr/>
          <p:nvPr/>
        </p:nvCxnSpPr>
        <p:spPr>
          <a:xfrm flipV="1">
            <a:off x="2740817"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V="1">
            <a:off x="6238613"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5334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261884"/>
          </a:xfrm>
          <a:prstGeom prst="rect">
            <a:avLst/>
          </a:prstGeom>
          <a:noFill/>
        </p:spPr>
        <p:txBody>
          <a:bodyPr wrap="square" rtlCol="0">
            <a:spAutoFit/>
          </a:bodyPr>
          <a:lstStyle/>
          <a:p>
            <a:r>
              <a:rPr lang="en-US" sz="1400" b="1" dirty="0"/>
              <a:t>Widget Configuration</a:t>
            </a:r>
          </a:p>
          <a:p>
            <a:endParaRPr lang="en-US" sz="1400" b="1" dirty="0"/>
          </a:p>
          <a:p>
            <a:r>
              <a:rPr lang="en-US" sz="1200" dirty="0"/>
              <a:t>The MC8 extension identifies </a:t>
            </a:r>
            <a:r>
              <a:rPr lang="en-US" sz="1200" dirty="0" err="1"/>
              <a:t>GigPerformer</a:t>
            </a:r>
            <a:r>
              <a:rPr lang="en-US" sz="1200" dirty="0"/>
              <a:t> widgets the user would like to use by their OSC/</a:t>
            </a:r>
            <a:r>
              <a:rPr lang="en-US" sz="1200" dirty="0" err="1"/>
              <a:t>GPScript</a:t>
            </a:r>
            <a:r>
              <a:rPr lang="en-US" sz="1200" dirty="0"/>
              <a:t> Name as set in the Advanced tab of the widget editor.</a:t>
            </a:r>
          </a:p>
          <a:p>
            <a:endParaRPr lang="en-US" sz="1200" dirty="0"/>
          </a:p>
          <a:p>
            <a:r>
              <a:rPr lang="en-US" sz="1200" dirty="0"/>
              <a:t>To be controlled by the MC8 extension the </a:t>
            </a:r>
            <a:r>
              <a:rPr lang="en-US" sz="1200" dirty="0" err="1"/>
              <a:t>GPScript</a:t>
            </a:r>
            <a:r>
              <a:rPr lang="en-US" sz="1200" dirty="0"/>
              <a:t> Name must conform to the following format:</a:t>
            </a:r>
          </a:p>
        </p:txBody>
      </p:sp>
      <p:sp>
        <p:nvSpPr>
          <p:cNvPr id="5" name="TextBox 4"/>
          <p:cNvSpPr txBox="1"/>
          <p:nvPr/>
        </p:nvSpPr>
        <p:spPr>
          <a:xfrm>
            <a:off x="2549509" y="1704975"/>
            <a:ext cx="3407984" cy="400110"/>
          </a:xfrm>
          <a:prstGeom prst="rect">
            <a:avLst/>
          </a:prstGeom>
          <a:noFill/>
        </p:spPr>
        <p:txBody>
          <a:bodyPr wrap="none" rtlCol="0">
            <a:spAutoFit/>
          </a:bodyPr>
          <a:lstStyle/>
          <a:p>
            <a:r>
              <a:rPr lang="en-US" sz="2000" dirty="0" err="1"/>
              <a:t>mcx_rowID_bankID</a:t>
            </a:r>
            <a:r>
              <a:rPr lang="en-US" sz="2000" dirty="0"/>
              <a:t>_[position]</a:t>
            </a:r>
          </a:p>
        </p:txBody>
      </p:sp>
      <p:sp>
        <p:nvSpPr>
          <p:cNvPr id="6" name="TextBox 5"/>
          <p:cNvSpPr txBox="1"/>
          <p:nvPr/>
        </p:nvSpPr>
        <p:spPr>
          <a:xfrm>
            <a:off x="314325" y="2571749"/>
            <a:ext cx="1666875" cy="646331"/>
          </a:xfrm>
          <a:prstGeom prst="rect">
            <a:avLst/>
          </a:prstGeom>
          <a:noFill/>
        </p:spPr>
        <p:txBody>
          <a:bodyPr wrap="square" rtlCol="0">
            <a:spAutoFit/>
          </a:bodyPr>
          <a:lstStyle/>
          <a:p>
            <a:r>
              <a:rPr lang="en-US" sz="1200" dirty="0"/>
              <a:t>“mcx” identifies it as a widget of interest to the MC8 extension</a:t>
            </a:r>
          </a:p>
        </p:txBody>
      </p:sp>
      <p:sp>
        <p:nvSpPr>
          <p:cNvPr id="7" name="TextBox 6"/>
          <p:cNvSpPr txBox="1"/>
          <p:nvPr/>
        </p:nvSpPr>
        <p:spPr>
          <a:xfrm>
            <a:off x="2130409" y="2571749"/>
            <a:ext cx="1936766" cy="2123658"/>
          </a:xfrm>
          <a:prstGeom prst="rect">
            <a:avLst/>
          </a:prstGeom>
          <a:noFill/>
        </p:spPr>
        <p:txBody>
          <a:bodyPr wrap="square" rtlCol="0">
            <a:spAutoFit/>
          </a:bodyPr>
          <a:lstStyle/>
          <a:p>
            <a:r>
              <a:rPr lang="en-US" sz="1200" dirty="0"/>
              <a:t>“row ID” indicates which row of buttons and display this widget will appear on.  The choices are:</a:t>
            </a:r>
          </a:p>
          <a:p>
            <a:pPr marL="171450" indent="-171450">
              <a:buFont typeface="Arial" panose="020B0604020202020204" pitchFamily="34" charset="0"/>
              <a:buChar char="•"/>
            </a:pPr>
            <a:r>
              <a:rPr lang="en-US" sz="1200" dirty="0"/>
              <a:t>t = top row</a:t>
            </a:r>
          </a:p>
          <a:p>
            <a:pPr marL="171450" indent="-171450">
              <a:buFont typeface="Arial" panose="020B0604020202020204" pitchFamily="34" charset="0"/>
              <a:buChar char="•"/>
            </a:pPr>
            <a:r>
              <a:rPr lang="en-US" sz="1200" dirty="0"/>
              <a:t>b = bottom row</a:t>
            </a:r>
          </a:p>
          <a:p>
            <a:pPr marL="171450" indent="-171450">
              <a:buFont typeface="Arial" panose="020B0604020202020204" pitchFamily="34" charset="0"/>
              <a:buChar char="•"/>
            </a:pPr>
            <a:r>
              <a:rPr lang="en-US" sz="1200" dirty="0"/>
              <a:t>t2 = top row of page 2</a:t>
            </a:r>
          </a:p>
          <a:p>
            <a:pPr marL="171450" indent="-171450">
              <a:buFont typeface="Arial" panose="020B0604020202020204" pitchFamily="34" charset="0"/>
              <a:buChar char="•"/>
            </a:pPr>
            <a:r>
              <a:rPr lang="en-US" sz="1200" dirty="0"/>
              <a:t>b2 = bottom row page 2</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e3 = expression pedal</a:t>
            </a:r>
          </a:p>
          <a:p>
            <a:pPr marL="171450" indent="-171450">
              <a:buFont typeface="Arial" panose="020B0604020202020204" pitchFamily="34" charset="0"/>
              <a:buChar char="•"/>
            </a:pPr>
            <a:r>
              <a:rPr lang="en-US" sz="1200" dirty="0"/>
              <a:t>e4 = expression pedal</a:t>
            </a:r>
          </a:p>
        </p:txBody>
      </p:sp>
      <p:sp>
        <p:nvSpPr>
          <p:cNvPr id="8" name="TextBox 7"/>
          <p:cNvSpPr txBox="1"/>
          <p:nvPr/>
        </p:nvSpPr>
        <p:spPr>
          <a:xfrm>
            <a:off x="4133850" y="2571749"/>
            <a:ext cx="2076450" cy="2677656"/>
          </a:xfrm>
          <a:prstGeom prst="rect">
            <a:avLst/>
          </a:prstGeom>
          <a:noFill/>
        </p:spPr>
        <p:txBody>
          <a:bodyPr wrap="square" rtlCol="0">
            <a:spAutoFit/>
          </a:bodyPr>
          <a:lstStyle/>
          <a:p>
            <a:r>
              <a:rPr lang="en-US" sz="1200" dirty="0"/>
              <a:t>“bank ID” is any arbitrary name for this group of widgets that is meaningful to you.  Typical examples would be:</a:t>
            </a:r>
          </a:p>
          <a:p>
            <a:pPr marL="171450" indent="-171450">
              <a:buFont typeface="Arial" panose="020B0604020202020204" pitchFamily="34" charset="0"/>
              <a:buChar char="•"/>
            </a:pPr>
            <a:r>
              <a:rPr lang="en-US" sz="1200" dirty="0" err="1"/>
              <a:t>fx</a:t>
            </a:r>
            <a:r>
              <a:rPr lang="en-US" sz="1200" dirty="0"/>
              <a:t> = general effect toggles</a:t>
            </a:r>
          </a:p>
          <a:p>
            <a:pPr marL="171450" indent="-171450">
              <a:buFont typeface="Arial" panose="020B0604020202020204" pitchFamily="34" charset="0"/>
              <a:buChar char="•"/>
            </a:pPr>
            <a:r>
              <a:rPr lang="en-US" sz="1200" dirty="0"/>
              <a:t>fx2 = a second bank of </a:t>
            </a:r>
            <a:r>
              <a:rPr lang="en-US" sz="1200" dirty="0" err="1"/>
              <a:t>fx</a:t>
            </a:r>
            <a:r>
              <a:rPr lang="en-US" sz="1200" dirty="0"/>
              <a:t> toggles</a:t>
            </a:r>
          </a:p>
          <a:p>
            <a:pPr marL="171450" indent="-171450">
              <a:buFont typeface="Arial" panose="020B0604020202020204" pitchFamily="34" charset="0"/>
              <a:buChar char="•"/>
            </a:pPr>
            <a:r>
              <a:rPr lang="en-US" sz="1200" dirty="0" err="1"/>
              <a:t>eq</a:t>
            </a:r>
            <a:r>
              <a:rPr lang="en-US" sz="1200" dirty="0"/>
              <a:t> = toggles for different bands on a parametric </a:t>
            </a:r>
            <a:r>
              <a:rPr lang="en-US" sz="1200" dirty="0" err="1"/>
              <a:t>eq</a:t>
            </a:r>
            <a:endParaRPr lang="en-US" sz="1200" dirty="0"/>
          </a:p>
          <a:p>
            <a:pPr marL="171450" indent="-171450">
              <a:buFont typeface="Arial" panose="020B0604020202020204" pitchFamily="34" charset="0"/>
              <a:buChar char="•"/>
            </a:pPr>
            <a:r>
              <a:rPr lang="en-US" sz="1200" dirty="0"/>
              <a:t>sys = widgets assigned to GP functions like Play/Stop, Tap Tempo, etc.</a:t>
            </a:r>
          </a:p>
          <a:p>
            <a:pPr marL="171450" indent="-171450">
              <a:buFont typeface="Arial" panose="020B0604020202020204" pitchFamily="34" charset="0"/>
              <a:buChar char="•"/>
            </a:pPr>
            <a:endParaRPr lang="en-US" sz="1200" dirty="0"/>
          </a:p>
        </p:txBody>
      </p:sp>
      <p:sp>
        <p:nvSpPr>
          <p:cNvPr id="9" name="TextBox 8"/>
          <p:cNvSpPr txBox="1"/>
          <p:nvPr/>
        </p:nvSpPr>
        <p:spPr>
          <a:xfrm>
            <a:off x="6257925" y="2571749"/>
            <a:ext cx="2076450" cy="1384995"/>
          </a:xfrm>
          <a:prstGeom prst="rect">
            <a:avLst/>
          </a:prstGeom>
          <a:noFill/>
        </p:spPr>
        <p:txBody>
          <a:bodyPr wrap="square" rtlCol="0">
            <a:spAutoFit/>
          </a:bodyPr>
          <a:lstStyle/>
          <a:p>
            <a:r>
              <a:rPr lang="en-US" sz="1200" dirty="0"/>
              <a:t>“position” must be in the range of 0 – 3 to indicate which switch/display position the widget will appear in.  Zero is the leftmost position, 3 is the rightmost</a:t>
            </a:r>
          </a:p>
          <a:p>
            <a:pPr marL="171450" indent="-171450">
              <a:buFont typeface="Arial" panose="020B0604020202020204" pitchFamily="34" charset="0"/>
              <a:buChar char="•"/>
            </a:pPr>
            <a:endParaRPr lang="en-US" sz="1200" dirty="0"/>
          </a:p>
        </p:txBody>
      </p:sp>
      <p:sp>
        <p:nvSpPr>
          <p:cNvPr id="17" name="Left Brace 16"/>
          <p:cNvSpPr/>
          <p:nvPr/>
        </p:nvSpPr>
        <p:spPr>
          <a:xfrm rot="16200000">
            <a:off x="2800353" y="2016711"/>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466827"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263790"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5282965" y="1864586"/>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546501"/>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111276" y="2185751"/>
            <a:ext cx="373514" cy="398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19" idx="1"/>
          </p:cNvCxnSpPr>
          <p:nvPr/>
        </p:nvCxnSpPr>
        <p:spPr>
          <a:xfrm rot="16200000" flipV="1">
            <a:off x="4517824" y="1974648"/>
            <a:ext cx="373514" cy="8206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6118024" y="1393623"/>
            <a:ext cx="373515" cy="1982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5253187"/>
            <a:ext cx="8095208" cy="1384995"/>
          </a:xfrm>
          <a:prstGeom prst="rect">
            <a:avLst/>
          </a:prstGeom>
          <a:noFill/>
        </p:spPr>
        <p:txBody>
          <a:bodyPr wrap="square" rtlCol="0">
            <a:spAutoFit/>
          </a:bodyPr>
          <a:lstStyle/>
          <a:p>
            <a:r>
              <a:rPr lang="en-US" sz="1200" dirty="0"/>
              <a:t>A typical bank of four widgets to appear on the bottom row of page one could be:</a:t>
            </a:r>
          </a:p>
          <a:p>
            <a:r>
              <a:rPr lang="en-US" sz="1200" dirty="0"/>
              <a:t>	mcx_b_fx_0	mcx_b_fx_1	mcx_b_fx_2	mcx_b_fx_3</a:t>
            </a:r>
          </a:p>
          <a:p>
            <a:endParaRPr lang="en-US" sz="1200" dirty="0"/>
          </a:p>
          <a:p>
            <a:r>
              <a:rPr lang="en-US" sz="1200" dirty="0"/>
              <a:t>A second bank of four widgets to appear on the same row would be:</a:t>
            </a:r>
          </a:p>
          <a:p>
            <a:r>
              <a:rPr lang="en-US" sz="1200" dirty="0"/>
              <a:t>	mcx_b_fx2_0	mcx_b_fx2_1	mcx_b_fx2_2	mcx_b_fx2_3</a:t>
            </a:r>
          </a:p>
          <a:p>
            <a:endParaRPr lang="en-US" sz="1200" dirty="0"/>
          </a:p>
          <a:p>
            <a:r>
              <a:rPr lang="en-US" sz="1200" dirty="0"/>
              <a:t>The </a:t>
            </a:r>
            <a:r>
              <a:rPr lang="en-US" sz="1200" dirty="0" err="1"/>
              <a:t>bankIDs</a:t>
            </a:r>
            <a:r>
              <a:rPr lang="en-US" sz="1200" dirty="0"/>
              <a:t> can be rotated through in alphabetical order using the “bank up” and “bank down” controls.</a:t>
            </a:r>
          </a:p>
        </p:txBody>
      </p:sp>
    </p:spTree>
    <p:extLst>
      <p:ext uri="{BB962C8B-B14F-4D97-AF65-F5344CB8AC3E}">
        <p14:creationId xmlns:p14="http://schemas.microsoft.com/office/powerpoint/2010/main" val="82137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Special Configuration Widgets</a:t>
            </a:r>
          </a:p>
          <a:p>
            <a:endParaRPr lang="en-US" sz="1400" b="1" dirty="0"/>
          </a:p>
          <a:p>
            <a:r>
              <a:rPr lang="en-US" sz="1200" dirty="0"/>
              <a:t>Several “configuration” widget groups are available to control how widgets appear on the display.  These include:</a:t>
            </a:r>
          </a:p>
          <a:p>
            <a:pPr marL="628650" lvl="1" indent="-171450">
              <a:buFont typeface="Arial" panose="020B0604020202020204" pitchFamily="34" charset="0"/>
              <a:buChar char="•"/>
            </a:pPr>
            <a:r>
              <a:rPr lang="en-US" sz="1200" dirty="0"/>
              <a:t>“Parameter” widgets, which control the names that appear on the MC8 display when values are on or off</a:t>
            </a:r>
          </a:p>
          <a:p>
            <a:pPr marL="628650" lvl="1" indent="-171450">
              <a:buFont typeface="Arial" panose="020B0604020202020204" pitchFamily="34" charset="0"/>
              <a:buChar char="•"/>
            </a:pPr>
            <a:r>
              <a:rPr lang="en-US" sz="1200" dirty="0"/>
              <a:t>“Indicator” widgets, which can be used to remember which widget banks are active on the MC8 screen when </a:t>
            </a:r>
            <a:r>
              <a:rPr lang="en-US" sz="1200" dirty="0" err="1"/>
              <a:t>rackspaces</a:t>
            </a:r>
            <a:r>
              <a:rPr lang="en-US" sz="1200" dirty="0"/>
              <a:t>, or variations are changed</a:t>
            </a:r>
          </a:p>
          <a:p>
            <a:pPr marL="628650" lvl="1" indent="-171450">
              <a:buFont typeface="Arial" panose="020B0604020202020204" pitchFamily="34" charset="0"/>
              <a:buChar char="•"/>
            </a:pPr>
            <a:r>
              <a:rPr lang="en-US" sz="1200" dirty="0"/>
              <a:t>“</a:t>
            </a:r>
            <a:r>
              <a:rPr lang="en-US" sz="1200" dirty="0" err="1"/>
              <a:t>row_configuration</a:t>
            </a:r>
            <a:r>
              <a:rPr lang="en-US" sz="1200" dirty="0"/>
              <a:t>” widgets, which tell the extension what functions you want to appear on each of the four MC8 display rows by default (the four rows being “b, t, b2, and t2” as explained previously)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r>
              <a:rPr lang="en-US" sz="1200" b="1" dirty="0"/>
              <a:t>Parameter widgets </a:t>
            </a:r>
            <a:r>
              <a:rPr lang="en-US" sz="1200" dirty="0"/>
              <a:t>are optional and correspond 1:1 with the basic mcx widgets previously described.  The naming format is identical but with the addition of a “p” character appended to the </a:t>
            </a:r>
            <a:r>
              <a:rPr lang="en-US" sz="1200" dirty="0" err="1"/>
              <a:t>row_ID</a:t>
            </a:r>
            <a:r>
              <a:rPr lang="en-US" sz="1200" dirty="0"/>
              <a:t>.</a:t>
            </a:r>
          </a:p>
          <a:p>
            <a:pPr marL="628650" lvl="1" indent="-171450">
              <a:buFont typeface="Arial" panose="020B0604020202020204" pitchFamily="34" charset="0"/>
              <a:buChar char="•"/>
            </a:pPr>
            <a:r>
              <a:rPr lang="en-US" sz="1200" dirty="0"/>
              <a:t>Our prior example illustrated basic widgets named as:  mcx_b_fx_0    mcx_b_fx_1    mcx_b_fx_2    mcx_b_fx_3</a:t>
            </a:r>
          </a:p>
          <a:p>
            <a:pPr marL="628650" lvl="1" indent="-171450">
              <a:buFont typeface="Arial" panose="020B0604020202020204" pitchFamily="34" charset="0"/>
              <a:buChar char="•"/>
            </a:pPr>
            <a:r>
              <a:rPr lang="en-US" sz="1200" dirty="0"/>
              <a:t>The corresponding “p” widgets would be named:  mcx_bp_fx_0    mcx_bp_fx_1    mcx_bp_fx_2    mcx_bp_fx_3</a:t>
            </a:r>
          </a:p>
          <a:p>
            <a:pPr lvl="1"/>
            <a:endParaRPr lang="en-US" sz="1200" dirty="0"/>
          </a:p>
          <a:p>
            <a:pPr marL="628650" lvl="1" indent="-171450">
              <a:buFont typeface="Arial" panose="020B0604020202020204" pitchFamily="34" charset="0"/>
              <a:buChar char="•"/>
            </a:pPr>
            <a:r>
              <a:rPr lang="en-US" sz="1200" dirty="0"/>
              <a:t>If a widget with the appropriate GP Script Name is found it will control what appears on the MC8 display based on the text of the widget Caption as set by the user on the General tab of the widget editor.</a:t>
            </a:r>
          </a:p>
          <a:p>
            <a:pPr marL="628650" lvl="1" indent="-171450">
              <a:buFont typeface="Arial" panose="020B0604020202020204" pitchFamily="34" charset="0"/>
              <a:buChar char="•"/>
            </a:pPr>
            <a:r>
              <a:rPr lang="en-US" sz="1200" dirty="0"/>
              <a:t>The format of the Caption will be interpreted as “Off </a:t>
            </a:r>
            <a:r>
              <a:rPr lang="en-US" sz="1200" dirty="0" err="1"/>
              <a:t>name_On</a:t>
            </a:r>
            <a:r>
              <a:rPr lang="en-US" sz="1200" dirty="0"/>
              <a:t> </a:t>
            </a:r>
            <a:r>
              <a:rPr lang="en-US" sz="1200" dirty="0" err="1"/>
              <a:t>name_Long</a:t>
            </a:r>
            <a:r>
              <a:rPr lang="en-US" sz="1200" dirty="0"/>
              <a:t> name”</a:t>
            </a:r>
          </a:p>
          <a:p>
            <a:pPr marL="628650" lvl="1" indent="-171450">
              <a:buFont typeface="Arial" panose="020B0604020202020204" pitchFamily="34" charset="0"/>
              <a:buChar char="•"/>
            </a:pPr>
            <a:r>
              <a:rPr lang="en-US" sz="1200" dirty="0"/>
              <a:t>A typical example would be “Chorus_(Chorus)_Boss CE-2 Chorus”</a:t>
            </a:r>
          </a:p>
          <a:p>
            <a:pPr marL="628650" lvl="1" indent="-171450">
              <a:buFont typeface="Arial" panose="020B0604020202020204" pitchFamily="34" charset="0"/>
              <a:buChar char="•"/>
            </a:pPr>
            <a:r>
              <a:rPr lang="en-US" sz="1200" dirty="0"/>
              <a:t>This will the name “Chorus” on the MC8 when the widget is off and “(Chorus)” when on.  The “Long name” part of the caption is not presently used and may be excluded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 are usually hidden in GP for aesthetic reasons, using the “Hide” option on the General tab in edit mode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 “p” widget the MC8 will display the Caption of the underlying widget when the widget is off, and place a * in front of the same when it is on.</a:t>
            </a:r>
          </a:p>
          <a:p>
            <a:pPr marL="628650" lvl="1" indent="-171450">
              <a:buFont typeface="Arial" panose="020B0604020202020204" pitchFamily="34" charset="0"/>
              <a:buChar char="•"/>
            </a:pPr>
            <a:r>
              <a:rPr lang="en-US" sz="1200" dirty="0"/>
              <a:t>For example, if the mcx_b_fx_0 widget had a caption of “Chorus” this would appear on the MC8 display as “Chorus” when the widget was toggled off, and “*Chorus” when toggled 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allowing GP to change the widget caption based on the widget value or temporary values communicated by the underlying VST may produce unreliable results on the MC8 display due to timing issues around reading widget values, particularly during Rackspace and Variation changes</a:t>
            </a:r>
          </a:p>
          <a:p>
            <a:pPr lvl="1"/>
            <a:endParaRPr lang="en-US" sz="1200" dirty="0"/>
          </a:p>
        </p:txBody>
      </p:sp>
    </p:spTree>
    <p:extLst>
      <p:ext uri="{BB962C8B-B14F-4D97-AF65-F5344CB8AC3E}">
        <p14:creationId xmlns:p14="http://schemas.microsoft.com/office/powerpoint/2010/main" val="415404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0910"/>
            <a:ext cx="8095208" cy="5632311"/>
          </a:xfrm>
          <a:prstGeom prst="rect">
            <a:avLst/>
          </a:prstGeom>
          <a:noFill/>
        </p:spPr>
        <p:txBody>
          <a:bodyPr wrap="square" rtlCol="0">
            <a:spAutoFit/>
          </a:bodyPr>
          <a:lstStyle/>
          <a:p>
            <a:pPr lvl="1"/>
            <a:endParaRPr lang="en-US" sz="1200" dirty="0"/>
          </a:p>
          <a:p>
            <a:r>
              <a:rPr lang="en-US" sz="1200" b="1" dirty="0"/>
              <a:t>Indicator widgets </a:t>
            </a:r>
            <a:r>
              <a:rPr lang="en-US" sz="1200" dirty="0"/>
              <a:t>are optional and correspond to widget banks. They use an “</a:t>
            </a:r>
            <a:r>
              <a:rPr lang="en-US" sz="1200" dirty="0" err="1"/>
              <a:t>i</a:t>
            </a:r>
            <a:r>
              <a:rPr lang="en-US" sz="1200" dirty="0"/>
              <a:t>” in place of the position indicator.</a:t>
            </a:r>
          </a:p>
          <a:p>
            <a:pPr marL="628650" lvl="1" indent="-171450">
              <a:buFont typeface="Arial" panose="020B0604020202020204" pitchFamily="34" charset="0"/>
              <a:buChar char="•"/>
            </a:pPr>
            <a:r>
              <a:rPr lang="en-US" sz="1200" dirty="0"/>
              <a:t>Our prior example illustrated basic widgets named:  mcx_b_fx_0    mcx_b_fx_1    mcx_b_fx_2    mcx_b_fx_3</a:t>
            </a:r>
          </a:p>
          <a:p>
            <a:pPr marL="628650" lvl="1" indent="-171450">
              <a:buFont typeface="Arial" panose="020B0604020202020204" pitchFamily="34" charset="0"/>
              <a:buChar char="•"/>
            </a:pPr>
            <a:r>
              <a:rPr lang="en-US" sz="1200" dirty="0"/>
              <a:t>The corresponding “</a:t>
            </a:r>
            <a:r>
              <a:rPr lang="en-US" sz="1200" dirty="0" err="1"/>
              <a:t>i</a:t>
            </a:r>
            <a:r>
              <a:rPr lang="en-US" sz="1200" dirty="0"/>
              <a:t>” widget would be named:  </a:t>
            </a:r>
            <a:r>
              <a:rPr lang="en-US" sz="1200" dirty="0" err="1"/>
              <a:t>mcx_bp_fx_i</a:t>
            </a: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Indicator widgets have two purposes:  visually indicating on the GP Rackspace screen which banks of widgets are currently displayed on the MC8, and controlling which are active when a Rackspace or variation is changed.</a:t>
            </a:r>
          </a:p>
          <a:p>
            <a:pPr marL="628650" lvl="1" indent="-171450">
              <a:buFont typeface="Arial" panose="020B0604020202020204" pitchFamily="34" charset="0"/>
              <a:buChar char="•"/>
            </a:pPr>
            <a:r>
              <a:rPr lang="en-US" sz="1200" dirty="0"/>
              <a:t>The MC8 extension will set this widget to a value of 1 when the indicated bank is actively being displayed on the MC8, and to a value of 0.3 when it is not.</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our prior example we showed two banks of effects control widgets.  These were</a:t>
            </a:r>
          </a:p>
          <a:p>
            <a:pPr marL="1085850" lvl="2" indent="-171450">
              <a:buFont typeface="Arial" panose="020B0604020202020204" pitchFamily="34" charset="0"/>
              <a:buChar char="•"/>
            </a:pPr>
            <a:r>
              <a:rPr lang="en-US" sz="1200" dirty="0"/>
              <a:t>mcx_b_fx_0	mcx_b_fx_1	mcx_b_fx_2	mcx_b_fx_3</a:t>
            </a:r>
          </a:p>
          <a:p>
            <a:pPr marL="1085850" lvl="2" indent="-171450">
              <a:buFont typeface="Arial" panose="020B0604020202020204" pitchFamily="34" charset="0"/>
              <a:buChar char="•"/>
            </a:pPr>
            <a:r>
              <a:rPr lang="en-US" sz="1200" dirty="0"/>
              <a:t>mcx_b_fx2_0	mcx_b_fx2_1	mcx_b_fx2_2	mcx_b_fx2_3</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any “</a:t>
            </a:r>
            <a:r>
              <a:rPr lang="en-US" sz="1200" dirty="0" err="1"/>
              <a:t>i</a:t>
            </a:r>
            <a:r>
              <a:rPr lang="en-US" sz="1200" dirty="0"/>
              <a:t>” widgets the MC8 extension will display the group with the </a:t>
            </a:r>
            <a:r>
              <a:rPr lang="en-US" sz="1200" dirty="0" err="1"/>
              <a:t>bankID</a:t>
            </a:r>
            <a:r>
              <a:rPr lang="en-US" sz="1200" dirty="0"/>
              <a:t> that comes first in alphabetical order.  In this case the bank “</a:t>
            </a:r>
            <a:r>
              <a:rPr lang="en-US" sz="1200" dirty="0" err="1"/>
              <a:t>fx</a:t>
            </a:r>
            <a:r>
              <a:rPr lang="en-US" sz="1200" dirty="0"/>
              <a:t>” comes before “fx2” and bank “</a:t>
            </a:r>
            <a:r>
              <a:rPr lang="en-US" sz="1200" dirty="0" err="1"/>
              <a:t>fx</a:t>
            </a:r>
            <a:r>
              <a:rPr lang="en-US" sz="1200" dirty="0"/>
              <a:t>” would be displayed whenever the Rackspace is entered.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the Rackspace also contains widgets named “</a:t>
            </a:r>
            <a:r>
              <a:rPr lang="en-US" sz="1200" dirty="0" err="1"/>
              <a:t>mcx_b_fx_i</a:t>
            </a:r>
            <a:r>
              <a:rPr lang="en-US" sz="1200" dirty="0"/>
              <a:t>” and “mcx_b_fx2_i” then the extension can remember which bank you prefer to have selected when you enter a Rackspace or Variation.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widgets are often hidden for aesthetic reasons, unless the user has a specific desire to reflect these values on the main Gig Performer screen.</a:t>
            </a:r>
          </a:p>
          <a:p>
            <a:pPr marL="628650" lvl="1" indent="-171450">
              <a:buFont typeface="Arial" panose="020B0604020202020204" pitchFamily="34" charset="0"/>
              <a:buChar char="•"/>
            </a:pPr>
            <a:r>
              <a:rPr lang="en-US" sz="1200" dirty="0"/>
              <a:t>These are </a:t>
            </a:r>
            <a:r>
              <a:rPr lang="en-US" sz="1200" dirty="0" err="1"/>
              <a:t>usuall</a:t>
            </a:r>
            <a:r>
              <a:rPr lang="en-US" sz="1200" dirty="0"/>
              <a:t> created as Text widgets.  Because they extension switches the “Value” of these widgets between 0.3 and 1.0 depending on whether they are being shown on the MC8, the apparent brightness of the widgets will change on the GP screen.</a:t>
            </a:r>
          </a:p>
          <a:p>
            <a:pPr marL="628650" lvl="1" indent="-171450">
              <a:buFont typeface="Arial" panose="020B0604020202020204" pitchFamily="34" charset="0"/>
              <a:buChar char="•"/>
            </a:pPr>
            <a:r>
              <a:rPr lang="en-US" sz="1200" dirty="0"/>
              <a:t>I tend to use Text widgets instead of Shape widgets for this because the Text widget can do everything a Shape widget does, plus some additional features (such as text) than can be hidden (via transparency in the color selector) if not utilized</a:t>
            </a:r>
          </a:p>
          <a:p>
            <a:pPr marL="628650" lvl="1" indent="-171450">
              <a:buFont typeface="Arial" panose="020B0604020202020204" pitchFamily="34" charset="0"/>
              <a:buChar char="•"/>
            </a:pPr>
            <a:r>
              <a:rPr lang="en-US" sz="1200" dirty="0"/>
              <a:t>See the example </a:t>
            </a:r>
            <a:r>
              <a:rPr lang="en-US" sz="1200" dirty="0" err="1"/>
              <a:t>Rackspaces</a:t>
            </a:r>
            <a:r>
              <a:rPr lang="en-US" sz="1200" dirty="0"/>
              <a:t> in the example </a:t>
            </a:r>
            <a:r>
              <a:rPr lang="en-US" sz="1200" dirty="0" err="1"/>
              <a:t>Gigfile</a:t>
            </a:r>
            <a:r>
              <a:rPr lang="en-US" sz="1200" dirty="0"/>
              <a:t> to see one way these can be utilized visually</a:t>
            </a:r>
          </a:p>
        </p:txBody>
      </p:sp>
    </p:spTree>
    <p:extLst>
      <p:ext uri="{BB962C8B-B14F-4D97-AF65-F5344CB8AC3E}">
        <p14:creationId xmlns:p14="http://schemas.microsoft.com/office/powerpoint/2010/main" val="13600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186309"/>
          </a:xfrm>
          <a:prstGeom prst="rect">
            <a:avLst/>
          </a:prstGeom>
          <a:noFill/>
        </p:spPr>
        <p:txBody>
          <a:bodyPr wrap="square" rtlCol="0">
            <a:spAutoFit/>
          </a:bodyPr>
          <a:lstStyle/>
          <a:p>
            <a:pPr lvl="1"/>
            <a:endParaRPr lang="en-US" sz="1200" dirty="0"/>
          </a:p>
          <a:p>
            <a:r>
              <a:rPr lang="en-US" sz="1200" b="1" dirty="0"/>
              <a:t>Row Configuration widgets </a:t>
            </a:r>
            <a:r>
              <a:rPr lang="en-US" sz="1200" dirty="0"/>
              <a:t>are optional and come in two types that correspond to their required names:</a:t>
            </a:r>
          </a:p>
          <a:p>
            <a:pPr marL="628650" lvl="1" indent="-171450">
              <a:buFont typeface="Arial" panose="020B0604020202020204" pitchFamily="34" charset="0"/>
              <a:buChar char="•"/>
            </a:pPr>
            <a:r>
              <a:rPr lang="en-US" sz="1200" dirty="0" err="1"/>
              <a:t>mcx_initial_row_config</a:t>
            </a:r>
            <a:r>
              <a:rPr lang="en-US" sz="1200" dirty="0"/>
              <a:t> = control over what functions appear on each row when a Gig file is loaded</a:t>
            </a:r>
          </a:p>
          <a:p>
            <a:pPr marL="628650" lvl="1" indent="-171450">
              <a:buFont typeface="Arial" panose="020B0604020202020204" pitchFamily="34" charset="0"/>
              <a:buChar char="•"/>
            </a:pPr>
            <a:r>
              <a:rPr lang="en-US" sz="1200" dirty="0" err="1"/>
              <a:t>mcx_row_config</a:t>
            </a:r>
            <a:r>
              <a:rPr lang="en-US" sz="1200" dirty="0"/>
              <a:t> = same as above but may appear in multiple </a:t>
            </a:r>
            <a:r>
              <a:rPr lang="en-US" sz="1200" dirty="0" err="1"/>
              <a:t>Rackspaces</a:t>
            </a:r>
            <a:r>
              <a:rPr lang="en-US" sz="1200" dirty="0"/>
              <a:t> to configure them differently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Each of these widgets must have a GP Script Name as indicated above and a caption as follows:</a:t>
            </a:r>
          </a:p>
          <a:p>
            <a:pPr marL="1085850" lvl="2" indent="-171450">
              <a:buFont typeface="Arial" panose="020B0604020202020204" pitchFamily="34" charset="0"/>
              <a:buChar char="•"/>
            </a:pPr>
            <a:r>
              <a:rPr lang="en-US" sz="1200" dirty="0"/>
              <a:t>The Caption is split into four parts with “_” delimiters between them</a:t>
            </a:r>
          </a:p>
          <a:p>
            <a:pPr marL="1085850" lvl="2" indent="-171450">
              <a:buFont typeface="Arial" panose="020B0604020202020204" pitchFamily="34" charset="0"/>
              <a:buChar char="•"/>
            </a:pPr>
            <a:r>
              <a:rPr lang="en-US" sz="1200" dirty="0"/>
              <a:t>Each segment must contain one of:  “racks”, “variations”, or “buttons”</a:t>
            </a:r>
          </a:p>
          <a:p>
            <a:pPr marL="1085850" lvl="2" indent="-171450">
              <a:buFont typeface="Arial" panose="020B0604020202020204" pitchFamily="34" charset="0"/>
              <a:buChar char="•"/>
            </a:pPr>
            <a:r>
              <a:rPr lang="en-US" sz="1200" dirty="0"/>
              <a:t>Racks and Variations will be displayed when not in </a:t>
            </a:r>
            <a:r>
              <a:rPr lang="en-US" sz="1200" dirty="0" err="1"/>
              <a:t>Setlist</a:t>
            </a:r>
            <a:r>
              <a:rPr lang="en-US" sz="1200" dirty="0"/>
              <a:t> mode and will automatically switch to Songs and </a:t>
            </a:r>
            <a:r>
              <a:rPr lang="en-US" sz="1200" dirty="0" err="1"/>
              <a:t>Songparts</a:t>
            </a:r>
            <a:r>
              <a:rPr lang="en-US" sz="1200" dirty="0"/>
              <a:t> when GP is put into </a:t>
            </a:r>
            <a:r>
              <a:rPr lang="en-US" sz="1200" dirty="0" err="1"/>
              <a:t>Setlist</a:t>
            </a:r>
            <a:r>
              <a:rPr lang="en-US" sz="1200" dirty="0"/>
              <a:t> mode</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The four positions correspond to what are effectively the four display rows and button banks on the MC8</a:t>
            </a:r>
          </a:p>
          <a:p>
            <a:pPr marL="1085850" lvl="2" indent="-171450">
              <a:buFont typeface="Arial" panose="020B0604020202020204" pitchFamily="34" charset="0"/>
              <a:buChar char="•"/>
            </a:pPr>
            <a:r>
              <a:rPr lang="en-US" sz="1200" dirty="0"/>
              <a:t>The order is b_t_b2_t2 corresponding to bottom and top rows of Page 1 followed by page 2</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My usual configuration is: </a:t>
            </a:r>
            <a:r>
              <a:rPr lang="en-US" sz="1200" dirty="0" err="1"/>
              <a:t>buttons_variations_racks_buttons</a:t>
            </a:r>
            <a:r>
              <a:rPr lang="en-US" sz="1200" dirty="0"/>
              <a:t> which is also the default if no row configuration widget is specified</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a </a:t>
            </a:r>
            <a:r>
              <a:rPr lang="en-US" sz="1200" dirty="0" err="1"/>
              <a:t>mcx_row_config</a:t>
            </a:r>
            <a:r>
              <a:rPr lang="en-US" sz="1200" dirty="0"/>
              <a:t> widget is present in a Rackspace the MC8 will reflect that configuration upon Rackspace entry</a:t>
            </a:r>
          </a:p>
          <a:p>
            <a:pPr marL="628650" lvl="1" indent="-171450">
              <a:buFont typeface="Arial" panose="020B0604020202020204" pitchFamily="34" charset="0"/>
              <a:buChar char="•"/>
            </a:pPr>
            <a:r>
              <a:rPr lang="en-US" sz="1200" dirty="0"/>
              <a:t>The user can actively change what is shown on each row at any time using the Select footswitch buttons</a:t>
            </a:r>
          </a:p>
          <a:p>
            <a:pPr marL="628650" lvl="1" indent="-171450">
              <a:buFont typeface="Arial" panose="020B0604020202020204" pitchFamily="34" charset="0"/>
              <a:buChar char="•"/>
            </a:pPr>
            <a:r>
              <a:rPr lang="en-US" sz="1200" dirty="0"/>
              <a:t>If the Rackspace is then changed to a different Rackspace that does not have a </a:t>
            </a:r>
            <a:r>
              <a:rPr lang="en-US" sz="1200" dirty="0" err="1"/>
              <a:t>mcx_row_config</a:t>
            </a:r>
            <a:r>
              <a:rPr lang="en-US" sz="1200" dirty="0"/>
              <a:t> widget the MC8 will retain the current row configuration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if an </a:t>
            </a:r>
            <a:r>
              <a:rPr lang="en-US" sz="1200" dirty="0" err="1"/>
              <a:t>mcx_row_config</a:t>
            </a:r>
            <a:r>
              <a:rPr lang="en-US" sz="1200" dirty="0"/>
              <a:t> widget exists in the global Rackspace the extension will pick that up upon every Rackspace change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 </a:t>
            </a:r>
            <a:r>
              <a:rPr lang="en-US" sz="1200" dirty="0" err="1"/>
              <a:t>the</a:t>
            </a:r>
            <a:r>
              <a:rPr lang="en-US" sz="1200" dirty="0"/>
              <a:t> </a:t>
            </a:r>
            <a:r>
              <a:rPr lang="en-US" sz="1200" dirty="0" err="1"/>
              <a:t>mcx_initial_row_config</a:t>
            </a:r>
            <a:r>
              <a:rPr lang="en-US" sz="1200" dirty="0"/>
              <a:t> widget exists for users that want the MC8 switch rows to start with something other than the defaults at Gig loading, but not reset to that default every time a Rackspace is changed.  For this reason this configuration widget should be placed in the Global Rackspace if it is used</a:t>
            </a:r>
          </a:p>
          <a:p>
            <a:pPr marL="628650" lvl="1" indent="-171450">
              <a:buFont typeface="Arial" panose="020B0604020202020204" pitchFamily="34" charset="0"/>
              <a:buChar char="•"/>
            </a:pPr>
            <a:r>
              <a:rPr lang="en-US" sz="1200" dirty="0"/>
              <a:t>Personally, I do not use this widget.  I prefer to include an </a:t>
            </a:r>
            <a:r>
              <a:rPr lang="en-US" sz="1200" dirty="0" err="1"/>
              <a:t>mcx_row_config</a:t>
            </a:r>
            <a:r>
              <a:rPr lang="en-US" sz="1200" dirty="0"/>
              <a:t> widget in each Rackspace instead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2483448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1016</TotalTime>
  <Words>3105</Words>
  <Application>Microsoft Office PowerPoint</Application>
  <PresentationFormat>On-screen Show (4:3)</PresentationFormat>
  <Paragraphs>178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47</cp:revision>
  <dcterms:created xsi:type="dcterms:W3CDTF">2022-09-01T12:48:40Z</dcterms:created>
  <dcterms:modified xsi:type="dcterms:W3CDTF">2023-02-25T17:04:38Z</dcterms:modified>
</cp:coreProperties>
</file>