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8" r:id="rId3"/>
    <p:sldId id="269" r:id="rId4"/>
    <p:sldId id="265" r:id="rId5"/>
    <p:sldId id="262" r:id="rId6"/>
    <p:sldId id="256" r:id="rId7"/>
    <p:sldId id="257" r:id="rId8"/>
    <p:sldId id="258" r:id="rId9"/>
    <p:sldId id="259" r:id="rId10"/>
    <p:sldId id="260" r:id="rId11"/>
    <p:sldId id="261" r:id="rId12"/>
    <p:sldId id="263"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15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dirty="0"/>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3/26/2023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idnerM/GP-MC8/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785652"/>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Note that if you have Aux switches connected to on </a:t>
            </a:r>
            <a:r>
              <a:rPr lang="en-US" sz="1200" dirty="0" err="1"/>
              <a:t>Omniport</a:t>
            </a:r>
            <a:r>
              <a:rPr lang="en-US" sz="1200" dirty="0"/>
              <a:t> then you can’t also have an expression pedal on the same </a:t>
            </a:r>
            <a:r>
              <a:rPr lang="en-US" sz="1200" dirty="0" err="1"/>
              <a:t>Omniport</a:t>
            </a:r>
            <a:r>
              <a:rPr lang="en-US" sz="1200" dirty="0"/>
              <a:t>.  The extension does not know what you actually have connected to the </a:t>
            </a:r>
            <a:r>
              <a:rPr lang="en-US" sz="1200" dirty="0" err="1"/>
              <a:t>MCx</a:t>
            </a:r>
            <a:r>
              <a:rPr lang="en-US" sz="1200" dirty="0"/>
              <a:t>, so use the names as appropriate for the </a:t>
            </a:r>
            <a:r>
              <a:rPr lang="en-US" sz="1200" dirty="0" err="1"/>
              <a:t>Omniports</a:t>
            </a:r>
            <a:r>
              <a:rPr lang="en-US" sz="1200" dirty="0"/>
              <a:t> your expression pedals are actively connected to.</a:t>
            </a:r>
          </a:p>
          <a:p>
            <a:endParaRPr lang="en-US" sz="1200" dirty="0"/>
          </a:p>
          <a:p>
            <a:r>
              <a:rPr lang="en-US" sz="1200" b="1" dirty="0"/>
              <a:t>This extension currently provides no individual </a:t>
            </a:r>
            <a:r>
              <a:rPr lang="en-US" sz="1200" b="1" dirty="0" err="1"/>
              <a:t>BankID</a:t>
            </a:r>
            <a:r>
              <a:rPr lang="en-US" sz="1200" b="1" dirty="0"/>
              <a:t> switching mechanism for expression pedals</a:t>
            </a:r>
            <a:r>
              <a:rPr lang="en-US" sz="1200" dirty="0"/>
              <a:t>.  If you create more than one bank for any of the four expression pedals the extension will initially attach to the first </a:t>
            </a:r>
            <a:r>
              <a:rPr lang="en-US" sz="1200" dirty="0" err="1"/>
              <a:t>BankID</a:t>
            </a:r>
            <a:r>
              <a:rPr lang="en-US" sz="1200" dirty="0"/>
              <a:t> in alphabetical order.</a:t>
            </a:r>
          </a:p>
          <a:p>
            <a:endParaRPr lang="en-US" sz="1200" dirty="0"/>
          </a:p>
          <a:p>
            <a:r>
              <a:rPr lang="en-US" sz="1200" dirty="0"/>
              <a:t>It is possible to have the same expression pedal control different things at different times within the same Rackspace by using the same </a:t>
            </a:r>
            <a:r>
              <a:rPr lang="en-US" sz="1200" dirty="0" err="1"/>
              <a:t>BankIDs</a:t>
            </a:r>
            <a:r>
              <a:rPr lang="en-US" sz="1200" dirty="0"/>
              <a:t> as widgets assigned the button rows, but this will only be controlled using “Bank Synchronization” as described in the next section.</a:t>
            </a:r>
          </a:p>
          <a:p>
            <a:endParaRPr lang="en-US" sz="1200" dirty="0"/>
          </a:p>
          <a:p>
            <a:r>
              <a:rPr lang="en-US" sz="1200" dirty="0"/>
              <a:t>If you want your expression pedals to always control the same thing in a Rackspace (e.g., master volume) then you should use a unique </a:t>
            </a:r>
            <a:r>
              <a:rPr lang="en-US" sz="1200" dirty="0" err="1"/>
              <a:t>BankID</a:t>
            </a:r>
            <a:r>
              <a:rPr lang="en-US" sz="1200" dirty="0"/>
              <a:t> for that.</a:t>
            </a:r>
          </a:p>
        </p:txBody>
      </p:sp>
    </p:spTree>
    <p:extLst>
      <p:ext uri="{BB962C8B-B14F-4D97-AF65-F5344CB8AC3E}">
        <p14:creationId xmlns:p14="http://schemas.microsoft.com/office/powerpoint/2010/main" val="98377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pPr lvl="1"/>
            <a:endParaRPr lang="en-US" sz="1200" dirty="0"/>
          </a:p>
          <a:p>
            <a:r>
              <a:rPr lang="en-US" sz="1400" b="1" dirty="0"/>
              <a:t>Bank </a:t>
            </a:r>
            <a:r>
              <a:rPr lang="en-US" sz="1400" b="1" dirty="0" err="1"/>
              <a:t>Syncronization</a:t>
            </a:r>
            <a:endParaRPr lang="en-US" sz="1400" b="1" dirty="0"/>
          </a:p>
          <a:p>
            <a:endParaRPr lang="en-US" sz="1200" b="1" dirty="0"/>
          </a:p>
          <a:p>
            <a:r>
              <a:rPr lang="en-US" sz="1200" dirty="0"/>
              <a:t>Often it is preferable to have fully independent control of what is on the bottom and top button rows, but other times it is preferable to have the two linked.  Linking the two rows tends to be convenient when selecting Songs or Rackspace changes, as it allows you to page between 8 (for the MC8) or 6 (for the MC6) options at a time rather than half that number.</a:t>
            </a:r>
          </a:p>
          <a:p>
            <a:endParaRPr lang="en-US" sz="1200" dirty="0"/>
          </a:p>
          <a:p>
            <a:r>
              <a:rPr lang="en-US" sz="1200" dirty="0"/>
              <a:t>For Racks, Songs, Variations, and </a:t>
            </a:r>
            <a:r>
              <a:rPr lang="en-US" sz="1200" dirty="0" err="1"/>
              <a:t>Songparts</a:t>
            </a:r>
            <a:r>
              <a:rPr lang="en-US" sz="1200" dirty="0"/>
              <a:t> it works like this:</a:t>
            </a:r>
          </a:p>
          <a:p>
            <a:pPr marL="628650" lvl="1" indent="-171450">
              <a:buFont typeface="Arial" panose="020B0604020202020204" pitchFamily="34" charset="0"/>
              <a:buChar char="•"/>
            </a:pPr>
            <a:r>
              <a:rPr lang="en-US" sz="1200" dirty="0"/>
              <a:t>If both the top and bottom Rows are toggled to show the same thing (e.g., Racks, Songs) then those rows will automatically become temporarily linked if you page forward or back through them</a:t>
            </a:r>
          </a:p>
          <a:p>
            <a:pPr marL="628650" lvl="1" indent="-171450">
              <a:buFont typeface="Arial" panose="020B0604020202020204" pitchFamily="34" charset="0"/>
              <a:buChar char="•"/>
            </a:pPr>
            <a:r>
              <a:rPr lang="en-US" sz="1200" dirty="0"/>
              <a:t>You can use long-presses or Aux switches to page forward on either row, and both rows will advance</a:t>
            </a:r>
          </a:p>
          <a:p>
            <a:pPr marL="628650" lvl="1" indent="-171450">
              <a:buFont typeface="Arial" panose="020B0604020202020204" pitchFamily="34" charset="0"/>
              <a:buChar char="•"/>
            </a:pPr>
            <a:r>
              <a:rPr lang="en-US" sz="1200" dirty="0"/>
              <a:t>If you manually select something different to show on either row they will become de-linked and each row will resume being paged independently</a:t>
            </a:r>
          </a:p>
          <a:p>
            <a:pPr marL="628650" lvl="1" indent="-171450">
              <a:buFont typeface="Arial" panose="020B0604020202020204" pitchFamily="34" charset="0"/>
              <a:buChar char="•"/>
            </a:pPr>
            <a:r>
              <a:rPr lang="en-US" sz="1200" dirty="0"/>
              <a:t>Note that if you change </a:t>
            </a:r>
            <a:r>
              <a:rPr lang="en-US" sz="1200" dirty="0" err="1"/>
              <a:t>Rackspaces</a:t>
            </a:r>
            <a:r>
              <a:rPr lang="en-US" sz="1200" dirty="0"/>
              <a:t> (including by changing songs) and the new </a:t>
            </a:r>
            <a:r>
              <a:rPr lang="en-US" sz="1200" dirty="0" err="1"/>
              <a:t>rackspace</a:t>
            </a:r>
            <a:r>
              <a:rPr lang="en-US" sz="1200" dirty="0"/>
              <a:t> contains a “</a:t>
            </a:r>
            <a:r>
              <a:rPr lang="en-US" sz="1200" dirty="0" err="1"/>
              <a:t>mcx_row_config</a:t>
            </a:r>
            <a:r>
              <a:rPr lang="en-US" sz="1200" dirty="0"/>
              <a:t>” widget the row and button assignments will automatically change on </a:t>
            </a:r>
            <a:r>
              <a:rPr lang="en-US" sz="1200" dirty="0" err="1"/>
              <a:t>rackspace</a:t>
            </a:r>
            <a:r>
              <a:rPr lang="en-US" sz="1200" dirty="0"/>
              <a:t> activation</a:t>
            </a:r>
          </a:p>
          <a:p>
            <a:pPr marL="628650" lvl="1" indent="-171450">
              <a:buFont typeface="Arial" panose="020B0604020202020204" pitchFamily="34" charset="0"/>
              <a:buChar char="•"/>
            </a:pPr>
            <a:endParaRPr lang="en-US" sz="1200" dirty="0"/>
          </a:p>
          <a:p>
            <a:r>
              <a:rPr lang="en-US" sz="1200" dirty="0"/>
              <a:t>For Widgets</a:t>
            </a:r>
          </a:p>
          <a:p>
            <a:pPr marL="628650" lvl="1" indent="-171450">
              <a:buFont typeface="Arial" panose="020B0604020202020204" pitchFamily="34" charset="0"/>
              <a:buChar char="•"/>
            </a:pPr>
            <a:r>
              <a:rPr lang="en-US" sz="1200" dirty="0"/>
              <a:t>Each time you change which widgets are shown on a row (cycling through them by </a:t>
            </a:r>
            <a:r>
              <a:rPr lang="en-US" sz="1200" dirty="0" err="1"/>
              <a:t>BankID</a:t>
            </a:r>
            <a:r>
              <a:rPr lang="en-US" sz="1200" dirty="0"/>
              <a:t>) the extension will automatically look for widgets using that same </a:t>
            </a:r>
            <a:r>
              <a:rPr lang="en-US" sz="1200" dirty="0" err="1"/>
              <a:t>BankID</a:t>
            </a:r>
            <a:r>
              <a:rPr lang="en-US" sz="1200" dirty="0"/>
              <a:t> on other rows.  If it finds any, it will switch that row to them</a:t>
            </a:r>
          </a:p>
          <a:p>
            <a:pPr marL="628650" lvl="1" indent="-171450">
              <a:buFont typeface="Arial" panose="020B0604020202020204" pitchFamily="34" charset="0"/>
              <a:buChar char="•"/>
            </a:pPr>
            <a:r>
              <a:rPr lang="en-US" sz="1200" dirty="0"/>
              <a:t>If you never want this to happen, then don’t use the same </a:t>
            </a:r>
            <a:r>
              <a:rPr lang="en-US" sz="1200" dirty="0" err="1"/>
              <a:t>BankIDs</a:t>
            </a:r>
            <a:r>
              <a:rPr lang="en-US" sz="1200" dirty="0"/>
              <a:t> on your different rows.</a:t>
            </a:r>
          </a:p>
          <a:p>
            <a:pPr marL="628650" lvl="1" indent="-171450">
              <a:buFont typeface="Arial" panose="020B0604020202020204" pitchFamily="34" charset="0"/>
              <a:buChar char="•"/>
            </a:pPr>
            <a:r>
              <a:rPr lang="en-US" sz="1200" dirty="0"/>
              <a:t>e.g., if you have widgets “mcx_t_fx_0..3” and “mcx_b_fx_0..3” then if both rows are currently showing widgets, and you page either row to the “</a:t>
            </a:r>
            <a:r>
              <a:rPr lang="en-US" sz="1200" dirty="0" err="1"/>
              <a:t>fx</a:t>
            </a:r>
            <a:r>
              <a:rPr lang="en-US" sz="1200" dirty="0"/>
              <a:t>” bank then both rows will switch to the “</a:t>
            </a:r>
            <a:r>
              <a:rPr lang="en-US" sz="1200" dirty="0" err="1"/>
              <a:t>fx</a:t>
            </a:r>
            <a:r>
              <a:rPr lang="en-US" sz="1200" dirty="0"/>
              <a:t>” bank</a:t>
            </a:r>
          </a:p>
          <a:p>
            <a:pPr marL="628650" lvl="1" indent="-171450">
              <a:buFont typeface="Arial" panose="020B0604020202020204" pitchFamily="34" charset="0"/>
              <a:buChar char="•"/>
            </a:pPr>
            <a:r>
              <a:rPr lang="en-US" sz="1200" dirty="0"/>
              <a:t>This includes expression pedals, which offer no other mechanism to switch banks.  If you want your expression pedals always controlling the same thing in a Rackspace, give them unique </a:t>
            </a:r>
            <a:r>
              <a:rPr lang="en-US" sz="1200" dirty="0" err="1"/>
              <a:t>BankIDs</a:t>
            </a:r>
            <a:endParaRPr lang="en-US" sz="1200" dirty="0"/>
          </a:p>
          <a:p>
            <a:pPr marL="628650" lvl="1" indent="-171450">
              <a:buFont typeface="Arial" panose="020B0604020202020204" pitchFamily="34" charset="0"/>
              <a:buChar char="•"/>
            </a:pPr>
            <a:endParaRPr lang="en-US" sz="1200" dirty="0"/>
          </a:p>
          <a:p>
            <a:r>
              <a:rPr lang="en-US" sz="1200" dirty="0"/>
              <a:t>Forced Sync</a:t>
            </a:r>
          </a:p>
          <a:p>
            <a:pPr marL="628650" lvl="1" indent="-171450">
              <a:buFont typeface="Arial" panose="020B0604020202020204" pitchFamily="34" charset="0"/>
              <a:buChar char="•"/>
            </a:pPr>
            <a:r>
              <a:rPr lang="en-US" sz="1200" dirty="0"/>
              <a:t>Using Aux switches, generally the middle button is assigned to toggle what is displayed on a row (e.g., widgets, Racks, Variations).  A long press of the middle button will force both rows to whatever is being toggled to</a:t>
            </a:r>
          </a:p>
          <a:p>
            <a:pPr marL="628650" lvl="1" indent="-171450">
              <a:buFont typeface="Arial" panose="020B0604020202020204" pitchFamily="34" charset="0"/>
              <a:buChar char="•"/>
            </a:pPr>
            <a:r>
              <a:rPr lang="en-US" sz="1200" dirty="0"/>
              <a:t>A typical use of this would be when a Song is over and another is to be chosen you can long-press either row select button to get into displaying songs on both rows quickly.  If you have a “</a:t>
            </a:r>
            <a:r>
              <a:rPr lang="en-US" sz="1200" dirty="0" err="1"/>
              <a:t>mcx_row_config</a:t>
            </a:r>
            <a:r>
              <a:rPr lang="en-US" sz="1200" dirty="0"/>
              <a:t>” widget on the Rackspace you switch to then the </a:t>
            </a:r>
            <a:r>
              <a:rPr lang="en-US" sz="1200" dirty="0" err="1"/>
              <a:t>MCx</a:t>
            </a:r>
            <a:r>
              <a:rPr lang="en-US" sz="1200" dirty="0"/>
              <a:t> will automatically go back to displaying your preferred controls after song selection</a:t>
            </a:r>
          </a:p>
          <a:p>
            <a:pPr marL="628650" lvl="1" indent="-171450">
              <a:buFont typeface="Arial" panose="020B0604020202020204" pitchFamily="34" charset="0"/>
              <a:buChar char="•"/>
            </a:pPr>
            <a:r>
              <a:rPr lang="en-US" sz="1200" dirty="0"/>
              <a:t>If you don’t use Aux switches this can be done using double-presses of the row select buttons</a:t>
            </a:r>
          </a:p>
        </p:txBody>
      </p:sp>
    </p:spTree>
    <p:extLst>
      <p:ext uri="{BB962C8B-B14F-4D97-AF65-F5344CB8AC3E}">
        <p14:creationId xmlns:p14="http://schemas.microsoft.com/office/powerpoint/2010/main" val="155564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447098"/>
          </a:xfrm>
          <a:prstGeom prst="rect">
            <a:avLst/>
          </a:prstGeom>
          <a:noFill/>
        </p:spPr>
        <p:txBody>
          <a:bodyPr wrap="square" rtlCol="0">
            <a:spAutoFit/>
          </a:bodyPr>
          <a:lstStyle/>
          <a:p>
            <a:pPr lvl="1"/>
            <a:endParaRPr lang="en-US" sz="1200" dirty="0"/>
          </a:p>
          <a:p>
            <a:r>
              <a:rPr lang="en-US" sz="1400" b="1" dirty="0"/>
              <a:t>Other Notes</a:t>
            </a:r>
          </a:p>
          <a:p>
            <a:endParaRPr lang="en-US" sz="1200" b="1" dirty="0"/>
          </a:p>
          <a:p>
            <a:r>
              <a:rPr lang="en-US" sz="1200" b="1" dirty="0"/>
              <a:t>Pages</a:t>
            </a:r>
            <a:r>
              <a:rPr lang="en-US" sz="1200" dirty="0"/>
              <a:t> – the MC8 contains two pages, the MC6 Pro hardware contains four.  This extension utilizes only two pages, and the “Page” functions will toggle between them.  </a:t>
            </a:r>
          </a:p>
          <a:p>
            <a:endParaRPr lang="en-US" sz="1200" dirty="0"/>
          </a:p>
          <a:p>
            <a:r>
              <a:rPr lang="en-US" sz="1200" b="1" dirty="0"/>
              <a:t>MC6 Pro Colors </a:t>
            </a:r>
            <a:r>
              <a:rPr lang="en-US" sz="1200" dirty="0"/>
              <a:t>– </a:t>
            </a:r>
          </a:p>
          <a:p>
            <a:r>
              <a:rPr lang="en-US" sz="1200" dirty="0"/>
              <a:t>Colors on the MC6 Pro are not fully controllable through the </a:t>
            </a:r>
            <a:r>
              <a:rPr lang="en-US" sz="1200" dirty="0" err="1"/>
              <a:t>MCx</a:t>
            </a:r>
            <a:r>
              <a:rPr lang="en-US" sz="1200" dirty="0"/>
              <a:t> extension at this time.  The Morningstar developers expect this ability to be added soon, at which point the extension will be adjusted to allow widgets to control display colors on a preset basis.</a:t>
            </a:r>
          </a:p>
          <a:p>
            <a:endParaRPr lang="en-US" sz="1200" dirty="0"/>
          </a:p>
          <a:p>
            <a:r>
              <a:rPr lang="en-US" sz="1200" dirty="0"/>
              <a:t>Currently the extension has the ability to control the center bar color in a limited way.  It is set up now so that the center bar becomes orange when </a:t>
            </a:r>
            <a:r>
              <a:rPr lang="en-US" sz="1200" dirty="0" err="1"/>
              <a:t>GigPerformer</a:t>
            </a:r>
            <a:r>
              <a:rPr lang="en-US" sz="1200" dirty="0"/>
              <a:t> is in Setlist mode and purple when it is not.  Presets on page one are green, page two is red.  This can be changed by editing the MC6 Pro preset.  You should be able to figure this out and change them pretty quickly using the Morningstar Editor.  I’m not going into detailed instructions at this point because I expect it all to change in the next version or two of the MC6 Pro firmware.</a:t>
            </a:r>
          </a:p>
          <a:p>
            <a:pPr marL="628650" lvl="1" indent="-171450">
              <a:buFont typeface="Arial" panose="020B0604020202020204" pitchFamily="34" charset="0"/>
              <a:buChar char="•"/>
            </a:pPr>
            <a:endParaRPr lang="en-US" sz="1200" dirty="0"/>
          </a:p>
          <a:p>
            <a:r>
              <a:rPr lang="en-US" sz="1200" b="1" dirty="0"/>
              <a:t>MC8 Pro </a:t>
            </a:r>
            <a:r>
              <a:rPr lang="en-US" sz="1200" dirty="0"/>
              <a:t>– Morningstar currently expect an MC8 Pro to be released late in 2023, but that is speculative at this time.</a:t>
            </a:r>
          </a:p>
        </p:txBody>
      </p:sp>
    </p:spTree>
    <p:extLst>
      <p:ext uri="{BB962C8B-B14F-4D97-AF65-F5344CB8AC3E}">
        <p14:creationId xmlns:p14="http://schemas.microsoft.com/office/powerpoint/2010/main" val="19606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Getting Started with the </a:t>
            </a:r>
            <a:r>
              <a:rPr lang="en-US" sz="1400" b="1" dirty="0" err="1"/>
              <a:t>MCx</a:t>
            </a:r>
            <a:r>
              <a:rPr lang="en-US" sz="1400" b="1" dirty="0"/>
              <a:t> Extension</a:t>
            </a:r>
          </a:p>
          <a:p>
            <a:r>
              <a:rPr lang="en-US" sz="1200" dirty="0"/>
              <a:t>Follow these simple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/GP-MC8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Install the appropriate bank preset from the zip file into any open bank your controller using the Morningstar editor</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endParaRPr lang="en-US" sz="1200" dirty="0"/>
          </a:p>
          <a:p>
            <a:r>
              <a:rPr lang="en-US" sz="1200" dirty="0"/>
              <a:t>All behavior of the extension is controlled by widgets in </a:t>
            </a:r>
            <a:r>
              <a:rPr lang="en-US" sz="1200" dirty="0" err="1"/>
              <a:t>GigPerformer</a:t>
            </a:r>
            <a:r>
              <a:rPr lang="en-US" sz="1200" dirty="0"/>
              <a:t>.  This can get rather extensive, as the rest of this document describes.  It may be easier to start simple before trying to make things too complex.</a:t>
            </a:r>
          </a:p>
          <a:p>
            <a:endParaRPr lang="en-US" sz="1200" b="1" dirty="0"/>
          </a:p>
          <a:p>
            <a:endParaRPr lang="en-US" sz="1200" b="1" dirty="0"/>
          </a:p>
          <a:p>
            <a:r>
              <a:rPr lang="en-US" sz="1400" b="1" dirty="0"/>
              <a:t>Important Configuration Widgets</a:t>
            </a:r>
          </a:p>
          <a:p>
            <a:endParaRPr lang="en-US" sz="1200" dirty="0"/>
          </a:p>
          <a:p>
            <a:r>
              <a:rPr lang="en-US" sz="1200" dirty="0"/>
              <a:t>The extension needs to know how to communicate with your controller.  It looks for this information in three text widgets that should be created in the Global Rackspace.</a:t>
            </a:r>
          </a:p>
          <a:p>
            <a:endParaRPr lang="en-US" sz="1200" dirty="0"/>
          </a:p>
          <a:p>
            <a:r>
              <a:rPr lang="en-US" sz="1200" dirty="0"/>
              <a:t>These widgets are named (on the Advanced tab in the “OSC/</a:t>
            </a:r>
            <a:r>
              <a:rPr lang="en-US" sz="1200" dirty="0" err="1"/>
              <a:t>GPScript</a:t>
            </a:r>
            <a:r>
              <a:rPr lang="en-US" sz="1200" dirty="0"/>
              <a:t> Name” field) as follows:</a:t>
            </a:r>
          </a:p>
          <a:p>
            <a:pPr marL="628650" lvl="1" indent="-171450">
              <a:buFont typeface="Arial" panose="020B0604020202020204" pitchFamily="34" charset="0"/>
              <a:buChar char="•"/>
            </a:pPr>
            <a:r>
              <a:rPr lang="en-US" sz="1200" dirty="0"/>
              <a:t>“</a:t>
            </a:r>
            <a:r>
              <a:rPr lang="en-US" sz="1200" dirty="0" err="1"/>
              <a:t>mcx_midiin</a:t>
            </a:r>
            <a:r>
              <a:rPr lang="en-US" sz="1200" dirty="0"/>
              <a:t>” – the midi in port exactly as it appears on your system and under the Options -&gt; MIDI Ports menu item</a:t>
            </a:r>
          </a:p>
          <a:p>
            <a:pPr marL="628650" lvl="1" indent="-171450">
              <a:buFont typeface="Arial" panose="020B0604020202020204" pitchFamily="34" charset="0"/>
              <a:buChar char="•"/>
            </a:pPr>
            <a:r>
              <a:rPr lang="en-US" sz="1200" dirty="0"/>
              <a:t>“</a:t>
            </a:r>
            <a:r>
              <a:rPr lang="en-US" sz="1200" dirty="0" err="1"/>
              <a:t>mcx_midiout</a:t>
            </a:r>
            <a:r>
              <a:rPr lang="en-US" sz="1200" dirty="0"/>
              <a:t>” – as above for the out port</a:t>
            </a:r>
          </a:p>
          <a:p>
            <a:pPr marL="628650" lvl="1" indent="-171450">
              <a:buFont typeface="Arial" panose="020B0604020202020204" pitchFamily="34" charset="0"/>
              <a:buChar char="•"/>
            </a:pPr>
            <a:r>
              <a:rPr lang="en-US" sz="1200" dirty="0"/>
              <a:t>“</a:t>
            </a:r>
            <a:r>
              <a:rPr lang="en-US" sz="1200" dirty="0" err="1"/>
              <a:t>mcx_layout</a:t>
            </a:r>
            <a:r>
              <a:rPr lang="en-US" sz="1200" dirty="0"/>
              <a:t>” – the type of device you have as either “mc8”, “mc6”, or “mc6 pro”</a:t>
            </a:r>
          </a:p>
          <a:p>
            <a:pPr lvl="1"/>
            <a:endParaRPr lang="en-US" sz="1200" dirty="0"/>
          </a:p>
          <a:p>
            <a:r>
              <a:rPr lang="en-US" sz="1200" dirty="0"/>
              <a:t>The extension should find your controller’s MIDI ports by default, but if it does not you should set those widgets</a:t>
            </a:r>
            <a:r>
              <a:rPr lang="sv-SE" sz="1200" dirty="0"/>
              <a:t>.</a:t>
            </a:r>
          </a:p>
          <a:p>
            <a:endParaRPr lang="sv-SE" sz="1200" dirty="0"/>
          </a:p>
          <a:p>
            <a:r>
              <a:rPr lang="sv-SE" sz="1200" dirty="0"/>
              <a:t>As long as the mcx_layout widget alread exists in the Global Rackspace you can change it through the GP menus by selecting Extensions -&gt; MC8 Extension -&gt; [your device type].</a:t>
            </a:r>
          </a:p>
          <a:p>
            <a:endParaRPr lang="sv-SE" sz="1200" dirty="0"/>
          </a:p>
          <a:p>
            <a:r>
              <a:rPr lang="en-US" sz="1200" dirty="0"/>
              <a:t>A widget named “</a:t>
            </a:r>
            <a:r>
              <a:rPr lang="en-US" sz="1200" dirty="0" err="1"/>
              <a:t>mcx_initial_row_config</a:t>
            </a:r>
            <a:r>
              <a:rPr lang="en-US" sz="1200" dirty="0"/>
              <a:t>” is optional but suggested.  It will control what appears on the top and bottom rows of your controller by default.  This is described in more detail on page 10 of this document.</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14649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r>
              <a:rPr lang="en-US" sz="1400" b="1" dirty="0"/>
              <a:t>Basic Toggle Controls</a:t>
            </a:r>
          </a:p>
          <a:p>
            <a:r>
              <a:rPr lang="en-US" sz="1200" dirty="0"/>
              <a:t>If you’re starting from a new Rackspace (i.e., not one from the demo </a:t>
            </a:r>
            <a:r>
              <a:rPr lang="en-US" sz="1200" dirty="0" err="1"/>
              <a:t>gigfile</a:t>
            </a:r>
            <a:r>
              <a:rPr lang="en-US" sz="1200" dirty="0"/>
              <a:t>) assigning button-type widgets to your footswitches is very simple.  All you have to do is edit the properties of the widget.</a:t>
            </a:r>
          </a:p>
          <a:p>
            <a:endParaRPr lang="en-US" sz="1200" dirty="0"/>
          </a:p>
          <a:p>
            <a:r>
              <a:rPr lang="en-US" sz="1200" dirty="0"/>
              <a:t>To assign widgets to the switches on the bottom row:</a:t>
            </a:r>
          </a:p>
          <a:p>
            <a:pPr marL="628650" lvl="1" indent="-171450">
              <a:buFont typeface="Arial" panose="020B0604020202020204" pitchFamily="34" charset="0"/>
              <a:buChar char="•"/>
            </a:pPr>
            <a:r>
              <a:rPr lang="en-US" sz="1200" dirty="0"/>
              <a:t>Edit the widget and select the “Advanced” tab</a:t>
            </a:r>
          </a:p>
          <a:p>
            <a:pPr marL="628650" lvl="1" indent="-171450">
              <a:buFont typeface="Arial" panose="020B0604020202020204" pitchFamily="34" charset="0"/>
              <a:buChar char="•"/>
            </a:pPr>
            <a:r>
              <a:rPr lang="en-US" sz="1200" dirty="0"/>
              <a:t>In the “OSC/</a:t>
            </a:r>
            <a:r>
              <a:rPr lang="en-US" sz="1200" dirty="0" err="1"/>
              <a:t>GPScript</a:t>
            </a:r>
            <a:r>
              <a:rPr lang="en-US" sz="1200" dirty="0"/>
              <a:t> Name” field type “mcx_b_fx_0”</a:t>
            </a:r>
          </a:p>
          <a:p>
            <a:pPr marL="628650" lvl="1" indent="-171450">
              <a:buFont typeface="Arial" panose="020B0604020202020204" pitchFamily="34" charset="0"/>
              <a:buChar char="•"/>
            </a:pPr>
            <a:r>
              <a:rPr lang="en-US" sz="1200" dirty="0"/>
              <a:t>This will assign the widget to the bottom left switch</a:t>
            </a:r>
          </a:p>
          <a:p>
            <a:pPr marL="628650" lvl="1" indent="-171450">
              <a:buFont typeface="Arial" panose="020B0604020202020204" pitchFamily="34" charset="0"/>
              <a:buChar char="•"/>
            </a:pPr>
            <a:r>
              <a:rPr lang="en-US" sz="1200" dirty="0"/>
              <a:t>Change the 0 to 1, 2, or 3 for the other bottom row switches</a:t>
            </a:r>
          </a:p>
          <a:p>
            <a:endParaRPr lang="en-US" sz="1200" dirty="0"/>
          </a:p>
          <a:p>
            <a:r>
              <a:rPr lang="en-US" sz="1200" b="1" i="1" dirty="0"/>
              <a:t>To sync your Rackspace with the foot controller you must change </a:t>
            </a:r>
            <a:r>
              <a:rPr lang="en-US" sz="1200" b="1" i="1" dirty="0" err="1"/>
              <a:t>Rackspaces</a:t>
            </a:r>
            <a:r>
              <a:rPr lang="en-US" sz="1200" b="1" i="1" dirty="0"/>
              <a:t>, then come back</a:t>
            </a:r>
            <a:r>
              <a:rPr lang="en-US" sz="1200" dirty="0"/>
              <a:t>.  This is necessary because the extension scans widget names upon Rackspace entry.  It doesn’t know you renamed widgets until you change </a:t>
            </a:r>
            <a:r>
              <a:rPr lang="en-US" sz="1200" dirty="0" err="1"/>
              <a:t>Rackspaces</a:t>
            </a:r>
            <a:r>
              <a:rPr lang="en-US" sz="1200" dirty="0"/>
              <a:t>.</a:t>
            </a:r>
          </a:p>
          <a:p>
            <a:endParaRPr lang="en-US" sz="1200" dirty="0"/>
          </a:p>
          <a:p>
            <a:r>
              <a:rPr lang="en-US" sz="1200" dirty="0"/>
              <a:t>The name that will display for each widget on the controller is (by default) the widget’s caption</a:t>
            </a:r>
          </a:p>
          <a:p>
            <a:pPr marL="628650" lvl="1" indent="-171450">
              <a:buFont typeface="Arial" panose="020B0604020202020204" pitchFamily="34" charset="0"/>
              <a:buChar char="•"/>
            </a:pPr>
            <a:r>
              <a:rPr lang="en-US" sz="1200" dirty="0"/>
              <a:t>If you let the underlying plugin change the caption it may not sync properly with the controller display.  This is because </a:t>
            </a:r>
            <a:r>
              <a:rPr lang="en-US" sz="1200" dirty="0" err="1"/>
              <a:t>GigPerformer</a:t>
            </a:r>
            <a:r>
              <a:rPr lang="en-US" sz="1200" dirty="0"/>
              <a:t> runs audio and scripting in different threads, so we can’t know which will execute first</a:t>
            </a:r>
          </a:p>
          <a:p>
            <a:pPr marL="628650" lvl="1" indent="-171450">
              <a:buFont typeface="Arial" panose="020B0604020202020204" pitchFamily="34" charset="0"/>
              <a:buChar char="•"/>
            </a:pPr>
            <a:endParaRPr lang="en-US" sz="1200" dirty="0"/>
          </a:p>
          <a:p>
            <a:r>
              <a:rPr lang="en-US" sz="1200" dirty="0"/>
              <a:t>For full control of what appears on the controller display when the widget is on and off you can use separate text widgets</a:t>
            </a:r>
          </a:p>
          <a:p>
            <a:pPr marL="628650" lvl="1" indent="-171450">
              <a:buFont typeface="Arial" panose="020B0604020202020204" pitchFamily="34" charset="0"/>
              <a:buChar char="•"/>
            </a:pPr>
            <a:r>
              <a:rPr lang="en-US" sz="1200" dirty="0"/>
              <a:t>The OSC/</a:t>
            </a:r>
            <a:r>
              <a:rPr lang="en-US" sz="1200" dirty="0" err="1"/>
              <a:t>GPScript</a:t>
            </a:r>
            <a:r>
              <a:rPr lang="en-US" sz="1200" dirty="0"/>
              <a:t> names for the text widgets parallel the button widgets but with a “p” added to the name</a:t>
            </a:r>
          </a:p>
          <a:p>
            <a:pPr marL="628650" lvl="1" indent="-171450">
              <a:buFont typeface="Arial" panose="020B0604020202020204" pitchFamily="34" charset="0"/>
              <a:buChar char="•"/>
            </a:pPr>
            <a:r>
              <a:rPr lang="en-US" sz="1200" dirty="0"/>
              <a:t>e.g., “mcx_bp_fx_0” will control the label for the bottom left switch</a:t>
            </a:r>
          </a:p>
          <a:p>
            <a:pPr marL="628650" lvl="1" indent="-171450">
              <a:buFont typeface="Arial" panose="020B0604020202020204" pitchFamily="34" charset="0"/>
              <a:buChar char="•"/>
            </a:pPr>
            <a:r>
              <a:rPr lang="en-US" sz="1200" dirty="0"/>
              <a:t>Use a Customized Caption in the format “</a:t>
            </a:r>
            <a:r>
              <a:rPr lang="en-US" sz="1200" dirty="0" err="1"/>
              <a:t>OffName_OnName_LongName</a:t>
            </a:r>
            <a:r>
              <a:rPr lang="en-US" sz="1200" dirty="0"/>
              <a:t>”</a:t>
            </a:r>
          </a:p>
          <a:p>
            <a:pPr marL="628650" lvl="1" indent="-171450">
              <a:buFont typeface="Arial" panose="020B0604020202020204" pitchFamily="34" charset="0"/>
              <a:buChar char="•"/>
            </a:pPr>
            <a:r>
              <a:rPr lang="en-US" sz="1200" dirty="0"/>
              <a:t>I generally hide these widgets by selecting the “Hide” option on the General tab of the text widget</a:t>
            </a:r>
          </a:p>
          <a:p>
            <a:endParaRPr lang="en-US" sz="1200" dirty="0"/>
          </a:p>
          <a:p>
            <a:endParaRPr lang="en-US" sz="1200" dirty="0"/>
          </a:p>
          <a:p>
            <a:endParaRPr lang="en-US" sz="1200" dirty="0"/>
          </a:p>
          <a:p>
            <a:endParaRPr lang="en-US" sz="1200" dirty="0"/>
          </a:p>
          <a:p>
            <a:endParaRPr lang="en-US" sz="1200" dirty="0"/>
          </a:p>
          <a:p>
            <a:r>
              <a:rPr lang="en-US" sz="1200" dirty="0"/>
              <a:t>Assigning widgets to the top row is the same, except the first part of the name must be “</a:t>
            </a:r>
            <a:r>
              <a:rPr lang="en-US" sz="1200" dirty="0" err="1"/>
              <a:t>mcx_t</a:t>
            </a:r>
            <a:r>
              <a:rPr lang="en-US" sz="1200" dirty="0"/>
              <a:t>”.  (i.e., t=top, b=bottom)</a:t>
            </a:r>
          </a:p>
          <a:p>
            <a:pPr marL="628650" lvl="1" indent="-171450">
              <a:buFont typeface="Arial" panose="020B0604020202020204" pitchFamily="34" charset="0"/>
              <a:buChar char="•"/>
            </a:pPr>
            <a:r>
              <a:rPr lang="en-US" sz="1200" dirty="0"/>
              <a:t>If you didn’t change the “</a:t>
            </a:r>
            <a:r>
              <a:rPr lang="en-US" sz="1200" dirty="0" err="1"/>
              <a:t>mcx_initial_row_config</a:t>
            </a:r>
            <a:r>
              <a:rPr lang="en-US" sz="1200" dirty="0"/>
              <a:t>” widget then the top row will select variations by default</a:t>
            </a:r>
          </a:p>
          <a:p>
            <a:pPr marL="628650" lvl="1" indent="-171450">
              <a:buFont typeface="Arial" panose="020B0604020202020204" pitchFamily="34" charset="0"/>
              <a:buChar char="•"/>
            </a:pPr>
            <a:r>
              <a:rPr lang="en-US" sz="1200" dirty="0"/>
              <a:t>To change what is being displayed on the top row, long-press the second button on the top row to rotate between </a:t>
            </a:r>
            <a:r>
              <a:rPr lang="en-US" sz="1200" dirty="0" err="1"/>
              <a:t>Rackspaces</a:t>
            </a:r>
            <a:r>
              <a:rPr lang="en-US" sz="1200" dirty="0"/>
              <a:t>, Variations, and widgets</a:t>
            </a:r>
          </a:p>
          <a:p>
            <a:endParaRPr lang="en-US" sz="1200" dirty="0"/>
          </a:p>
        </p:txBody>
      </p:sp>
      <p:pic>
        <p:nvPicPr>
          <p:cNvPr id="6" name="Picture 5">
            <a:extLst>
              <a:ext uri="{FF2B5EF4-FFF2-40B4-BE49-F238E27FC236}">
                <a16:creationId xmlns:a16="http://schemas.microsoft.com/office/drawing/2014/main" id="{61E1F877-344E-D008-E7DE-92A15EF98AAF}"/>
              </a:ext>
            </a:extLst>
          </p:cNvPr>
          <p:cNvPicPr>
            <a:picLocks noChangeAspect="1"/>
          </p:cNvPicPr>
          <p:nvPr/>
        </p:nvPicPr>
        <p:blipFill>
          <a:blip r:embed="rId2"/>
          <a:stretch>
            <a:fillRect/>
          </a:stretch>
        </p:blipFill>
        <p:spPr>
          <a:xfrm>
            <a:off x="4985511" y="1194706"/>
            <a:ext cx="2508443" cy="931048"/>
          </a:xfrm>
          <a:prstGeom prst="rect">
            <a:avLst/>
          </a:prstGeom>
        </p:spPr>
      </p:pic>
      <p:pic>
        <p:nvPicPr>
          <p:cNvPr id="8" name="Picture 7">
            <a:extLst>
              <a:ext uri="{FF2B5EF4-FFF2-40B4-BE49-F238E27FC236}">
                <a16:creationId xmlns:a16="http://schemas.microsoft.com/office/drawing/2014/main" id="{5B6F7644-77AC-834B-B474-2320EF69D988}"/>
              </a:ext>
            </a:extLst>
          </p:cNvPr>
          <p:cNvPicPr>
            <a:picLocks noChangeAspect="1"/>
          </p:cNvPicPr>
          <p:nvPr/>
        </p:nvPicPr>
        <p:blipFill>
          <a:blip r:embed="rId3"/>
          <a:stretch>
            <a:fillRect/>
          </a:stretch>
        </p:blipFill>
        <p:spPr>
          <a:xfrm>
            <a:off x="1155033" y="4543595"/>
            <a:ext cx="2469931" cy="690744"/>
          </a:xfrm>
          <a:prstGeom prst="rect">
            <a:avLst/>
          </a:prstGeom>
        </p:spPr>
      </p:pic>
      <p:pic>
        <p:nvPicPr>
          <p:cNvPr id="10" name="Picture 9">
            <a:extLst>
              <a:ext uri="{FF2B5EF4-FFF2-40B4-BE49-F238E27FC236}">
                <a16:creationId xmlns:a16="http://schemas.microsoft.com/office/drawing/2014/main" id="{EFEDBE70-3B1D-4AA8-5327-B8C80F389FEB}"/>
              </a:ext>
            </a:extLst>
          </p:cNvPr>
          <p:cNvPicPr>
            <a:picLocks noChangeAspect="1"/>
          </p:cNvPicPr>
          <p:nvPr/>
        </p:nvPicPr>
        <p:blipFill>
          <a:blip r:embed="rId4"/>
          <a:stretch>
            <a:fillRect/>
          </a:stretch>
        </p:blipFill>
        <p:spPr>
          <a:xfrm>
            <a:off x="3941913" y="4543596"/>
            <a:ext cx="3352661" cy="698706"/>
          </a:xfrm>
          <a:prstGeom prst="rect">
            <a:avLst/>
          </a:prstGeom>
        </p:spPr>
      </p:pic>
    </p:spTree>
    <p:extLst>
      <p:ext uri="{BB962C8B-B14F-4D97-AF65-F5344CB8AC3E}">
        <p14:creationId xmlns:p14="http://schemas.microsoft.com/office/powerpoint/2010/main" val="158542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simple, reliable, and flexible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stay in sync to show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a:t>
            </a:r>
            <a:r>
              <a:rPr lang="en-US" sz="1200" dirty="0" err="1"/>
              <a:t>apecific</a:t>
            </a:r>
            <a:r>
              <a:rPr lang="en-US" sz="1200" dirty="0"/>
              <a:t>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on the top row and Widget toggles on the bottom row.</a:t>
            </a:r>
          </a:p>
          <a:p>
            <a:endParaRPr lang="en-US" sz="1200" dirty="0"/>
          </a:p>
          <a:p>
            <a:r>
              <a:rPr lang="en-US" sz="1200" dirty="0"/>
              <a:t>A regular press of a button will activate what is currently assigned to that button.  In the case of widgets, it will toggle them.</a:t>
            </a:r>
          </a:p>
          <a:p>
            <a:endParaRPr lang="en-US" sz="1200" dirty="0"/>
          </a:p>
          <a:p>
            <a:r>
              <a:rPr lang="en-US" sz="1200" dirty="0"/>
              <a:t>Long presses of different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the controller effectively has four rows of buttons: a top and bottom row in each page.  Long presses of specific buttons can switch between pages, and you can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(e.g.,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F7ACCFB-CF9D-165F-F4F7-8D05405AC285}"/>
              </a:ext>
            </a:extLst>
          </p:cNvPr>
          <p:cNvSpPr txBox="1"/>
          <p:nvPr/>
        </p:nvSpPr>
        <p:spPr>
          <a:xfrm>
            <a:off x="360120" y="5835796"/>
            <a:ext cx="8095208" cy="738664"/>
          </a:xfrm>
          <a:prstGeom prst="rect">
            <a:avLst/>
          </a:prstGeom>
          <a:noFill/>
        </p:spPr>
        <p:txBody>
          <a:bodyPr wrap="square" rtlCol="0">
            <a:spAutoFit/>
          </a:bodyPr>
          <a:lstStyle/>
          <a:p>
            <a:r>
              <a:rPr lang="en-US" sz="1400" b="1" i="1" dirty="0"/>
              <a:t>NOTE</a:t>
            </a:r>
            <a:r>
              <a:rPr lang="en-US" sz="1400" i="1" dirty="0"/>
              <a:t> – the term “Bank” in this context refers to banks of </a:t>
            </a:r>
            <a:r>
              <a:rPr lang="en-US" sz="1400" i="1" dirty="0" err="1"/>
              <a:t>GigPerformer</a:t>
            </a:r>
            <a:r>
              <a:rPr lang="en-US" sz="1400" i="1" dirty="0"/>
              <a:t> widgets, songs, or racks as described in the next section.  It has nothing to do with Banks as defined on the </a:t>
            </a:r>
            <a:r>
              <a:rPr lang="en-US" sz="1400" i="1" dirty="0" err="1"/>
              <a:t>MCx</a:t>
            </a:r>
            <a:r>
              <a:rPr lang="en-US" sz="1400" i="1" dirty="0"/>
              <a:t>.  The </a:t>
            </a:r>
            <a:r>
              <a:rPr lang="en-US" sz="1400" i="1" dirty="0" err="1"/>
              <a:t>MCx</a:t>
            </a:r>
            <a:r>
              <a:rPr lang="en-US" sz="1400" i="1" dirty="0"/>
              <a:t> extension will always operate within a single Bank as defined on the </a:t>
            </a:r>
            <a:r>
              <a:rPr lang="en-US" sz="1400" i="1" dirty="0" err="1"/>
              <a:t>MCx</a:t>
            </a:r>
            <a:r>
              <a:rPr lang="en-US" sz="1400" i="1" dirty="0"/>
              <a:t>.</a:t>
            </a:r>
          </a:p>
        </p:txBody>
      </p:sp>
    </p:spTree>
    <p:extLst>
      <p:ext uri="{BB962C8B-B14F-4D97-AF65-F5344CB8AC3E}">
        <p14:creationId xmlns:p14="http://schemas.microsoft.com/office/powerpoint/2010/main" val="31533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a:t>
            </a:r>
            <a:r>
              <a:rPr lang="en-US" sz="1200" dirty="0" err="1"/>
              <a:t>MCx</a:t>
            </a:r>
            <a:r>
              <a:rPr lang="en-US" sz="1200" dirty="0"/>
              <a:t>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492990"/>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e1 = expression pedal</a:t>
            </a:r>
          </a:p>
          <a:p>
            <a:pPr marL="171450" indent="-171450">
              <a:buFont typeface="Arial" panose="020B0604020202020204" pitchFamily="34" charset="0"/>
              <a:buChar char="•"/>
            </a:pPr>
            <a:r>
              <a:rPr lang="en-US" sz="1200" dirty="0"/>
              <a:t>e2 = expression pedal</a:t>
            </a:r>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2123658"/>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endParaRPr lang="en-US" sz="1200" dirty="0"/>
          </a:p>
          <a:p>
            <a:r>
              <a:rPr lang="en-US" sz="1200" dirty="0"/>
              <a:t>MC6 units will only display and control widgets with a position of 0 – 2</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TotalTime>
  <Words>4801</Words>
  <Application>Microsoft Office PowerPoint</Application>
  <PresentationFormat>On-screen Show (4:3)</PresentationFormat>
  <Paragraphs>271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56</cp:revision>
  <cp:lastPrinted>2023-03-08T21:03:51Z</cp:lastPrinted>
  <dcterms:created xsi:type="dcterms:W3CDTF">2022-09-01T12:48:40Z</dcterms:created>
  <dcterms:modified xsi:type="dcterms:W3CDTF">2023-03-26T17:37:38Z</dcterms:modified>
</cp:coreProperties>
</file>