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2" r:id="rId3"/>
    <p:sldId id="258" r:id="rId4"/>
    <p:sldId id="263" r:id="rId5"/>
    <p:sldId id="265" r:id="rId6"/>
    <p:sldId id="264" r:id="rId7"/>
    <p:sldId id="266" r:id="rId8"/>
    <p:sldId id="267" r:id="rId9"/>
    <p:sldId id="268" r:id="rId10"/>
    <p:sldId id="272" r:id="rId11"/>
    <p:sldId id="270"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11" d="100"/>
          <a:sy n="111" d="100"/>
        </p:scale>
        <p:origin x="15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1/12/2024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idnerM/GP-MCU/releas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ean-emmanuel/open-stage-control-mcu" TargetMode="External"/><Relationship Id="rId2" Type="http://schemas.openxmlformats.org/officeDocument/2006/relationships/hyperlink" Target="http://openstagecontrol.ammd.net/downloa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icoG60/TouchMC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Getting Started with the MCU Extension</a:t>
            </a:r>
          </a:p>
          <a:p>
            <a:r>
              <a:rPr lang="en-US" sz="1200" dirty="0"/>
              <a:t>Follow these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/GP-MCU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pPr marL="628650" lvl="1" indent="-171450">
              <a:buFont typeface="Arial" panose="020B0604020202020204" pitchFamily="34" charset="0"/>
              <a:buChar char="•"/>
            </a:pPr>
            <a:r>
              <a:rPr lang="en-US" sz="1200" dirty="0"/>
              <a:t>Define the midi ports that your controller utilizes as described below in “Setting the MIDI Ports”</a:t>
            </a:r>
          </a:p>
          <a:p>
            <a:pPr marL="628650" lvl="1" indent="-171450">
              <a:buFont typeface="Arial" panose="020B0604020202020204" pitchFamily="34" charset="0"/>
              <a:buChar char="•"/>
            </a:pPr>
            <a:r>
              <a:rPr lang="en-US" sz="1200" dirty="0"/>
              <a:t>You may need to exit and restart </a:t>
            </a:r>
            <a:r>
              <a:rPr lang="en-US" sz="1200" dirty="0" err="1"/>
              <a:t>GigPerformer</a:t>
            </a:r>
            <a:r>
              <a:rPr lang="en-US" sz="1200" dirty="0"/>
              <a:t> after the first time you enable the extension</a:t>
            </a:r>
          </a:p>
          <a:p>
            <a:endParaRPr lang="en-US" sz="1200" dirty="0"/>
          </a:p>
          <a:p>
            <a:r>
              <a:rPr lang="en-US" sz="1400" b="1" dirty="0"/>
              <a:t>Setting the MIDI Ports</a:t>
            </a:r>
          </a:p>
          <a:p>
            <a:endParaRPr lang="en-US" sz="1200" dirty="0"/>
          </a:p>
          <a:p>
            <a:r>
              <a:rPr lang="en-US" sz="1200" dirty="0"/>
              <a:t>The extension will not know what midi ports your MCU-compatible device is on unless you tell it.  You can tell the extension which MIDI ports to use by creating two text widgets in the global </a:t>
            </a:r>
            <a:r>
              <a:rPr lang="en-US" sz="1200" dirty="0" err="1"/>
              <a:t>rackspace</a:t>
            </a:r>
            <a:r>
              <a:rPr lang="en-US" sz="1200" dirty="0"/>
              <a:t> and setting them appropriately</a:t>
            </a:r>
            <a:r>
              <a:rPr lang="sv-SE" sz="1200" dirty="0"/>
              <a:t>.</a:t>
            </a:r>
          </a:p>
          <a:p>
            <a:endParaRPr lang="sv-SE" sz="1200" dirty="0"/>
          </a:p>
          <a:p>
            <a:r>
              <a:rPr lang="en-US" sz="1200" dirty="0"/>
              <a:t>These widgets must be named “</a:t>
            </a:r>
            <a:r>
              <a:rPr lang="en-US" sz="1200" dirty="0" err="1"/>
              <a:t>mc_midiin</a:t>
            </a:r>
            <a:r>
              <a:rPr lang="en-US" sz="1200" dirty="0"/>
              <a:t>” and “</a:t>
            </a:r>
            <a:r>
              <a:rPr lang="en-US" sz="1200" dirty="0" err="1"/>
              <a:t>mc_midiout</a:t>
            </a:r>
            <a:r>
              <a:rPr lang="en-US" sz="1200" dirty="0"/>
              <a:t>” (using the Advanced tab in the “OSC/</a:t>
            </a:r>
            <a:r>
              <a:rPr lang="en-US" sz="1200" dirty="0" err="1"/>
              <a:t>GPScript</a:t>
            </a:r>
            <a:r>
              <a:rPr lang="en-US" sz="1200" dirty="0"/>
              <a:t> Name” field).</a:t>
            </a:r>
          </a:p>
          <a:p>
            <a:r>
              <a:rPr lang="en-US" sz="1200" dirty="0"/>
              <a:t>Set the Caption for these widgets (on the General tab) to the MIDI port names exactly as they appear in the GP MIDI ports list.  The extension will read each of these as a comma separated list of midi port names.</a:t>
            </a:r>
          </a:p>
          <a:p>
            <a:endParaRPr lang="en-US" sz="1200" dirty="0"/>
          </a:p>
          <a:p>
            <a:endParaRPr lang="sv-SE" sz="1200" dirty="0"/>
          </a:p>
          <a:p>
            <a:r>
              <a:rPr lang="en-US" sz="1400" b="1" dirty="0"/>
              <a:t>Basic Operations and Troubleshooting</a:t>
            </a:r>
          </a:p>
          <a:p>
            <a:endParaRPr lang="sv-SE" sz="1200" dirty="0"/>
          </a:p>
          <a:p>
            <a:r>
              <a:rPr lang="en-US" sz="1200" dirty="0"/>
              <a:t>Before going too far with configuring a Rackspace you should make sure the extension is communicating with your controller.  It is highly recommended to load the example </a:t>
            </a:r>
            <a:r>
              <a:rPr lang="en-US" sz="1200" dirty="0" err="1"/>
              <a:t>Gigfile</a:t>
            </a:r>
            <a:r>
              <a:rPr lang="en-US" sz="1200" dirty="0"/>
              <a:t> and verify that moving your knobs and faders moves the widgets and vice versa.  The first Rackspace in the example </a:t>
            </a:r>
            <a:r>
              <a:rPr lang="en-US" sz="1200" dirty="0" err="1"/>
              <a:t>Gigfile</a:t>
            </a:r>
            <a:r>
              <a:rPr lang="en-US" sz="1200" dirty="0"/>
              <a:t> is there just to verify the widgets and controller are being linked.</a:t>
            </a:r>
          </a:p>
          <a:p>
            <a:endParaRPr lang="en-US" sz="1200" dirty="0"/>
          </a:p>
          <a:p>
            <a:r>
              <a:rPr lang="en-US" sz="1200" dirty="0"/>
              <a:t>Once that’s working, you should figure out which buttons on your MCU cycle the display between showing Widgets, </a:t>
            </a:r>
            <a:r>
              <a:rPr lang="en-US" sz="1200" dirty="0" err="1"/>
              <a:t>Rackspaces</a:t>
            </a:r>
            <a:r>
              <a:rPr lang="en-US" sz="1200" dirty="0"/>
              <a:t>, or Songs.  There are “presets” to put these in convenient places on the Platform M+, the X-Touch, and a real MCU.  You can select these under the “Extensions -&gt; MCU Extension” menu item.</a:t>
            </a:r>
            <a:endParaRPr lang="sv-SE" sz="1200" dirty="0"/>
          </a:p>
          <a:p>
            <a:endParaRPr lang="sv-SE" sz="1200" dirty="0"/>
          </a:p>
          <a:p>
            <a:r>
              <a:rPr lang="en-US" sz="1200" b="1" i="1" dirty="0"/>
              <a:t>To sync your Rackspace with the MCU after adding new control widgets you should change </a:t>
            </a:r>
            <a:r>
              <a:rPr lang="en-US" sz="1200" b="1" i="1" dirty="0" err="1"/>
              <a:t>Rackspaces</a:t>
            </a:r>
            <a:r>
              <a:rPr lang="en-US" sz="1200" b="1" i="1" dirty="0"/>
              <a:t>, then come back</a:t>
            </a:r>
            <a:r>
              <a:rPr lang="en-US" sz="1200" dirty="0"/>
              <a:t>.  This is necessary because the extension only scans for new widget names upon Rackspace entry.</a:t>
            </a:r>
          </a:p>
        </p:txBody>
      </p:sp>
    </p:spTree>
    <p:extLst>
      <p:ext uri="{BB962C8B-B14F-4D97-AF65-F5344CB8AC3E}">
        <p14:creationId xmlns:p14="http://schemas.microsoft.com/office/powerpoint/2010/main" val="314649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78135"/>
            <a:ext cx="8425618" cy="6032421"/>
          </a:xfrm>
          <a:prstGeom prst="rect">
            <a:avLst/>
          </a:prstGeom>
          <a:noFill/>
        </p:spPr>
        <p:txBody>
          <a:bodyPr wrap="square" rtlCol="0">
            <a:spAutoFit/>
          </a:bodyPr>
          <a:lstStyle/>
          <a:p>
            <a:r>
              <a:rPr lang="en-US" sz="1400" b="1" dirty="0"/>
              <a:t>Setting up Open Stage Control for Use with This Extension</a:t>
            </a:r>
          </a:p>
          <a:p>
            <a:endParaRPr lang="en-US" sz="1200" dirty="0"/>
          </a:p>
          <a:p>
            <a:r>
              <a:rPr lang="en-US" sz="1200" dirty="0"/>
              <a:t>Detailed instructions for setting up and using Open Stage Control in general is outside the scope of this document.  I will just go over some basics here for getting it to work in conjunction with this extension.</a:t>
            </a:r>
          </a:p>
          <a:p>
            <a:endParaRPr lang="en-US" sz="1200" b="0" i="0" dirty="0">
              <a:effectLst/>
              <a:latin typeface="-apple-system"/>
            </a:endParaRPr>
          </a:p>
          <a:p>
            <a:r>
              <a:rPr lang="en-US" sz="1200" dirty="0">
                <a:latin typeface="-apple-system"/>
              </a:rPr>
              <a:t>First, you need to download a recent version of Open Stage Control from </a:t>
            </a:r>
            <a:r>
              <a:rPr lang="en-US" sz="1200" dirty="0">
                <a:hlinkClick r:id="rId2"/>
              </a:rPr>
              <a:t>Open Stage Control (ammd.net)</a:t>
            </a:r>
            <a:endParaRPr lang="en-US" sz="1200" b="0" i="0" dirty="0">
              <a:effectLst/>
              <a:latin typeface="-apple-system"/>
            </a:endParaRPr>
          </a:p>
          <a:p>
            <a:r>
              <a:rPr lang="en-US" sz="1200" dirty="0"/>
              <a:t>Unpack the zip file into a location of your choice.  It does not require installation beyond that.</a:t>
            </a:r>
          </a:p>
          <a:p>
            <a:r>
              <a:rPr lang="en-US" sz="1200" dirty="0"/>
              <a:t>Execute the open-stage-control.exe (on Windows) executable and configure the options screen as shown below:</a:t>
            </a:r>
          </a:p>
          <a:p>
            <a:endParaRPr lang="en-US" sz="1200" dirty="0"/>
          </a:p>
          <a:p>
            <a:r>
              <a:rPr lang="en-US" sz="1200" dirty="0"/>
              <a:t>The key lines are Send, Port, midi, and </a:t>
            </a:r>
            <a:r>
              <a:rPr lang="en-US" sz="1200" dirty="0" err="1"/>
              <a:t>osc</a:t>
            </a:r>
            <a:r>
              <a:rPr lang="en-US" sz="1200" dirty="0"/>
              <a:t>-port.</a:t>
            </a:r>
          </a:p>
          <a:p>
            <a:r>
              <a:rPr lang="en-US" sz="1200" dirty="0"/>
              <a:t>Choose what ports you like, but they must match</a:t>
            </a:r>
          </a:p>
          <a:p>
            <a:r>
              <a:rPr lang="en-US" sz="1200" dirty="0"/>
              <a:t>what you set in </a:t>
            </a:r>
            <a:r>
              <a:rPr lang="en-US" sz="1200" dirty="0" err="1"/>
              <a:t>GigPerformer</a:t>
            </a:r>
            <a:r>
              <a:rPr lang="en-US" sz="1200" dirty="0"/>
              <a:t>.  In this example</a:t>
            </a:r>
          </a:p>
          <a:p>
            <a:r>
              <a:rPr lang="en-US" sz="1200" dirty="0"/>
              <a:t>I’m using 54344 on the send line and 54341 on</a:t>
            </a:r>
          </a:p>
          <a:p>
            <a:r>
              <a:rPr lang="en-US" sz="1200" dirty="0"/>
              <a:t>the </a:t>
            </a:r>
            <a:r>
              <a:rPr lang="en-US" sz="1200" dirty="0" err="1"/>
              <a:t>osc</a:t>
            </a:r>
            <a:r>
              <a:rPr lang="en-US" sz="1200" dirty="0"/>
              <a:t>-port line.</a:t>
            </a:r>
          </a:p>
          <a:p>
            <a:endParaRPr lang="en-US" sz="1200" dirty="0"/>
          </a:p>
          <a:p>
            <a:r>
              <a:rPr lang="en-US" sz="1200" dirty="0"/>
              <a:t>These should match the Listening Port and the</a:t>
            </a:r>
          </a:p>
          <a:p>
            <a:r>
              <a:rPr lang="en-US" sz="1200" dirty="0"/>
              <a:t>Remote Client Port respectively in GP.</a:t>
            </a:r>
          </a:p>
          <a:p>
            <a:endParaRPr lang="en-US" sz="1200" dirty="0"/>
          </a:p>
          <a:p>
            <a:r>
              <a:rPr lang="en-US" sz="1200" dirty="0"/>
              <a:t>The Custom-Module line refers to the MCU</a:t>
            </a:r>
          </a:p>
          <a:p>
            <a:r>
              <a:rPr lang="en-US" sz="1200" dirty="0"/>
              <a:t>Emulator for Open Stage Control.  This can be</a:t>
            </a:r>
          </a:p>
          <a:p>
            <a:r>
              <a:rPr lang="en-US" sz="1200" dirty="0"/>
              <a:t>downloaded from the link below, and the</a:t>
            </a:r>
          </a:p>
          <a:p>
            <a:r>
              <a:rPr lang="en-US" sz="1200" dirty="0"/>
              <a:t>Custom-Module line should point to the mcu.js</a:t>
            </a:r>
          </a:p>
          <a:p>
            <a:r>
              <a:rPr lang="en-US" sz="1200" dirty="0"/>
              <a:t>File in the location where you un-zipped the folder.</a:t>
            </a:r>
          </a:p>
          <a:p>
            <a:endParaRPr lang="en-US" sz="1200" dirty="0"/>
          </a:p>
          <a:p>
            <a:r>
              <a:rPr lang="en-US" sz="1200" dirty="0"/>
              <a:t>The download link for the MCU emulator for Open Stage Control is:  </a:t>
            </a:r>
            <a:r>
              <a:rPr lang="en-US" sz="1200" dirty="0">
                <a:hlinkClick r:id="rId3"/>
              </a:rPr>
              <a:t>jean-</a:t>
            </a:r>
            <a:r>
              <a:rPr lang="en-US" sz="1200" dirty="0" err="1">
                <a:hlinkClick r:id="rId3"/>
              </a:rPr>
              <a:t>emmanuel</a:t>
            </a:r>
            <a:r>
              <a:rPr lang="en-US" sz="1200" dirty="0">
                <a:hlinkClick r:id="rId3"/>
              </a:rPr>
              <a:t>/open-stage-control-</a:t>
            </a:r>
            <a:r>
              <a:rPr lang="en-US" sz="1200" dirty="0" err="1">
                <a:hlinkClick r:id="rId3"/>
              </a:rPr>
              <a:t>mcu</a:t>
            </a:r>
            <a:r>
              <a:rPr lang="en-US" sz="1200" dirty="0">
                <a:hlinkClick r:id="rId3"/>
              </a:rPr>
              <a:t> (github.com)</a:t>
            </a:r>
            <a:endParaRPr lang="en-US" sz="1200" dirty="0"/>
          </a:p>
          <a:p>
            <a:endParaRPr lang="en-US" sz="1200" dirty="0"/>
          </a:p>
          <a:p>
            <a:r>
              <a:rPr lang="en-US" sz="1200" dirty="0"/>
              <a:t>The Load line in the OSC configuration should point to the template you want to load.  The repository for this extension includes a template set up to match the Icon Platform M+ and a modified version of the Mackie MCU template from the above download link.</a:t>
            </a:r>
          </a:p>
          <a:p>
            <a:endParaRPr lang="en-US" sz="1200" dirty="0"/>
          </a:p>
          <a:p>
            <a:r>
              <a:rPr lang="en-US" sz="1200" dirty="0"/>
              <a:t>The Midi line in the image above reads “</a:t>
            </a:r>
            <a:r>
              <a:rPr lang="en-US" sz="1200" dirty="0" err="1"/>
              <a:t>osc_mcu:vMCUin,vMCUout</a:t>
            </a:r>
            <a:r>
              <a:rPr lang="en-US" sz="1200" dirty="0"/>
              <a:t> </a:t>
            </a:r>
            <a:r>
              <a:rPr lang="en-US" sz="1200" dirty="0" err="1"/>
              <a:t>sysex</a:t>
            </a:r>
            <a:r>
              <a:rPr lang="en-US" sz="1200" dirty="0"/>
              <a:t>”.  The “</a:t>
            </a:r>
            <a:r>
              <a:rPr lang="en-US" sz="1200" dirty="0" err="1"/>
              <a:t>osc_mcu</a:t>
            </a:r>
            <a:r>
              <a:rPr lang="en-US" sz="1200" dirty="0"/>
              <a:t>” part is the identifier used in the OSC templates for the midi stream.  The “</a:t>
            </a:r>
            <a:r>
              <a:rPr lang="en-US" sz="1200" dirty="0" err="1"/>
              <a:t>vMCUin,vMCUout</a:t>
            </a:r>
            <a:r>
              <a:rPr lang="en-US" sz="1200" dirty="0"/>
              <a:t>” part are port names as recognized by your OS.  On Windows I use </a:t>
            </a:r>
            <a:r>
              <a:rPr lang="en-US" sz="1200" dirty="0" err="1"/>
              <a:t>loopMIDI</a:t>
            </a:r>
            <a:r>
              <a:rPr lang="en-US" sz="1200" dirty="0"/>
              <a:t> to create these.  The “</a:t>
            </a:r>
            <a:r>
              <a:rPr lang="en-US" sz="1200" dirty="0" err="1"/>
              <a:t>sysex</a:t>
            </a:r>
            <a:r>
              <a:rPr lang="en-US" sz="1200" dirty="0"/>
              <a:t>” part tells Open Stage Control to allow </a:t>
            </a:r>
            <a:r>
              <a:rPr lang="en-US" sz="1200" dirty="0" err="1"/>
              <a:t>sysex</a:t>
            </a:r>
            <a:r>
              <a:rPr lang="en-US" sz="1200" dirty="0"/>
              <a:t> over this connection.</a:t>
            </a:r>
          </a:p>
        </p:txBody>
      </p:sp>
      <p:pic>
        <p:nvPicPr>
          <p:cNvPr id="7" name="Picture 6">
            <a:extLst>
              <a:ext uri="{FF2B5EF4-FFF2-40B4-BE49-F238E27FC236}">
                <a16:creationId xmlns:a16="http://schemas.microsoft.com/office/drawing/2014/main" id="{D68A3E5B-7B06-01FD-44E5-0F1A772BA624}"/>
              </a:ext>
            </a:extLst>
          </p:cNvPr>
          <p:cNvPicPr>
            <a:picLocks noChangeAspect="1"/>
          </p:cNvPicPr>
          <p:nvPr/>
        </p:nvPicPr>
        <p:blipFill>
          <a:blip r:embed="rId4"/>
          <a:stretch>
            <a:fillRect/>
          </a:stretch>
        </p:blipFill>
        <p:spPr>
          <a:xfrm>
            <a:off x="3643850" y="2012713"/>
            <a:ext cx="5420706" cy="2455487"/>
          </a:xfrm>
          <a:prstGeom prst="rect">
            <a:avLst/>
          </a:prstGeom>
        </p:spPr>
      </p:pic>
    </p:spTree>
    <p:extLst>
      <p:ext uri="{BB962C8B-B14F-4D97-AF65-F5344CB8AC3E}">
        <p14:creationId xmlns:p14="http://schemas.microsoft.com/office/powerpoint/2010/main" val="424887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258494" cy="1569660"/>
          </a:xfrm>
          <a:prstGeom prst="rect">
            <a:avLst/>
          </a:prstGeom>
          <a:noFill/>
        </p:spPr>
        <p:txBody>
          <a:bodyPr wrap="square" rtlCol="0">
            <a:spAutoFit/>
          </a:bodyPr>
          <a:lstStyle/>
          <a:p>
            <a:r>
              <a:rPr lang="en-US" sz="1200" dirty="0">
                <a:latin typeface="-apple-system"/>
              </a:rPr>
              <a:t>I modified the template to match the layout of the Icon Platform M+, to add text labels to the buttons, knobs, and faders, and to map the View and Function buttons to the top of the display.</a:t>
            </a:r>
          </a:p>
          <a:p>
            <a:endParaRPr lang="en-US" sz="1200" dirty="0">
              <a:latin typeface="-apple-system"/>
            </a:endParaRPr>
          </a:p>
          <a:p>
            <a:r>
              <a:rPr lang="en-US" sz="1200" dirty="0">
                <a:latin typeface="-apple-system"/>
              </a:rPr>
              <a:t>In this Platform M+ template the button rows are colored and ordered to correspond to the colors on a real Platform M+.  The order these rows appear in (rec, solo, mute, select) appear to vary across different MCU-emulating controllers.</a:t>
            </a:r>
          </a:p>
          <a:p>
            <a:endParaRPr lang="en-US" sz="1200" dirty="0">
              <a:latin typeface="-apple-system"/>
            </a:endParaRPr>
          </a:p>
          <a:p>
            <a:r>
              <a:rPr lang="en-US" sz="1200" dirty="0">
                <a:latin typeface="-apple-system"/>
              </a:rPr>
              <a:t>Sometimes I attach a touch display to my Platform M+ (instead of using the LCD display) to make it easier to see what’s attached to what.  The </a:t>
            </a:r>
            <a:r>
              <a:rPr lang="en-US" sz="1200" dirty="0" err="1">
                <a:latin typeface="-apple-system"/>
              </a:rPr>
              <a:t>Viewsonic</a:t>
            </a:r>
            <a:r>
              <a:rPr lang="en-US" sz="1200" dirty="0">
                <a:latin typeface="-apple-system"/>
              </a:rPr>
              <a:t> TD1655 and probably any other display in the 15” diagonal range aligns the controls pretty well.</a:t>
            </a:r>
          </a:p>
        </p:txBody>
      </p:sp>
      <p:pic>
        <p:nvPicPr>
          <p:cNvPr id="2" name="Picture 1">
            <a:extLst>
              <a:ext uri="{FF2B5EF4-FFF2-40B4-BE49-F238E27FC236}">
                <a16:creationId xmlns:a16="http://schemas.microsoft.com/office/drawing/2014/main" id="{A7F52E9A-BA7B-301A-183A-B124DB4DFA77}"/>
              </a:ext>
            </a:extLst>
          </p:cNvPr>
          <p:cNvPicPr>
            <a:picLocks noChangeAspect="1"/>
          </p:cNvPicPr>
          <p:nvPr/>
        </p:nvPicPr>
        <p:blipFill>
          <a:blip r:embed="rId2"/>
          <a:stretch>
            <a:fillRect/>
          </a:stretch>
        </p:blipFill>
        <p:spPr>
          <a:xfrm>
            <a:off x="399060" y="2111285"/>
            <a:ext cx="8023071" cy="4437681"/>
          </a:xfrm>
          <a:prstGeom prst="rect">
            <a:avLst/>
          </a:prstGeom>
        </p:spPr>
      </p:pic>
    </p:spTree>
    <p:extLst>
      <p:ext uri="{BB962C8B-B14F-4D97-AF65-F5344CB8AC3E}">
        <p14:creationId xmlns:p14="http://schemas.microsoft.com/office/powerpoint/2010/main" val="218486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Known Issues and Other Comments</a:t>
            </a:r>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a:t>
            </a:r>
            <a:r>
              <a:rPr lang="en-US" sz="1200"/>
              <a:t>varies widely.</a:t>
            </a:r>
            <a:endParaRPr lang="en-US" sz="1200" dirty="0"/>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909310"/>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r>
              <a:rPr lang="en-US" sz="1200" dirty="0"/>
              <a:t>The extension is built around the concept of “banks” of each control group.  You can have multiple knob banks, fader banks, etc.</a:t>
            </a:r>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r>
              <a:rPr lang="en-US" sz="1200" dirty="0"/>
              <a:t>The extension will automatically link Rackspace/Song and Variation/</a:t>
            </a:r>
            <a:r>
              <a:rPr lang="en-US" sz="1200" dirty="0" err="1"/>
              <a:t>Songpart</a:t>
            </a:r>
            <a:r>
              <a:rPr lang="en-US" sz="1200" dirty="0"/>
              <a:t> selection to a row of buttons on the MCU.  You can tell the extension which rows you want these assigned to using the widgets named “</a:t>
            </a:r>
            <a:r>
              <a:rPr lang="en-US" sz="1200" dirty="0" err="1"/>
              <a:t>mc_rackrow</a:t>
            </a:r>
            <a:r>
              <a:rPr lang="en-US" sz="1200" dirty="0"/>
              <a:t>” and “</a:t>
            </a:r>
            <a:r>
              <a:rPr lang="en-US" sz="1200" dirty="0" err="1"/>
              <a:t>mc_variationrow</a:t>
            </a:r>
            <a:r>
              <a:rPr lang="en-US" sz="1200" dirty="0"/>
              <a:t>” in the Global </a:t>
            </a:r>
            <a:r>
              <a:rPr lang="en-US" sz="1200" dirty="0" err="1"/>
              <a:t>rackspace</a:t>
            </a:r>
            <a:r>
              <a:rPr lang="en-US" sz="1200" dirty="0"/>
              <a:t>.  The options are “solo, mute, rec, </a:t>
            </a:r>
            <a:r>
              <a:rPr lang="en-US" sz="1200" dirty="0" err="1"/>
              <a:t>sel</a:t>
            </a:r>
            <a:r>
              <a:rPr lang="en-US" sz="1200" dirty="0"/>
              <a:t>, </a:t>
            </a:r>
            <a:r>
              <a:rPr lang="en-US" sz="1200" dirty="0" err="1"/>
              <a:t>fn</a:t>
            </a:r>
            <a:r>
              <a:rPr lang="en-US" sz="1200" dirty="0"/>
              <a:t>, or view”.</a:t>
            </a:r>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2123658"/>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If you want to keep things simple you can just use a single </a:t>
            </a:r>
            <a:r>
              <a:rPr lang="en-US" sz="1200" dirty="0" err="1"/>
              <a:t>bankID</a:t>
            </a:r>
            <a:r>
              <a:rPr lang="en-US" sz="1200" dirty="0"/>
              <a:t> and not bother with bank switching.</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 display.</a:t>
            </a:r>
          </a:p>
          <a:p>
            <a:endParaRPr lang="en-US" sz="1200" dirty="0"/>
          </a:p>
          <a:p>
            <a:r>
              <a:rPr lang="en-US" sz="1200" dirty="0"/>
              <a:t>Parameter Widgets must be named with the same format as the Control Widget they relate to, but by appending a ‘p’ after the ‘type’ field.  e.g., mc_k</a:t>
            </a:r>
            <a:r>
              <a:rPr lang="en-US" sz="1200" b="1" dirty="0">
                <a:solidFill>
                  <a:srgbClr val="FF0000"/>
                </a:solidFill>
              </a:rPr>
              <a:t>p</a:t>
            </a:r>
            <a:r>
              <a:rPr lang="en-US" sz="1200" dirty="0"/>
              <a:t>_pan_3 would be related to Control Widget mc_k_pan_3</a:t>
            </a:r>
          </a:p>
          <a:p>
            <a:endParaRPr lang="en-US" sz="1200" dirty="0"/>
          </a:p>
          <a:p>
            <a:r>
              <a:rPr lang="en-US" sz="1200" dirty="0"/>
              <a:t>If a Parameter Widget exists for a give Caption Widget, the extension will look at the caption of the Parameter Widget for two things:</a:t>
            </a:r>
          </a:p>
          <a:p>
            <a:pPr marL="628650" lvl="1" indent="-171450">
              <a:buFont typeface="Arial" panose="020B0604020202020204" pitchFamily="34" charset="0"/>
              <a:buChar char="•"/>
            </a:pPr>
            <a:r>
              <a:rPr lang="en-US" sz="1200" dirty="0"/>
              <a:t>the caption of the Parameter widget will be displayed on the LCD when the bank is currently active on the MCU and it is being displayed on the LCD</a:t>
            </a:r>
          </a:p>
          <a:p>
            <a:pPr marL="628650" lvl="1" indent="-171450">
              <a:buFont typeface="Arial" panose="020B0604020202020204" pitchFamily="34" charset="0"/>
              <a:buChar char="•"/>
            </a:pPr>
            <a:r>
              <a:rPr lang="en-US" sz="1200" dirty="0"/>
              <a:t>if an underscore character “_” appears in the caption, the extension will look for an integer after it, which will control the resolution of the knob.  The default resolution is 200 clicks to cover the entire range of the knob.  For finer resolution use a higher integer.</a:t>
            </a:r>
          </a:p>
          <a:p>
            <a:pPr marL="628650" lvl="1" indent="-171450">
              <a:buFont typeface="Arial" panose="020B0604020202020204" pitchFamily="34" charset="0"/>
              <a:buChar char="•"/>
            </a:pPr>
            <a:r>
              <a:rPr lang="en-US" sz="1200" dirty="0"/>
              <a:t>an example caption might be “GtrVol_300”, which would cause “</a:t>
            </a:r>
            <a:r>
              <a:rPr lang="en-US" sz="1200" dirty="0" err="1"/>
              <a:t>GtrVol</a:t>
            </a:r>
            <a:r>
              <a:rPr lang="en-US" sz="1200" dirty="0"/>
              <a:t>” to appear on the display and change the resolution of the knob to provide a finer level of control than the default</a:t>
            </a:r>
          </a:p>
          <a:p>
            <a:endParaRPr lang="en-US" sz="1200" dirty="0"/>
          </a:p>
          <a:p>
            <a:r>
              <a:rPr lang="en-US" sz="1200" dirty="0"/>
              <a:t>The primary use of these widgets is that you may want your Rackspace to display things differently than they appear on the MCU display (because of length or character set limitations).</a:t>
            </a:r>
          </a:p>
          <a:p>
            <a:endParaRPr lang="en-US" sz="1200" dirty="0"/>
          </a:p>
          <a:p>
            <a:r>
              <a:rPr lang="en-US" sz="1200" dirty="0"/>
              <a:t>I usually create Parameter Widgets as text widgets in GP and hide them so they are only visible in Edit mode.</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display of widgets on the MCU they are used to show on the Rackspace screen which widget banks are actively being controlled by the MCU.</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MCU as you change active banks.</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mc_k_pan_i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MCU.</a:t>
            </a:r>
          </a:p>
        </p:txBody>
      </p:sp>
    </p:spTree>
    <p:extLst>
      <p:ext uri="{BB962C8B-B14F-4D97-AF65-F5344CB8AC3E}">
        <p14:creationId xmlns:p14="http://schemas.microsoft.com/office/powerpoint/2010/main" val="3928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to be displayed on the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control buttons in positions that will be logical or easy to remember.</a:t>
            </a:r>
          </a:p>
        </p:txBody>
      </p:sp>
    </p:spTree>
    <p:extLst>
      <p:ext uri="{BB962C8B-B14F-4D97-AF65-F5344CB8AC3E}">
        <p14:creationId xmlns:p14="http://schemas.microsoft.com/office/powerpoint/2010/main" val="7644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err="1"/>
              <a:t>BankID</a:t>
            </a:r>
            <a:r>
              <a:rPr lang="en-US" sz="12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Named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in the transport area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When displaying Songs or </a:t>
            </a:r>
            <a:r>
              <a:rPr lang="en-US" sz="1200" dirty="0" err="1"/>
              <a:t>Rackspaces</a:t>
            </a:r>
            <a:r>
              <a:rPr lang="en-US" sz="1200" dirty="0"/>
              <a:t> the configuration of the display changes such that </a:t>
            </a:r>
          </a:p>
          <a:p>
            <a:endParaRPr lang="en-US" sz="1200" dirty="0"/>
          </a:p>
          <a:p>
            <a:endParaRPr lang="en-US" sz="1200" dirty="0"/>
          </a:p>
          <a:p>
            <a:endParaRPr lang="en-US" sz="1200" dirty="0"/>
          </a:p>
          <a:p>
            <a:r>
              <a:rPr lang="en-US" sz="12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  The “</a:t>
            </a:r>
            <a:r>
              <a:rPr lang="en-US" sz="1200" dirty="0" err="1"/>
              <a:t>vMCUin</a:t>
            </a:r>
            <a:r>
              <a:rPr lang="en-US" sz="1200" dirty="0"/>
              <a:t>” and “</a:t>
            </a:r>
            <a:r>
              <a:rPr lang="en-US" sz="1200" dirty="0" err="1"/>
              <a:t>vMCUout</a:t>
            </a:r>
            <a:r>
              <a:rPr lang="en-US" sz="1200" dirty="0"/>
              <a:t>” ports are configured for OSC communication by default.</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 fader.  Most MCU compatible controllers default to this setting.</a:t>
            </a:r>
          </a:p>
        </p:txBody>
      </p:sp>
    </p:spTree>
    <p:extLst>
      <p:ext uri="{BB962C8B-B14F-4D97-AF65-F5344CB8AC3E}">
        <p14:creationId xmlns:p14="http://schemas.microsoft.com/office/powerpoint/2010/main" val="2819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78135"/>
            <a:ext cx="8425618" cy="1569660"/>
          </a:xfrm>
          <a:prstGeom prst="rect">
            <a:avLst/>
          </a:prstGeom>
          <a:noFill/>
        </p:spPr>
        <p:txBody>
          <a:bodyPr wrap="square" rtlCol="0">
            <a:spAutoFit/>
          </a:bodyPr>
          <a:lstStyle/>
          <a:p>
            <a:r>
              <a:rPr lang="en-US" sz="12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I sometimes put this on a touch screen and don’t even use a physical MCU unit.</a:t>
            </a:r>
          </a:p>
          <a:p>
            <a:endParaRPr lang="en-US" sz="1200" dirty="0"/>
          </a:p>
          <a:p>
            <a:r>
              <a:rPr lang="en-US" sz="1200" dirty="0"/>
              <a:t>A (modified) version of an MCU template by the creator of Open Stage Control is shown below.</a:t>
            </a:r>
          </a:p>
          <a:p>
            <a:r>
              <a:rPr lang="en-US" sz="1200" b="0" i="0" dirty="0">
                <a:effectLst/>
                <a:latin typeface="-apple-system"/>
              </a:rPr>
              <a:t>A Touch OSC template is here: </a:t>
            </a:r>
            <a:r>
              <a:rPr lang="en-US" sz="1200" b="0" i="0" u="sng" dirty="0">
                <a:effectLst/>
                <a:latin typeface="-apple-system"/>
                <a:hlinkClick r:id="rId2"/>
              </a:rPr>
              <a:t>https://github.com/NicoG60/TouchMCU</a:t>
            </a:r>
            <a:r>
              <a:rPr lang="en-US" sz="1200" b="0" i="0" dirty="0">
                <a:effectLst/>
                <a:latin typeface="-apple-system"/>
              </a:rPr>
              <a:t> (which I have not tested)</a:t>
            </a:r>
          </a:p>
          <a:p>
            <a:endParaRPr lang="en-US" sz="1200" dirty="0"/>
          </a:p>
        </p:txBody>
      </p:sp>
      <p:pic>
        <p:nvPicPr>
          <p:cNvPr id="2" name="Picture 1">
            <a:extLst>
              <a:ext uri="{FF2B5EF4-FFF2-40B4-BE49-F238E27FC236}">
                <a16:creationId xmlns:a16="http://schemas.microsoft.com/office/drawing/2014/main" id="{A42C59C2-1ABF-E9A7-A403-50C331B93498}"/>
              </a:ext>
            </a:extLst>
          </p:cNvPr>
          <p:cNvPicPr>
            <a:picLocks noChangeAspect="1"/>
          </p:cNvPicPr>
          <p:nvPr/>
        </p:nvPicPr>
        <p:blipFill>
          <a:blip r:embed="rId3"/>
          <a:stretch>
            <a:fillRect/>
          </a:stretch>
        </p:blipFill>
        <p:spPr>
          <a:xfrm>
            <a:off x="368970" y="1749373"/>
            <a:ext cx="8439538" cy="4895499"/>
          </a:xfrm>
          <a:prstGeom prst="rect">
            <a:avLst/>
          </a:prstGeom>
        </p:spPr>
      </p:pic>
    </p:spTree>
    <p:extLst>
      <p:ext uri="{BB962C8B-B14F-4D97-AF65-F5344CB8AC3E}">
        <p14:creationId xmlns:p14="http://schemas.microsoft.com/office/powerpoint/2010/main" val="690130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1712</TotalTime>
  <Words>3646</Words>
  <Application>Microsoft Office PowerPoint</Application>
  <PresentationFormat>On-screen Show (4:3)</PresentationFormat>
  <Paragraphs>208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75</cp:revision>
  <cp:lastPrinted>2023-04-02T19:35:01Z</cp:lastPrinted>
  <dcterms:created xsi:type="dcterms:W3CDTF">2022-09-01T12:48:40Z</dcterms:created>
  <dcterms:modified xsi:type="dcterms:W3CDTF">2024-01-12T23:03:34Z</dcterms:modified>
</cp:coreProperties>
</file>