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1" r:id="rId2"/>
    <p:sldId id="262" r:id="rId3"/>
    <p:sldId id="258" r:id="rId4"/>
    <p:sldId id="263" r:id="rId5"/>
    <p:sldId id="265" r:id="rId6"/>
    <p:sldId id="264" r:id="rId7"/>
    <p:sldId id="266" r:id="rId8"/>
    <p:sldId id="267" r:id="rId9"/>
    <p:sldId id="268" r:id="rId10"/>
    <p:sldId id="272" r:id="rId11"/>
    <p:sldId id="270" r:id="rId12"/>
    <p:sldId id="269"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39" d="100"/>
          <a:sy n="139" d="100"/>
        </p:scale>
        <p:origin x="24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4/2/2023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4/2/2023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4/2/2023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4/2/2023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4/2/2023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4/2/2023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idnerM/GP-MCU/release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jean-emmanuel/open-stage-control-mcu" TargetMode="External"/><Relationship Id="rId2" Type="http://schemas.openxmlformats.org/officeDocument/2006/relationships/hyperlink" Target="http://openstagecontrol.ammd.net/download/"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NicoG60/TouchMC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93976"/>
          </a:xfrm>
          <a:prstGeom prst="rect">
            <a:avLst/>
          </a:prstGeom>
          <a:noFill/>
        </p:spPr>
        <p:txBody>
          <a:bodyPr wrap="square" rtlCol="0">
            <a:spAutoFit/>
          </a:bodyPr>
          <a:lstStyle/>
          <a:p>
            <a:r>
              <a:rPr lang="en-US" sz="1400" b="1" dirty="0"/>
              <a:t>Getting Started with the MCU Extension</a:t>
            </a:r>
          </a:p>
          <a:p>
            <a:r>
              <a:rPr lang="en-US" sz="1200" dirty="0"/>
              <a:t>Follow these steps to get started:</a:t>
            </a:r>
          </a:p>
          <a:p>
            <a:pPr marL="628650" lvl="1" indent="-171450">
              <a:buFont typeface="Arial" panose="020B0604020202020204" pitchFamily="34" charset="0"/>
              <a:buChar char="•"/>
            </a:pPr>
            <a:r>
              <a:rPr lang="en-US" sz="1200" dirty="0"/>
              <a:t>Download the zip file for your platform (Mac or Windows) from </a:t>
            </a:r>
            <a:r>
              <a:rPr lang="en-US" sz="1200" dirty="0">
                <a:hlinkClick r:id="rId2"/>
              </a:rPr>
              <a:t>Releases · </a:t>
            </a:r>
            <a:r>
              <a:rPr lang="en-US" sz="1200" dirty="0" err="1">
                <a:hlinkClick r:id="rId2"/>
              </a:rPr>
              <a:t>WidnerM</a:t>
            </a:r>
            <a:r>
              <a:rPr lang="en-US" sz="1200" dirty="0">
                <a:hlinkClick r:id="rId2"/>
              </a:rPr>
              <a:t>/GP-MCU (github.com)</a:t>
            </a:r>
            <a:endParaRPr lang="en-US" sz="1200" dirty="0"/>
          </a:p>
          <a:p>
            <a:pPr marL="628650" lvl="1" indent="-171450">
              <a:buFont typeface="Arial" panose="020B0604020202020204" pitchFamily="34" charset="0"/>
              <a:buChar char="•"/>
            </a:pPr>
            <a:r>
              <a:rPr lang="en-US" sz="1200" dirty="0"/>
              <a:t>From the zip file install the extension (.</a:t>
            </a:r>
            <a:r>
              <a:rPr lang="en-US" sz="1200" dirty="0" err="1"/>
              <a:t>dylib</a:t>
            </a:r>
            <a:r>
              <a:rPr lang="en-US" sz="1200" dirty="0"/>
              <a:t> for Mac, .</a:t>
            </a:r>
            <a:r>
              <a:rPr lang="en-US" sz="1200" dirty="0" err="1"/>
              <a:t>dll</a:t>
            </a:r>
            <a:r>
              <a:rPr lang="en-US" sz="1200" dirty="0"/>
              <a:t> for Windows) to the appropriate </a:t>
            </a:r>
            <a:r>
              <a:rPr lang="en-US" sz="1200" dirty="0" err="1"/>
              <a:t>GigPerformer</a:t>
            </a:r>
            <a:r>
              <a:rPr lang="en-US" sz="1200" dirty="0"/>
              <a:t> folder</a:t>
            </a:r>
          </a:p>
          <a:p>
            <a:pPr marL="1085850" lvl="2" indent="-171450">
              <a:buFont typeface="Arial" panose="020B0604020202020204" pitchFamily="34" charset="0"/>
              <a:buChar char="•"/>
            </a:pPr>
            <a:r>
              <a:rPr lang="en-US" sz="1200" dirty="0"/>
              <a:t>/Users/Shared/Gig Performer/Extensions on Mac</a:t>
            </a:r>
          </a:p>
          <a:p>
            <a:pPr marL="1085850" lvl="2" indent="-171450">
              <a:buFont typeface="Arial" panose="020B0604020202020204" pitchFamily="34" charset="0"/>
              <a:buChar char="•"/>
            </a:pPr>
            <a:r>
              <a:rPr lang="en-US" sz="1200" dirty="0"/>
              <a:t>C:/Users/Public/Documents/Gig Performer/Extensions on Windows</a:t>
            </a:r>
          </a:p>
          <a:p>
            <a:pPr marL="628650" lvl="1" indent="-171450">
              <a:buFont typeface="Arial" panose="020B0604020202020204" pitchFamily="34" charset="0"/>
              <a:buChar char="•"/>
            </a:pPr>
            <a:r>
              <a:rPr lang="en-US" sz="1200" dirty="0"/>
              <a:t>Load the Demo </a:t>
            </a:r>
            <a:r>
              <a:rPr lang="en-US" sz="1200" dirty="0" err="1"/>
              <a:t>gigfile</a:t>
            </a:r>
            <a:r>
              <a:rPr lang="en-US" sz="1200" dirty="0"/>
              <a:t> from the zip file in </a:t>
            </a:r>
            <a:r>
              <a:rPr lang="en-US" sz="1200" dirty="0" err="1"/>
              <a:t>GigPerformer</a:t>
            </a:r>
            <a:endParaRPr lang="en-US" sz="1200" dirty="0"/>
          </a:p>
          <a:p>
            <a:pPr marL="628650" lvl="1" indent="-171450">
              <a:buFont typeface="Arial" panose="020B0604020202020204" pitchFamily="34" charset="0"/>
              <a:buChar char="•"/>
            </a:pPr>
            <a:r>
              <a:rPr lang="en-US" sz="1200" dirty="0"/>
              <a:t>Define the midi ports that your controller utilizes as described below in “Setting the MIDI Ports”</a:t>
            </a:r>
          </a:p>
          <a:p>
            <a:pPr marL="628650" lvl="1" indent="-171450">
              <a:buFont typeface="Arial" panose="020B0604020202020204" pitchFamily="34" charset="0"/>
              <a:buChar char="•"/>
            </a:pPr>
            <a:r>
              <a:rPr lang="en-US" sz="1200" dirty="0"/>
              <a:t>You may need to exit and restart </a:t>
            </a:r>
            <a:r>
              <a:rPr lang="en-US" sz="1200" dirty="0" err="1"/>
              <a:t>GigPerformer</a:t>
            </a:r>
            <a:r>
              <a:rPr lang="en-US" sz="1200" dirty="0"/>
              <a:t> after the first time you enable the extension</a:t>
            </a:r>
          </a:p>
          <a:p>
            <a:endParaRPr lang="en-US" sz="1200" dirty="0"/>
          </a:p>
          <a:p>
            <a:r>
              <a:rPr lang="en-US" sz="1400" b="1" dirty="0"/>
              <a:t>Setting the MIDI Ports</a:t>
            </a:r>
          </a:p>
          <a:p>
            <a:endParaRPr lang="en-US" sz="1200" dirty="0"/>
          </a:p>
          <a:p>
            <a:r>
              <a:rPr lang="en-US" sz="1200" dirty="0"/>
              <a:t>The extension will not know what midi ports your MCU-compatible device is on unless you tell it.  You can tell the extension which MIDI ports to use by creating two text widgets in the global </a:t>
            </a:r>
            <a:r>
              <a:rPr lang="en-US" sz="1200" dirty="0" err="1"/>
              <a:t>rackspace</a:t>
            </a:r>
            <a:r>
              <a:rPr lang="en-US" sz="1200" dirty="0"/>
              <a:t> and setting them appropriately</a:t>
            </a:r>
            <a:r>
              <a:rPr lang="sv-SE" sz="1200" dirty="0"/>
              <a:t>.</a:t>
            </a:r>
          </a:p>
          <a:p>
            <a:endParaRPr lang="sv-SE" sz="1200" dirty="0"/>
          </a:p>
          <a:p>
            <a:r>
              <a:rPr lang="en-US" sz="1200" dirty="0"/>
              <a:t>These widgets must be named “</a:t>
            </a:r>
            <a:r>
              <a:rPr lang="en-US" sz="1200" dirty="0" err="1"/>
              <a:t>mcu_midiin</a:t>
            </a:r>
            <a:r>
              <a:rPr lang="en-US" sz="1200" dirty="0"/>
              <a:t>” and “</a:t>
            </a:r>
            <a:r>
              <a:rPr lang="en-US" sz="1200" dirty="0" err="1"/>
              <a:t>mcu_midiout</a:t>
            </a:r>
            <a:r>
              <a:rPr lang="en-US" sz="1200" dirty="0"/>
              <a:t>” (using the Advanced tab in the “OSC/</a:t>
            </a:r>
            <a:r>
              <a:rPr lang="en-US" sz="1200" dirty="0" err="1"/>
              <a:t>GPScript</a:t>
            </a:r>
            <a:r>
              <a:rPr lang="en-US" sz="1200" dirty="0"/>
              <a:t> Name” field).</a:t>
            </a:r>
          </a:p>
          <a:p>
            <a:r>
              <a:rPr lang="en-US" sz="1200" dirty="0"/>
              <a:t>Set the Caption for these widgets (on the General tab) to the MIDI port names exactly as they appear in the GP MIDI ports list.  The extension will read each of these as a comma separated list of midi port names.</a:t>
            </a:r>
          </a:p>
          <a:p>
            <a:endParaRPr lang="en-US" sz="1200" dirty="0"/>
          </a:p>
          <a:p>
            <a:endParaRPr lang="sv-SE" sz="1200" dirty="0"/>
          </a:p>
          <a:p>
            <a:r>
              <a:rPr lang="en-US" sz="1400" b="1" dirty="0"/>
              <a:t>Basic Operations and Troubleshooting</a:t>
            </a:r>
          </a:p>
          <a:p>
            <a:endParaRPr lang="sv-SE" sz="1200" dirty="0"/>
          </a:p>
          <a:p>
            <a:r>
              <a:rPr lang="en-US" sz="1200" dirty="0"/>
              <a:t>Before going too far with configuring a Rackspace you should make sure the extension is communicating with your controller.  It is highly recommended to load the example </a:t>
            </a:r>
            <a:r>
              <a:rPr lang="en-US" sz="1200" dirty="0" err="1"/>
              <a:t>Gigfile</a:t>
            </a:r>
            <a:r>
              <a:rPr lang="en-US" sz="1200" dirty="0"/>
              <a:t> and verify that moving your knobs and faders moves the widgets and vice versa.  The first Rackspace in the example </a:t>
            </a:r>
            <a:r>
              <a:rPr lang="en-US" sz="1200" dirty="0" err="1"/>
              <a:t>Gigfile</a:t>
            </a:r>
            <a:r>
              <a:rPr lang="en-US" sz="1200" dirty="0"/>
              <a:t> is there just to verify the widgets and controller are being linked.</a:t>
            </a:r>
          </a:p>
          <a:p>
            <a:endParaRPr lang="en-US" sz="1200" dirty="0"/>
          </a:p>
          <a:p>
            <a:r>
              <a:rPr lang="en-US" sz="1200" dirty="0"/>
              <a:t>Once that’s working, you should figure out which buttons on your MCU cycle the display between showing Widgets, </a:t>
            </a:r>
            <a:r>
              <a:rPr lang="en-US" sz="1200" dirty="0" err="1"/>
              <a:t>Rackspaces</a:t>
            </a:r>
            <a:r>
              <a:rPr lang="en-US" sz="1200" dirty="0"/>
              <a:t>, or Songs.  There are “presets” to put these in convenient places on the Platform M+, the X-Touch, and a real MCU.  You can select these under the “Extensions -&gt; MCU Extension” menu item.</a:t>
            </a:r>
            <a:endParaRPr lang="sv-SE" sz="1200" dirty="0"/>
          </a:p>
          <a:p>
            <a:endParaRPr lang="sv-SE" sz="1200" dirty="0"/>
          </a:p>
          <a:p>
            <a:r>
              <a:rPr lang="en-US" sz="1200" b="1" i="1" dirty="0"/>
              <a:t>To sync your Rackspace with the MCU after adding new control widgets you should change </a:t>
            </a:r>
            <a:r>
              <a:rPr lang="en-US" sz="1200" b="1" i="1" dirty="0" err="1"/>
              <a:t>Rackspaces</a:t>
            </a:r>
            <a:r>
              <a:rPr lang="en-US" sz="1200" b="1" i="1" dirty="0"/>
              <a:t>, then come back</a:t>
            </a:r>
            <a:r>
              <a:rPr lang="en-US" sz="1200" dirty="0"/>
              <a:t>.  This is necessary because the extension only scans for new widget names upon Rackspace entry.</a:t>
            </a:r>
          </a:p>
        </p:txBody>
      </p:sp>
    </p:spTree>
    <p:extLst>
      <p:ext uri="{BB962C8B-B14F-4D97-AF65-F5344CB8AC3E}">
        <p14:creationId xmlns:p14="http://schemas.microsoft.com/office/powerpoint/2010/main" val="314649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78135"/>
            <a:ext cx="8425618" cy="6032421"/>
          </a:xfrm>
          <a:prstGeom prst="rect">
            <a:avLst/>
          </a:prstGeom>
          <a:noFill/>
        </p:spPr>
        <p:txBody>
          <a:bodyPr wrap="square" rtlCol="0">
            <a:spAutoFit/>
          </a:bodyPr>
          <a:lstStyle/>
          <a:p>
            <a:r>
              <a:rPr lang="en-US" sz="1400" b="1" dirty="0"/>
              <a:t>Setting up Open Stage Control for Use with This Extension</a:t>
            </a:r>
          </a:p>
          <a:p>
            <a:endParaRPr lang="en-US" sz="1200" dirty="0"/>
          </a:p>
          <a:p>
            <a:r>
              <a:rPr lang="en-US" sz="1200" dirty="0"/>
              <a:t>Detailed instructions for setting up and using Open Stage Control in general is outside the scope of this document.  I will just go over some basics here for getting it to work in conjunction with this extension.</a:t>
            </a:r>
          </a:p>
          <a:p>
            <a:endParaRPr lang="en-US" sz="1200" b="0" i="0" dirty="0">
              <a:effectLst/>
              <a:latin typeface="-apple-system"/>
            </a:endParaRPr>
          </a:p>
          <a:p>
            <a:r>
              <a:rPr lang="en-US" sz="1200" dirty="0">
                <a:latin typeface="-apple-system"/>
              </a:rPr>
              <a:t>First, you need to download a recent version of Open Stage Control from </a:t>
            </a:r>
            <a:r>
              <a:rPr lang="en-US" sz="1200" dirty="0">
                <a:hlinkClick r:id="rId2"/>
              </a:rPr>
              <a:t>Open Stage Control (ammd.net)</a:t>
            </a:r>
            <a:endParaRPr lang="en-US" sz="1200" b="0" i="0" dirty="0">
              <a:effectLst/>
              <a:latin typeface="-apple-system"/>
            </a:endParaRPr>
          </a:p>
          <a:p>
            <a:r>
              <a:rPr lang="en-US" sz="1200" dirty="0"/>
              <a:t>Unpack the zip file into a location of your choice.  It does not require installation beyond that.</a:t>
            </a:r>
          </a:p>
          <a:p>
            <a:r>
              <a:rPr lang="en-US" sz="1200" dirty="0"/>
              <a:t>Execute the open-stage-control.exe (on Windows) executable and configure the options screen as shown below:</a:t>
            </a:r>
          </a:p>
          <a:p>
            <a:endParaRPr lang="en-US" sz="1200" dirty="0"/>
          </a:p>
          <a:p>
            <a:r>
              <a:rPr lang="en-US" sz="1200" dirty="0"/>
              <a:t>The key lines are Send, Port, midi, and </a:t>
            </a:r>
            <a:r>
              <a:rPr lang="en-US" sz="1200" dirty="0" err="1"/>
              <a:t>osc</a:t>
            </a:r>
            <a:r>
              <a:rPr lang="en-US" sz="1200" dirty="0"/>
              <a:t>-port.</a:t>
            </a:r>
          </a:p>
          <a:p>
            <a:r>
              <a:rPr lang="en-US" sz="1200" dirty="0"/>
              <a:t>Choose what ports you like, but they must match</a:t>
            </a:r>
          </a:p>
          <a:p>
            <a:r>
              <a:rPr lang="en-US" sz="1200" dirty="0"/>
              <a:t>what you set in </a:t>
            </a:r>
            <a:r>
              <a:rPr lang="en-US" sz="1200" dirty="0" err="1"/>
              <a:t>GigPerformer</a:t>
            </a:r>
            <a:r>
              <a:rPr lang="en-US" sz="1200" dirty="0"/>
              <a:t>.  In this example</a:t>
            </a:r>
          </a:p>
          <a:p>
            <a:r>
              <a:rPr lang="en-US" sz="1200" dirty="0"/>
              <a:t>I’m using 54344 on the send line and 54341 on</a:t>
            </a:r>
          </a:p>
          <a:p>
            <a:r>
              <a:rPr lang="en-US" sz="1200" dirty="0"/>
              <a:t>the </a:t>
            </a:r>
            <a:r>
              <a:rPr lang="en-US" sz="1200" dirty="0" err="1"/>
              <a:t>osc</a:t>
            </a:r>
            <a:r>
              <a:rPr lang="en-US" sz="1200" dirty="0"/>
              <a:t>-port line.</a:t>
            </a:r>
          </a:p>
          <a:p>
            <a:endParaRPr lang="en-US" sz="1200" dirty="0"/>
          </a:p>
          <a:p>
            <a:r>
              <a:rPr lang="en-US" sz="1200" dirty="0"/>
              <a:t>These should match the Listening Port and the</a:t>
            </a:r>
          </a:p>
          <a:p>
            <a:r>
              <a:rPr lang="en-US" sz="1200" dirty="0"/>
              <a:t>Remote Client Port respectively in GP.</a:t>
            </a:r>
          </a:p>
          <a:p>
            <a:endParaRPr lang="en-US" sz="1200" dirty="0"/>
          </a:p>
          <a:p>
            <a:r>
              <a:rPr lang="en-US" sz="1200" dirty="0"/>
              <a:t>The Custom-Module line refers to the MCU</a:t>
            </a:r>
          </a:p>
          <a:p>
            <a:r>
              <a:rPr lang="en-US" sz="1200" dirty="0"/>
              <a:t>Emulator for Open Stage Control.  This can be</a:t>
            </a:r>
          </a:p>
          <a:p>
            <a:r>
              <a:rPr lang="en-US" sz="1200" dirty="0"/>
              <a:t>downloaded from the link below, and the</a:t>
            </a:r>
          </a:p>
          <a:p>
            <a:r>
              <a:rPr lang="en-US" sz="1200" dirty="0"/>
              <a:t>Custom-Module line should point to the mcu.js</a:t>
            </a:r>
          </a:p>
          <a:p>
            <a:r>
              <a:rPr lang="en-US" sz="1200" dirty="0"/>
              <a:t>File in the location where you un-zipped the folder.</a:t>
            </a:r>
          </a:p>
          <a:p>
            <a:endParaRPr lang="en-US" sz="1200" dirty="0"/>
          </a:p>
          <a:p>
            <a:r>
              <a:rPr lang="en-US" sz="1200" dirty="0"/>
              <a:t>The download link for the MCU emulator for Open Stage Control is:  </a:t>
            </a:r>
            <a:r>
              <a:rPr lang="en-US" sz="1200" dirty="0">
                <a:hlinkClick r:id="rId3"/>
              </a:rPr>
              <a:t>jean-</a:t>
            </a:r>
            <a:r>
              <a:rPr lang="en-US" sz="1200" dirty="0" err="1">
                <a:hlinkClick r:id="rId3"/>
              </a:rPr>
              <a:t>emmanuel</a:t>
            </a:r>
            <a:r>
              <a:rPr lang="en-US" sz="1200" dirty="0">
                <a:hlinkClick r:id="rId3"/>
              </a:rPr>
              <a:t>/open-stage-control-</a:t>
            </a:r>
            <a:r>
              <a:rPr lang="en-US" sz="1200" dirty="0" err="1">
                <a:hlinkClick r:id="rId3"/>
              </a:rPr>
              <a:t>mcu</a:t>
            </a:r>
            <a:r>
              <a:rPr lang="en-US" sz="1200" dirty="0">
                <a:hlinkClick r:id="rId3"/>
              </a:rPr>
              <a:t> (github.com)</a:t>
            </a:r>
            <a:endParaRPr lang="en-US" sz="1200" dirty="0"/>
          </a:p>
          <a:p>
            <a:endParaRPr lang="en-US" sz="1200" dirty="0"/>
          </a:p>
          <a:p>
            <a:r>
              <a:rPr lang="en-US" sz="1200" dirty="0"/>
              <a:t>The Load line in the OSC configuration should point to the template you want to load.  The repository for this extension includes a template set up to match the Icon Platform M+ and a modified version of the Mackie MCU template from the above download link.</a:t>
            </a:r>
          </a:p>
          <a:p>
            <a:endParaRPr lang="en-US" sz="1200" dirty="0"/>
          </a:p>
          <a:p>
            <a:r>
              <a:rPr lang="en-US" sz="1200" dirty="0"/>
              <a:t>The Midi line in the image above reads “</a:t>
            </a:r>
            <a:r>
              <a:rPr lang="en-US" sz="1200" dirty="0" err="1"/>
              <a:t>osc_mcu:vMCUin,vMCUout</a:t>
            </a:r>
            <a:r>
              <a:rPr lang="en-US" sz="1200" dirty="0"/>
              <a:t> </a:t>
            </a:r>
            <a:r>
              <a:rPr lang="en-US" sz="1200" dirty="0" err="1"/>
              <a:t>sysex</a:t>
            </a:r>
            <a:r>
              <a:rPr lang="en-US" sz="1200" dirty="0"/>
              <a:t>”.  The “</a:t>
            </a:r>
            <a:r>
              <a:rPr lang="en-US" sz="1200" dirty="0" err="1"/>
              <a:t>osc_mcu</a:t>
            </a:r>
            <a:r>
              <a:rPr lang="en-US" sz="1200" dirty="0"/>
              <a:t>” part is the identifier used in the OSC templates for the midi stream.  The “</a:t>
            </a:r>
            <a:r>
              <a:rPr lang="en-US" sz="1200" dirty="0" err="1"/>
              <a:t>vMCUin,vMCUout</a:t>
            </a:r>
            <a:r>
              <a:rPr lang="en-US" sz="1200" dirty="0"/>
              <a:t>” part are port names as recognized by your OS.  On Windows I use </a:t>
            </a:r>
            <a:r>
              <a:rPr lang="en-US" sz="1200" dirty="0" err="1"/>
              <a:t>loopMIDI</a:t>
            </a:r>
            <a:r>
              <a:rPr lang="en-US" sz="1200" dirty="0"/>
              <a:t> to create these.  The “</a:t>
            </a:r>
            <a:r>
              <a:rPr lang="en-US" sz="1200" dirty="0" err="1"/>
              <a:t>sysex</a:t>
            </a:r>
            <a:r>
              <a:rPr lang="en-US" sz="1200" dirty="0"/>
              <a:t>” part tells Open Stage Control to allow </a:t>
            </a:r>
            <a:r>
              <a:rPr lang="en-US" sz="1200" dirty="0" err="1"/>
              <a:t>sysex</a:t>
            </a:r>
            <a:r>
              <a:rPr lang="en-US" sz="1200" dirty="0"/>
              <a:t> over this connection.</a:t>
            </a:r>
          </a:p>
        </p:txBody>
      </p:sp>
      <p:pic>
        <p:nvPicPr>
          <p:cNvPr id="7" name="Picture 6">
            <a:extLst>
              <a:ext uri="{FF2B5EF4-FFF2-40B4-BE49-F238E27FC236}">
                <a16:creationId xmlns:a16="http://schemas.microsoft.com/office/drawing/2014/main" id="{D68A3E5B-7B06-01FD-44E5-0F1A772BA624}"/>
              </a:ext>
            </a:extLst>
          </p:cNvPr>
          <p:cNvPicPr>
            <a:picLocks noChangeAspect="1"/>
          </p:cNvPicPr>
          <p:nvPr/>
        </p:nvPicPr>
        <p:blipFill>
          <a:blip r:embed="rId4"/>
          <a:stretch>
            <a:fillRect/>
          </a:stretch>
        </p:blipFill>
        <p:spPr>
          <a:xfrm>
            <a:off x="3643850" y="2012713"/>
            <a:ext cx="5420706" cy="2455487"/>
          </a:xfrm>
          <a:prstGeom prst="rect">
            <a:avLst/>
          </a:prstGeom>
        </p:spPr>
      </p:pic>
    </p:spTree>
    <p:extLst>
      <p:ext uri="{BB962C8B-B14F-4D97-AF65-F5344CB8AC3E}">
        <p14:creationId xmlns:p14="http://schemas.microsoft.com/office/powerpoint/2010/main" val="4248870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258494" cy="1569660"/>
          </a:xfrm>
          <a:prstGeom prst="rect">
            <a:avLst/>
          </a:prstGeom>
          <a:noFill/>
        </p:spPr>
        <p:txBody>
          <a:bodyPr wrap="square" rtlCol="0">
            <a:spAutoFit/>
          </a:bodyPr>
          <a:lstStyle/>
          <a:p>
            <a:r>
              <a:rPr lang="en-US" sz="1200" dirty="0">
                <a:latin typeface="-apple-system"/>
              </a:rPr>
              <a:t>I modified the template to match the layout of the Icon Platform M+, to add text labels to the buttons, knobs, and faders, and to map the View and Function buttons to the top of the display.</a:t>
            </a:r>
          </a:p>
          <a:p>
            <a:endParaRPr lang="en-US" sz="1200" dirty="0">
              <a:latin typeface="-apple-system"/>
            </a:endParaRPr>
          </a:p>
          <a:p>
            <a:r>
              <a:rPr lang="en-US" sz="1200" dirty="0">
                <a:latin typeface="-apple-system"/>
              </a:rPr>
              <a:t>In this Platform M+ template the button rows are colored and ordered to correspond to the colors on a real Platform M+.  The order these rows appear in (rec, solo, mute, select) appear to vary across different MCU-emulating controllers.</a:t>
            </a:r>
          </a:p>
          <a:p>
            <a:endParaRPr lang="en-US" sz="1200" dirty="0">
              <a:latin typeface="-apple-system"/>
            </a:endParaRPr>
          </a:p>
          <a:p>
            <a:r>
              <a:rPr lang="en-US" sz="1200" dirty="0">
                <a:latin typeface="-apple-system"/>
              </a:rPr>
              <a:t>Sometimes I attach a touch display to my Platform M+ (instead of using the LCD display) to make it easier to see what’s attached to what.  The </a:t>
            </a:r>
            <a:r>
              <a:rPr lang="en-US" sz="1200" dirty="0" err="1">
                <a:latin typeface="-apple-system"/>
              </a:rPr>
              <a:t>Viewsonic</a:t>
            </a:r>
            <a:r>
              <a:rPr lang="en-US" sz="1200" dirty="0">
                <a:latin typeface="-apple-system"/>
              </a:rPr>
              <a:t> TD1655 and probably any other display in the 15” diagonal range aligns the controls pretty well.</a:t>
            </a:r>
          </a:p>
        </p:txBody>
      </p:sp>
      <p:pic>
        <p:nvPicPr>
          <p:cNvPr id="2" name="Picture 1">
            <a:extLst>
              <a:ext uri="{FF2B5EF4-FFF2-40B4-BE49-F238E27FC236}">
                <a16:creationId xmlns:a16="http://schemas.microsoft.com/office/drawing/2014/main" id="{A7F52E9A-BA7B-301A-183A-B124DB4DFA77}"/>
              </a:ext>
            </a:extLst>
          </p:cNvPr>
          <p:cNvPicPr>
            <a:picLocks noChangeAspect="1"/>
          </p:cNvPicPr>
          <p:nvPr/>
        </p:nvPicPr>
        <p:blipFill>
          <a:blip r:embed="rId2"/>
          <a:stretch>
            <a:fillRect/>
          </a:stretch>
        </p:blipFill>
        <p:spPr>
          <a:xfrm>
            <a:off x="399060" y="2111285"/>
            <a:ext cx="8023071" cy="4437681"/>
          </a:xfrm>
          <a:prstGeom prst="rect">
            <a:avLst/>
          </a:prstGeom>
        </p:spPr>
      </p:pic>
    </p:spTree>
    <p:extLst>
      <p:ext uri="{BB962C8B-B14F-4D97-AF65-F5344CB8AC3E}">
        <p14:creationId xmlns:p14="http://schemas.microsoft.com/office/powerpoint/2010/main" val="2184862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938992"/>
          </a:xfrm>
          <a:prstGeom prst="rect">
            <a:avLst/>
          </a:prstGeom>
          <a:noFill/>
        </p:spPr>
        <p:txBody>
          <a:bodyPr wrap="square" rtlCol="0">
            <a:spAutoFit/>
          </a:bodyPr>
          <a:lstStyle/>
          <a:p>
            <a:r>
              <a:rPr lang="en-US" sz="1200" b="1" dirty="0"/>
              <a:t>Known Issues and Other Comments</a:t>
            </a:r>
          </a:p>
          <a:p>
            <a:endParaRPr lang="en-US" sz="1200" dirty="0"/>
          </a:p>
          <a:p>
            <a:r>
              <a:rPr lang="en-US" sz="1200" dirty="0"/>
              <a:t>The extension does not utilize the Bar/Beats/Ticks portion of the MCU display.</a:t>
            </a:r>
          </a:p>
          <a:p>
            <a:endParaRPr lang="en-US" sz="1200" dirty="0"/>
          </a:p>
          <a:p>
            <a:r>
              <a:rPr lang="en-US" sz="1200" dirty="0"/>
              <a:t>The MCU protocol calls for an initial “verification” exchange between the DAW and the MCU to allow it to function. It also calls for periodic “keep alive” messages to keep the connection working.  This appears to have been part of a closely guarded “protection” scheme intended to only let licensed software communicate with official hardware.  Current hardware does not generally use this, and this extension does not either as I have no mechanism to test it.</a:t>
            </a:r>
          </a:p>
          <a:p>
            <a:endParaRPr lang="en-US" sz="1200" dirty="0"/>
          </a:p>
          <a:p>
            <a:r>
              <a:rPr lang="en-US" sz="1200" dirty="0"/>
              <a:t>Many hardware devices claim to be “MCU compatible” or “HUI compatible” but it appears that definition </a:t>
            </a:r>
            <a:r>
              <a:rPr lang="en-US" sz="1200"/>
              <a:t>varies widely.</a:t>
            </a:r>
            <a:endParaRPr lang="en-US" sz="1200" dirty="0"/>
          </a:p>
        </p:txBody>
      </p:sp>
    </p:spTree>
    <p:extLst>
      <p:ext uri="{BB962C8B-B14F-4D97-AF65-F5344CB8AC3E}">
        <p14:creationId xmlns:p14="http://schemas.microsoft.com/office/powerpoint/2010/main" val="21413009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909310"/>
          </a:xfrm>
          <a:prstGeom prst="rect">
            <a:avLst/>
          </a:prstGeom>
          <a:noFill/>
        </p:spPr>
        <p:txBody>
          <a:bodyPr wrap="square" rtlCol="0">
            <a:spAutoFit/>
          </a:bodyPr>
          <a:lstStyle/>
          <a:p>
            <a:r>
              <a:rPr lang="en-US" sz="1400" b="1" dirty="0"/>
              <a:t>Overview of the </a:t>
            </a:r>
            <a:r>
              <a:rPr lang="en-US" sz="1400" b="1" dirty="0" err="1"/>
              <a:t>GigPerformer</a:t>
            </a:r>
            <a:r>
              <a:rPr lang="en-US" sz="1400" b="1" dirty="0"/>
              <a:t> MCU Extension</a:t>
            </a:r>
          </a:p>
          <a:p>
            <a:endParaRPr lang="en-US" sz="1200" dirty="0"/>
          </a:p>
          <a:p>
            <a:r>
              <a:rPr lang="en-US" sz="1200" dirty="0"/>
              <a:t>Many control surfaces utilize the Mackie Control Unit (MCU) protocol.  This MCU extension is designed to communicate with such units.  Popular currently made examples include the Behringer X-Touch, Icon Platform and </a:t>
            </a:r>
            <a:r>
              <a:rPr lang="en-US" sz="1200" dirty="0" err="1"/>
              <a:t>Qcon</a:t>
            </a:r>
            <a:r>
              <a:rPr lang="en-US" sz="1200" dirty="0"/>
              <a:t>, </a:t>
            </a:r>
            <a:r>
              <a:rPr lang="en-US" sz="1200" dirty="0" err="1"/>
              <a:t>PreSonus</a:t>
            </a:r>
            <a:r>
              <a:rPr lang="en-US" sz="1200" dirty="0"/>
              <a:t> </a:t>
            </a:r>
            <a:r>
              <a:rPr lang="en-US" sz="1200" dirty="0" err="1"/>
              <a:t>FaderPorts</a:t>
            </a:r>
            <a:r>
              <a:rPr lang="en-US" sz="1200" dirty="0"/>
              <a:t>, and SSL UF8.</a:t>
            </a:r>
          </a:p>
          <a:p>
            <a:endParaRPr lang="en-US" sz="1200" dirty="0"/>
          </a:p>
          <a:p>
            <a:r>
              <a:rPr lang="en-US" sz="1200" dirty="0"/>
              <a:t>Some MCU-compatible units offer displays similar to the original MCU, others do not.  Either way, OSC can also be used to communicate substantial additional information about control mappings to a display device near your control surface.</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MCU extension works with control surface items in groups by type:  knobs, buttons, and faders.</a:t>
            </a:r>
          </a:p>
          <a:p>
            <a:r>
              <a:rPr lang="en-US" sz="1200" dirty="0"/>
              <a:t>The extension is built around the concept of “banks” of each control group.  You can have multiple knob banks, fader banks, etc.</a:t>
            </a:r>
          </a:p>
          <a:p>
            <a:r>
              <a:rPr lang="en-US" sz="1200" dirty="0"/>
              <a:t>The extension can “bank switch” through as many banks of such controls as you care to have in your </a:t>
            </a:r>
            <a:r>
              <a:rPr lang="en-US" sz="1200" dirty="0" err="1"/>
              <a:t>Rackspaces</a:t>
            </a:r>
            <a:r>
              <a:rPr lang="en-US" sz="1200" dirty="0"/>
              <a:t>.</a:t>
            </a:r>
          </a:p>
          <a:p>
            <a:endParaRPr lang="en-US" sz="1200" b="1" dirty="0"/>
          </a:p>
          <a:p>
            <a:r>
              <a:rPr lang="en-US" sz="1200" dirty="0"/>
              <a:t>The extension will automatically link Rackspace/Song and Variation/</a:t>
            </a:r>
            <a:r>
              <a:rPr lang="en-US" sz="1200" dirty="0" err="1"/>
              <a:t>Songpart</a:t>
            </a:r>
            <a:r>
              <a:rPr lang="en-US" sz="1200" dirty="0"/>
              <a:t> selection to a row of buttons on the MCU.  You can tell the extension which rows you want these assigned to using the widgets named “</a:t>
            </a:r>
            <a:r>
              <a:rPr lang="en-US" sz="1200" dirty="0" err="1"/>
              <a:t>mc_rackrow</a:t>
            </a:r>
            <a:r>
              <a:rPr lang="en-US" sz="1200" dirty="0"/>
              <a:t>” and “</a:t>
            </a:r>
            <a:r>
              <a:rPr lang="en-US" sz="1200" dirty="0" err="1"/>
              <a:t>mc_variationrow</a:t>
            </a:r>
            <a:r>
              <a:rPr lang="en-US" sz="1200" dirty="0"/>
              <a:t>” in the Global </a:t>
            </a:r>
            <a:r>
              <a:rPr lang="en-US" sz="1200" dirty="0" err="1"/>
              <a:t>rackspace</a:t>
            </a:r>
            <a:r>
              <a:rPr lang="en-US" sz="1200" dirty="0"/>
              <a:t>.  The options are “solo, mute, rec, </a:t>
            </a:r>
            <a:r>
              <a:rPr lang="en-US" sz="1200" dirty="0" err="1"/>
              <a:t>sel</a:t>
            </a:r>
            <a:r>
              <a:rPr lang="en-US" sz="1200" dirty="0"/>
              <a:t>, </a:t>
            </a:r>
            <a:r>
              <a:rPr lang="en-US" sz="1200" dirty="0" err="1"/>
              <a:t>fn</a:t>
            </a:r>
            <a:r>
              <a:rPr lang="en-US" sz="1200" dirty="0"/>
              <a:t>, or view”.</a:t>
            </a:r>
          </a:p>
          <a:p>
            <a:endParaRPr lang="en-US" sz="1200" b="1" dirty="0"/>
          </a:p>
          <a:p>
            <a:r>
              <a:rPr lang="en-US" sz="1400" b="1" dirty="0"/>
              <a:t>Controlling </a:t>
            </a:r>
            <a:r>
              <a:rPr lang="en-US" sz="1400" b="1" dirty="0" err="1"/>
              <a:t>GigPerformer</a:t>
            </a:r>
            <a:r>
              <a:rPr lang="en-US" sz="1400" b="1" dirty="0"/>
              <a:t> with the MCU Extension</a:t>
            </a:r>
            <a:endParaRPr lang="en-US" sz="1200" dirty="0"/>
          </a:p>
          <a:p>
            <a:endParaRPr lang="en-US" sz="1200" dirty="0"/>
          </a:p>
          <a:p>
            <a:r>
              <a:rPr lang="en-US" sz="1200" dirty="0"/>
              <a:t>Configuration of how </a:t>
            </a:r>
            <a:r>
              <a:rPr lang="en-US" sz="1200" dirty="0" err="1"/>
              <a:t>GigPerformer</a:t>
            </a:r>
            <a:r>
              <a:rPr lang="en-US" sz="1200" dirty="0"/>
              <a:t> interacts with the MCU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“mc_” will be examined by the extension for information about how it should be utilized by the extension.</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Indicator Widgets – provide feedback in GP showing which banks of Control Widgets the MCU is actively controlling</a:t>
            </a:r>
          </a:p>
          <a:p>
            <a:pPr marL="628650" lvl="1" indent="-171450">
              <a:buFont typeface="Arial" panose="020B0604020202020204" pitchFamily="34" charset="0"/>
              <a:buChar char="•"/>
            </a:pPr>
            <a:r>
              <a:rPr lang="en-US" sz="1200" dirty="0"/>
              <a:t>Parameter Widgets – used primarily to determine how Control Widgets are displayed</a:t>
            </a:r>
          </a:p>
        </p:txBody>
      </p:sp>
    </p:spTree>
    <p:extLst>
      <p:ext uri="{BB962C8B-B14F-4D97-AF65-F5344CB8AC3E}">
        <p14:creationId xmlns:p14="http://schemas.microsoft.com/office/powerpoint/2010/main" val="343076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MCU extension the </a:t>
            </a:r>
            <a:r>
              <a:rPr lang="en-US" sz="1200" dirty="0" err="1"/>
              <a:t>GPScript</a:t>
            </a:r>
            <a:r>
              <a:rPr lang="en-US" sz="1200" dirty="0"/>
              <a:t> Name must conform to the following format:</a:t>
            </a:r>
          </a:p>
        </p:txBody>
      </p:sp>
      <p:sp>
        <p:nvSpPr>
          <p:cNvPr id="5" name="TextBox 4"/>
          <p:cNvSpPr txBox="1"/>
          <p:nvPr/>
        </p:nvSpPr>
        <p:spPr>
          <a:xfrm>
            <a:off x="2701909" y="1219200"/>
            <a:ext cx="2924198" cy="400110"/>
          </a:xfrm>
          <a:prstGeom prst="rect">
            <a:avLst/>
          </a:prstGeom>
          <a:noFill/>
        </p:spPr>
        <p:txBody>
          <a:bodyPr wrap="none" rtlCol="0">
            <a:spAutoFit/>
          </a:bodyPr>
          <a:lstStyle/>
          <a:p>
            <a:r>
              <a:rPr lang="en-US" sz="2000" dirty="0" err="1"/>
              <a:t>mc_type_bankID_position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“mc” identifies it as a widget of interest to the MCU extension</a:t>
            </a:r>
          </a:p>
        </p:txBody>
      </p:sp>
      <p:sp>
        <p:nvSpPr>
          <p:cNvPr id="7" name="TextBox 6"/>
          <p:cNvSpPr txBox="1"/>
          <p:nvPr/>
        </p:nvSpPr>
        <p:spPr>
          <a:xfrm>
            <a:off x="2130409" y="2085974"/>
            <a:ext cx="1936766" cy="2123658"/>
          </a:xfrm>
          <a:prstGeom prst="rect">
            <a:avLst/>
          </a:prstGeom>
          <a:noFill/>
        </p:spPr>
        <p:txBody>
          <a:bodyPr wrap="square" rtlCol="0">
            <a:spAutoFit/>
          </a:bodyPr>
          <a:lstStyle/>
          <a:p>
            <a:r>
              <a:rPr lang="en-US" sz="1200" dirty="0"/>
              <a:t>“type” indicates which row of MCU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f = faders</a:t>
            </a:r>
          </a:p>
          <a:p>
            <a:pPr marL="171450" indent="-171450">
              <a:buFont typeface="Arial" panose="020B0604020202020204" pitchFamily="34" charset="0"/>
              <a:buChar char="•"/>
            </a:pPr>
            <a:r>
              <a:rPr lang="en-US" sz="1200" dirty="0"/>
              <a:t>solo, mute, rec, </a:t>
            </a:r>
            <a:r>
              <a:rPr lang="en-US" sz="1200" dirty="0" err="1"/>
              <a:t>sel</a:t>
            </a:r>
            <a:r>
              <a:rPr lang="en-US" sz="1200" dirty="0"/>
              <a:t>, = button rows aligned with the faders/knobs</a:t>
            </a:r>
          </a:p>
          <a:p>
            <a:pPr marL="171450" indent="-171450">
              <a:buFont typeface="Arial" panose="020B0604020202020204" pitchFamily="34" charset="0"/>
              <a:buChar char="•"/>
            </a:pPr>
            <a:r>
              <a:rPr lang="en-US" sz="1200" dirty="0" err="1"/>
              <a:t>fn</a:t>
            </a:r>
            <a:r>
              <a:rPr lang="en-US" sz="1200" dirty="0"/>
              <a:t>, view = additional button rows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8 to indicate which control position the widget is linked to</a:t>
            </a:r>
          </a:p>
          <a:p>
            <a:endParaRPr lang="en-US" sz="1200" dirty="0"/>
          </a:p>
          <a:p>
            <a:r>
              <a:rPr lang="en-US" sz="1200" dirty="0"/>
              <a:t>Faders are numbered 0-8 with 8 being the Master fader.  All others are 0-7,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401785"/>
            <a:ext cx="8095208" cy="2123658"/>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mc_k_pan_0	mc_k_pan_1	mc_k_pan_2	mc_k_pan_3    . . .      mc_k_pan_7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a:p>
            <a:r>
              <a:rPr lang="en-US" sz="1200" dirty="0"/>
              <a:t>If you want to keep things simple you can just use a single </a:t>
            </a:r>
            <a:r>
              <a:rPr lang="en-US" sz="1200" dirty="0" err="1"/>
              <a:t>bankID</a:t>
            </a:r>
            <a:r>
              <a:rPr lang="en-US" sz="1200" dirty="0"/>
              <a:t> and not bother with bank switching.</a:t>
            </a:r>
          </a:p>
          <a:p>
            <a:endParaRPr lang="en-US" sz="1200" dirty="0"/>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216539"/>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are optional and can be used to specify how Control Widgets appear on the MCU display.</a:t>
            </a:r>
          </a:p>
          <a:p>
            <a:endParaRPr lang="en-US" sz="1200" dirty="0"/>
          </a:p>
          <a:p>
            <a:r>
              <a:rPr lang="en-US" sz="1200" dirty="0"/>
              <a:t>Parameter Widgets must be named with the same format as the Control Widget they relate to, but by appending a ‘p’ after the ‘type’ field.  e.g., mc_k</a:t>
            </a:r>
            <a:r>
              <a:rPr lang="en-US" sz="1200" b="1" dirty="0">
                <a:solidFill>
                  <a:srgbClr val="FF0000"/>
                </a:solidFill>
              </a:rPr>
              <a:t>p</a:t>
            </a:r>
            <a:r>
              <a:rPr lang="en-US" sz="1200" dirty="0"/>
              <a:t>_pan_3 would be related to Control Widget mc_k_pan_3</a:t>
            </a:r>
          </a:p>
          <a:p>
            <a:endParaRPr lang="en-US" sz="1200" dirty="0"/>
          </a:p>
          <a:p>
            <a:r>
              <a:rPr lang="en-US" sz="1200" dirty="0"/>
              <a:t>If a Parameter Widget exists for a give Caption Widget, the extension will look at the caption of the Parameter Widget for two things:</a:t>
            </a:r>
          </a:p>
          <a:p>
            <a:pPr marL="628650" lvl="1" indent="-171450">
              <a:buFont typeface="Arial" panose="020B0604020202020204" pitchFamily="34" charset="0"/>
              <a:buChar char="•"/>
            </a:pPr>
            <a:r>
              <a:rPr lang="en-US" sz="1200" dirty="0"/>
              <a:t>the caption of the Parameter widget will be displayed on the LCD when the bank is currently active on the MCU and it is being displayed on the LCD</a:t>
            </a:r>
          </a:p>
          <a:p>
            <a:pPr marL="628650" lvl="1" indent="-171450">
              <a:buFont typeface="Arial" panose="020B0604020202020204" pitchFamily="34" charset="0"/>
              <a:buChar char="•"/>
            </a:pPr>
            <a:r>
              <a:rPr lang="en-US" sz="1200" dirty="0"/>
              <a:t>if an underscore character “_” appears in the caption, the extension will look for an integer after it, which will control the resolution of the knob.  The default resolution is 200 clicks to cover the entire range of the knob.  For finer resolution use a higher integer.</a:t>
            </a:r>
          </a:p>
          <a:p>
            <a:pPr marL="628650" lvl="1" indent="-171450">
              <a:buFont typeface="Arial" panose="020B0604020202020204" pitchFamily="34" charset="0"/>
              <a:buChar char="•"/>
            </a:pPr>
            <a:r>
              <a:rPr lang="en-US" sz="1200" dirty="0"/>
              <a:t>an example caption might be “GtrVol_300”, which would cause “</a:t>
            </a:r>
            <a:r>
              <a:rPr lang="en-US" sz="1200" dirty="0" err="1"/>
              <a:t>GtrVol</a:t>
            </a:r>
            <a:r>
              <a:rPr lang="en-US" sz="1200" dirty="0"/>
              <a:t>” to appear on the display and change the resolution of the knob to provide a finer level of control than the default</a:t>
            </a:r>
          </a:p>
          <a:p>
            <a:endParaRPr lang="en-US" sz="1200" dirty="0"/>
          </a:p>
          <a:p>
            <a:r>
              <a:rPr lang="en-US" sz="1200" dirty="0"/>
              <a:t>The primary use of these widgets is that you may want your Rackspace to display things differently than they appear on the MCU display (because of length or character set limitations).</a:t>
            </a:r>
          </a:p>
          <a:p>
            <a:endParaRPr lang="en-US" sz="1200" dirty="0"/>
          </a:p>
          <a:p>
            <a:r>
              <a:rPr lang="en-US" sz="1200" dirty="0"/>
              <a:t>I usually create Parameter Widgets as text widgets in GP and hide them so they are only visible in Edit mode.</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216539"/>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display of widgets on the MCU they are used to show on the Rackspace screen which widget banks are actively being controlled by the MCU.</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MCU as you change active banks.</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mc_k_pan_i</a:t>
            </a:r>
            <a:endParaRPr lang="en-US" sz="1200" dirty="0"/>
          </a:p>
          <a:p>
            <a:endParaRPr lang="en-US" sz="1200" dirty="0"/>
          </a:p>
          <a:p>
            <a:r>
              <a:rPr lang="en-US" sz="1200" dirty="0"/>
              <a:t>Indicator Widgets are generally created as Text widget,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MCU.</a:t>
            </a:r>
          </a:p>
        </p:txBody>
      </p:sp>
    </p:spTree>
    <p:extLst>
      <p:ext uri="{BB962C8B-B14F-4D97-AF65-F5344CB8AC3E}">
        <p14:creationId xmlns:p14="http://schemas.microsoft.com/office/powerpoint/2010/main" val="392871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847207"/>
          </a:xfrm>
          <a:prstGeom prst="rect">
            <a:avLst/>
          </a:prstGeom>
          <a:noFill/>
        </p:spPr>
        <p:txBody>
          <a:bodyPr wrap="square" rtlCol="0">
            <a:spAutoFit/>
          </a:bodyPr>
          <a:lstStyle/>
          <a:p>
            <a:r>
              <a:rPr lang="en-US" sz="1400" b="1" dirty="0"/>
              <a:t>LCD Display</a:t>
            </a:r>
          </a:p>
          <a:p>
            <a:endParaRPr lang="en-US" sz="1400" b="1" dirty="0"/>
          </a:p>
          <a:p>
            <a:r>
              <a:rPr lang="en-US" sz="1200" dirty="0"/>
              <a:t>The MCU LCD displays are organized as two lines of text with seven characters each, aligned with each row of faders/knobs.  On some units the displays of adjacent tracks run together; on others there is a gap.  This can have a significant impact on readability.</a:t>
            </a:r>
          </a:p>
          <a:p>
            <a:endParaRPr lang="en-US" sz="1200" dirty="0"/>
          </a:p>
          <a:p>
            <a:r>
              <a:rPr lang="en-US" sz="1200" dirty="0"/>
              <a:t>At any given time the extension will display captions of either the active Fader bank, Knob bank, or Songs/</a:t>
            </a:r>
            <a:r>
              <a:rPr lang="en-US" sz="1200" dirty="0" err="1"/>
              <a:t>Rackspaces</a:t>
            </a:r>
            <a:r>
              <a:rPr lang="en-US" sz="1200" dirty="0"/>
              <a:t>.</a:t>
            </a:r>
          </a:p>
          <a:p>
            <a:endParaRPr lang="en-US" sz="1200" dirty="0"/>
          </a:p>
          <a:p>
            <a:r>
              <a:rPr lang="en-US" sz="1200" dirty="0"/>
              <a:t>Standard button assignments are:</a:t>
            </a:r>
          </a:p>
          <a:p>
            <a:pPr marL="628650" lvl="1" indent="-171450">
              <a:buFont typeface="Arial" panose="020B0604020202020204" pitchFamily="34" charset="0"/>
              <a:buChar char="•"/>
            </a:pPr>
            <a:r>
              <a:rPr lang="en-US" sz="1200" dirty="0"/>
              <a:t>EQ, Pan, Track – select Faders, Knobs, or Songs/</a:t>
            </a:r>
            <a:r>
              <a:rPr lang="en-US" sz="1200" dirty="0" err="1"/>
              <a:t>Rackspaces</a:t>
            </a:r>
            <a:r>
              <a:rPr lang="en-US" sz="1200" dirty="0"/>
              <a:t> to be displayed on the LCD display</a:t>
            </a:r>
          </a:p>
          <a:p>
            <a:pPr marL="628650" lvl="1" indent="-171450">
              <a:buFont typeface="Arial" panose="020B0604020202020204" pitchFamily="34" charset="0"/>
              <a:buChar char="•"/>
            </a:pPr>
            <a:r>
              <a:rPr lang="en-US" sz="1200" dirty="0"/>
              <a:t>&lt;&lt;  &gt;&gt; - cycle through Fader banks</a:t>
            </a:r>
          </a:p>
          <a:p>
            <a:pPr marL="628650" lvl="1" indent="-171450">
              <a:buFont typeface="Arial" panose="020B0604020202020204" pitchFamily="34" charset="0"/>
              <a:buChar char="•"/>
            </a:pPr>
            <a:r>
              <a:rPr lang="en-US" sz="1200" dirty="0"/>
              <a:t>&lt;  &gt; - cycle through Knob banks</a:t>
            </a:r>
          </a:p>
          <a:p>
            <a:pPr marL="628650" lvl="1" indent="-171450">
              <a:buFont typeface="Arial" panose="020B0604020202020204" pitchFamily="34" charset="0"/>
              <a:buChar char="•"/>
            </a:pPr>
            <a:r>
              <a:rPr lang="en-US" sz="1200" dirty="0"/>
              <a:t>Transport &lt;&lt; and &gt;&gt; - cycle through Songs/</a:t>
            </a:r>
            <a:r>
              <a:rPr lang="en-US" sz="1200" dirty="0" err="1"/>
              <a:t>Rackspaces</a:t>
            </a:r>
            <a:r>
              <a:rPr lang="en-US" sz="1200" dirty="0"/>
              <a:t> in groups of 8</a:t>
            </a:r>
          </a:p>
          <a:p>
            <a:pPr marL="628650" lvl="1" indent="-171450">
              <a:buFont typeface="Arial" panose="020B0604020202020204" pitchFamily="34" charset="0"/>
              <a:buChar char="•"/>
            </a:pPr>
            <a:r>
              <a:rPr lang="en-US" sz="1200" dirty="0"/>
              <a:t>Record – toggles in and out of Setlist mode</a:t>
            </a:r>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err="1"/>
              <a:t>Jogwheel</a:t>
            </a:r>
            <a:r>
              <a:rPr lang="en-US" sz="1200" dirty="0"/>
              <a:t> – adjusts tempo</a:t>
            </a:r>
          </a:p>
          <a:p>
            <a:endParaRPr lang="en-US" sz="1200" dirty="0"/>
          </a:p>
          <a:p>
            <a:r>
              <a:rPr lang="en-US" sz="1200" dirty="0"/>
              <a:t>Other button layouts can be selected from the MCU Extension menu in GP.  The purpose of the different layouts is to (try to) put the control buttons in positions that will be logical or easy to remember.</a:t>
            </a:r>
          </a:p>
        </p:txBody>
      </p:sp>
    </p:spTree>
    <p:extLst>
      <p:ext uri="{BB962C8B-B14F-4D97-AF65-F5344CB8AC3E}">
        <p14:creationId xmlns:p14="http://schemas.microsoft.com/office/powerpoint/2010/main" val="76446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200" b="1" dirty="0" err="1"/>
              <a:t>BankID</a:t>
            </a:r>
            <a:r>
              <a:rPr lang="en-US" sz="1200" b="1" dirty="0"/>
              <a:t> Linking</a:t>
            </a:r>
          </a:p>
          <a:p>
            <a:endParaRPr lang="en-US" sz="1200" dirty="0"/>
          </a:p>
          <a:p>
            <a:r>
              <a:rPr lang="en-US" sz="1200" dirty="0"/>
              <a:t>If the same </a:t>
            </a:r>
            <a:r>
              <a:rPr lang="en-US" sz="1200" dirty="0" err="1"/>
              <a:t>bankID</a:t>
            </a:r>
            <a:r>
              <a:rPr lang="en-US" sz="1200" dirty="0"/>
              <a:t> is used for different control rows (e.g., Faders and Knobs) then when that </a:t>
            </a:r>
            <a:r>
              <a:rPr lang="en-US" sz="1200" dirty="0" err="1"/>
              <a:t>bankID</a:t>
            </a:r>
            <a:r>
              <a:rPr lang="en-US" sz="1200" dirty="0"/>
              <a:t> is selected to be active for one control row (e.g., Knobs or Faders) it will be selected for all rows that have a </a:t>
            </a:r>
            <a:r>
              <a:rPr lang="en-US" sz="1200" dirty="0" err="1"/>
              <a:t>bankID</a:t>
            </a:r>
            <a:r>
              <a:rPr lang="en-US" sz="1200" dirty="0"/>
              <a:t> of that name.</a:t>
            </a:r>
          </a:p>
          <a:p>
            <a:endParaRPr lang="en-US" sz="1200" dirty="0"/>
          </a:p>
          <a:p>
            <a:r>
              <a:rPr lang="en-US" sz="1200" dirty="0"/>
              <a:t>For example, if you want to be able to bank select between three separate 8 channel mixers plugins and have the entire control surface move together between them you would use Widget names like:</a:t>
            </a:r>
          </a:p>
          <a:p>
            <a:r>
              <a:rPr lang="en-US" sz="1200" dirty="0"/>
              <a:t>	mc_f_mix1_0 … mc_f_mix1_7   and  mc_k_mix1_0 … mc_k_mix1_7   and  mc_mute_mix1_0   etc.</a:t>
            </a:r>
          </a:p>
          <a:p>
            <a:r>
              <a:rPr lang="en-US" sz="1200" dirty="0"/>
              <a:t>	mc_f_mix2_0 … mc_f_mix2_7   and  mc_k_mix2_0 … mc_k_mix2_7   and  mc_mute_mix2_0   etc.</a:t>
            </a:r>
          </a:p>
          <a:p>
            <a:r>
              <a:rPr lang="en-US" sz="1200" dirty="0"/>
              <a:t>	mc_f_mix3_0 … mc_f_mix3_7   and  mc_k_mix3_0 … mc_k_mix3_7   and  mc_mute_mix3_0   etc.</a:t>
            </a:r>
          </a:p>
          <a:p>
            <a:endParaRPr lang="en-US" sz="1200" dirty="0"/>
          </a:p>
          <a:p>
            <a:r>
              <a:rPr lang="en-US" sz="1200" dirty="0"/>
              <a:t>Named as such, when you bank select (using the &lt;&lt; or &gt;&gt; Fader bank select keys) you will automatically also select the corresponding set of Knobs, Mute buttons, and any other button rows where you used that </a:t>
            </a:r>
            <a:r>
              <a:rPr lang="en-US" sz="1200" dirty="0" err="1"/>
              <a:t>bankID</a:t>
            </a:r>
            <a:r>
              <a:rPr lang="en-US" sz="1200" dirty="0"/>
              <a:t>.</a:t>
            </a:r>
          </a:p>
          <a:p>
            <a:endParaRPr lang="en-US" sz="1200" dirty="0"/>
          </a:p>
          <a:p>
            <a:r>
              <a:rPr lang="en-US" sz="1200" dirty="0"/>
              <a:t>In contrast, if you want to use the same three mixer plugins but be able to independently control the Volumes from the first on the MCU faders, the pans from the second on the MCU knobs, and the mutes for the third on the MCU mute buttons, you must use different </a:t>
            </a:r>
            <a:r>
              <a:rPr lang="en-US" sz="1200" dirty="0" err="1"/>
              <a:t>bankIDs</a:t>
            </a:r>
            <a:r>
              <a:rPr lang="en-US" sz="1200" dirty="0"/>
              <a:t> for each widget row.  A simple example would be:</a:t>
            </a:r>
          </a:p>
          <a:p>
            <a:r>
              <a:rPr lang="en-US" sz="1200" dirty="0"/>
              <a:t>	mc_f_volume1_0 … mc_f_volume1_7   and  mc_k_pan1_0 … mc_k_pan1_7   and  mc_mute_mute1_0   etc.</a:t>
            </a:r>
          </a:p>
          <a:p>
            <a:r>
              <a:rPr lang="en-US" sz="1200" dirty="0"/>
              <a:t>	mc_f_volume2_0 … mc_f_volume2_7   and  mc_k_pan2_0 … mc_k_pan2_7   and  mc_mute_mute2_0   etc.</a:t>
            </a:r>
          </a:p>
          <a:p>
            <a:r>
              <a:rPr lang="en-US" sz="1200" dirty="0"/>
              <a:t>	mc_f_volume3_0 … mc_f_volume3_7   and  mc_k_pan3_0 … mc_k_pan3_7   and  mc_mute_mute3_0   etc.</a:t>
            </a:r>
          </a:p>
          <a:p>
            <a:endParaRPr lang="en-US" sz="1200" dirty="0"/>
          </a:p>
          <a:p>
            <a:endParaRPr lang="en-US" sz="1200" dirty="0"/>
          </a:p>
          <a:p>
            <a:r>
              <a:rPr lang="en-US" sz="1200" b="1" dirty="0"/>
              <a:t>NOTE</a:t>
            </a:r>
            <a:r>
              <a:rPr lang="en-US" sz="1200" dirty="0"/>
              <a:t>:  there are presently no independent MCU key assignments for cycling through button banks.  This is because there are too many independent button rows to make this practical and no obvious keys in the layout for doing so.</a:t>
            </a:r>
          </a:p>
          <a:p>
            <a:endParaRPr lang="en-US" sz="1200" dirty="0"/>
          </a:p>
          <a:p>
            <a:r>
              <a:rPr lang="en-US" sz="1200" dirty="0"/>
              <a:t>In my </a:t>
            </a:r>
            <a:r>
              <a:rPr lang="en-US" sz="1200" dirty="0" err="1"/>
              <a:t>Rackspaces</a:t>
            </a:r>
            <a:r>
              <a:rPr lang="en-US" sz="1200" dirty="0"/>
              <a:t> I tend to have either A) only one bank for each button row, or B) button rows that utilize multiple banks having </a:t>
            </a:r>
            <a:r>
              <a:rPr lang="en-US" sz="1200" dirty="0" err="1"/>
              <a:t>bankIDs</a:t>
            </a:r>
            <a:r>
              <a:rPr lang="en-US" sz="1200" dirty="0"/>
              <a:t> exclusively aligned to Knob or Fader bank </a:t>
            </a:r>
            <a:r>
              <a:rPr lang="en-US" sz="1200" dirty="0" err="1"/>
              <a:t>bankIDs</a:t>
            </a:r>
            <a:r>
              <a:rPr lang="en-US" sz="1200" dirty="0"/>
              <a:t>.</a:t>
            </a:r>
          </a:p>
          <a:p>
            <a:endParaRPr lang="en-US" sz="1200" dirty="0"/>
          </a:p>
          <a:p>
            <a:r>
              <a:rPr lang="en-US" sz="1200" dirty="0"/>
              <a:t>It may be easy enough to get around this by holding down something like the “Shift” key and simultaneously pressing the first or last button of an individual button row to bank switch that row.  However, because of the limited visual feedback, the plethora of buttons available on the MCU, uncertainty that different hardware will respond similarly to held buttons, and inability to reliably do the same through an OSC display I have not found this worth pursuing.</a:t>
            </a:r>
          </a:p>
        </p:txBody>
      </p:sp>
    </p:spTree>
    <p:extLst>
      <p:ext uri="{BB962C8B-B14F-4D97-AF65-F5344CB8AC3E}">
        <p14:creationId xmlns:p14="http://schemas.microsoft.com/office/powerpoint/2010/main" val="135362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01643"/>
          </a:xfrm>
          <a:prstGeom prst="rect">
            <a:avLst/>
          </a:prstGeom>
          <a:noFill/>
        </p:spPr>
        <p:txBody>
          <a:bodyPr wrap="square" rtlCol="0">
            <a:spAutoFit/>
          </a:bodyPr>
          <a:lstStyle/>
          <a:p>
            <a:r>
              <a:rPr lang="en-US" sz="1200" b="1" dirty="0"/>
              <a:t>Song and Rackspace Selection Buttons</a:t>
            </a:r>
          </a:p>
          <a:p>
            <a:endParaRPr lang="en-US" sz="1200" dirty="0"/>
          </a:p>
          <a:p>
            <a:r>
              <a:rPr lang="en-US" sz="1200" dirty="0"/>
              <a:t>Song/Rackspace and </a:t>
            </a:r>
            <a:r>
              <a:rPr lang="en-US" sz="1200" dirty="0" err="1"/>
              <a:t>Songpart</a:t>
            </a:r>
            <a:r>
              <a:rPr lang="en-US" sz="1200" dirty="0"/>
              <a:t>/Variation selection can be automatically linked to different button rows using widgets named “</a:t>
            </a:r>
            <a:r>
              <a:rPr lang="en-US" sz="1200" dirty="0" err="1"/>
              <a:t>mc_rackrow</a:t>
            </a:r>
            <a:r>
              <a:rPr lang="en-US" sz="1200" dirty="0"/>
              <a:t>” and “</a:t>
            </a:r>
            <a:r>
              <a:rPr lang="en-US" sz="1200" dirty="0" err="1"/>
              <a:t>mc_variationrow</a:t>
            </a:r>
            <a:r>
              <a:rPr lang="en-US" sz="1200" dirty="0"/>
              <a:t>”.  The caption of each widget will specify what button row you want them assigned to.  The options are the same as the “_type_” fields of the widget names.  i.e., solo, mute, rec, </a:t>
            </a:r>
            <a:r>
              <a:rPr lang="en-US" sz="1200" dirty="0" err="1"/>
              <a:t>sel</a:t>
            </a:r>
            <a:r>
              <a:rPr lang="en-US" sz="1200" dirty="0"/>
              <a:t>, </a:t>
            </a:r>
            <a:r>
              <a:rPr lang="en-US" sz="1200" dirty="0" err="1"/>
              <a:t>fn</a:t>
            </a:r>
            <a:r>
              <a:rPr lang="en-US" sz="1200" dirty="0"/>
              <a:t>, view.</a:t>
            </a:r>
          </a:p>
          <a:p>
            <a:endParaRPr lang="en-US" sz="1200" dirty="0"/>
          </a:p>
          <a:p>
            <a:r>
              <a:rPr lang="en-US" sz="1200" dirty="0"/>
              <a:t>When these options are utilized the Songs/Racks or </a:t>
            </a:r>
            <a:r>
              <a:rPr lang="en-US" sz="1200" dirty="0" err="1"/>
              <a:t>Songparts</a:t>
            </a:r>
            <a:r>
              <a:rPr lang="en-US" sz="1200" dirty="0"/>
              <a:t>/Variations can be changed by pressing the appropriate button on the row.  The first Song/Rack is assigned to the leftmost button on the row and successive ones are assigned going left to right.</a:t>
            </a:r>
          </a:p>
          <a:p>
            <a:endParaRPr lang="en-US" sz="1200" dirty="0"/>
          </a:p>
          <a:p>
            <a:r>
              <a:rPr lang="en-US" sz="1200" dirty="0"/>
              <a:t>The &lt;&lt; and &gt;&gt; buttons in the transport area will shift the buttons to the next 8 Racks/Songs.  The currently active Rack/Song or Variation/</a:t>
            </a:r>
            <a:r>
              <a:rPr lang="en-US" sz="1200" dirty="0" err="1"/>
              <a:t>Songpart</a:t>
            </a:r>
            <a:r>
              <a:rPr lang="en-US" sz="1200" dirty="0"/>
              <a:t> will have its button lit on the surface.</a:t>
            </a:r>
          </a:p>
          <a:p>
            <a:endParaRPr lang="en-US" sz="1200" dirty="0"/>
          </a:p>
          <a:p>
            <a:r>
              <a:rPr lang="en-US" sz="1200" dirty="0"/>
              <a:t>If these widgets are utilized they will override any other widgets assigned to those button rows.</a:t>
            </a:r>
          </a:p>
          <a:p>
            <a:endParaRPr lang="en-US" sz="1200" dirty="0"/>
          </a:p>
          <a:p>
            <a:r>
              <a:rPr lang="en-US" sz="1200" dirty="0"/>
              <a:t>When displaying Songs or </a:t>
            </a:r>
            <a:r>
              <a:rPr lang="en-US" sz="1200" dirty="0" err="1"/>
              <a:t>Rackspaces</a:t>
            </a:r>
            <a:r>
              <a:rPr lang="en-US" sz="1200" dirty="0"/>
              <a:t> the configuration of the display changes such that </a:t>
            </a:r>
          </a:p>
          <a:p>
            <a:endParaRPr lang="en-US" sz="1200" dirty="0"/>
          </a:p>
          <a:p>
            <a:endParaRPr lang="en-US" sz="1200" dirty="0"/>
          </a:p>
          <a:p>
            <a:endParaRPr lang="en-US" sz="1200" dirty="0"/>
          </a:p>
          <a:p>
            <a:r>
              <a:rPr lang="en-US" sz="1200" b="1" dirty="0"/>
              <a:t>MIDI Device Selection</a:t>
            </a:r>
          </a:p>
          <a:p>
            <a:endParaRPr lang="en-US" sz="1200" dirty="0"/>
          </a:p>
          <a:p>
            <a:r>
              <a:rPr lang="en-US" sz="1200" dirty="0"/>
              <a:t>The MCU extension will look for widgets named “</a:t>
            </a:r>
            <a:r>
              <a:rPr lang="en-US" sz="1200" dirty="0" err="1"/>
              <a:t>mc_midiin</a:t>
            </a:r>
            <a:r>
              <a:rPr lang="en-US" sz="1200" dirty="0"/>
              <a:t>” and “</a:t>
            </a:r>
            <a:r>
              <a:rPr lang="en-US" sz="1200" dirty="0" err="1"/>
              <a:t>mc_midiout</a:t>
            </a:r>
            <a:r>
              <a:rPr lang="en-US" sz="1200" dirty="0"/>
              <a:t>” to determine which devices to attach to.  The captions in these widgets contain a comma separated list of MIDI device names that the extension will attempt to connect to.  These names must match the names that show up in the </a:t>
            </a:r>
            <a:r>
              <a:rPr lang="en-US" sz="1200" dirty="0" err="1"/>
              <a:t>GigPerformer</a:t>
            </a:r>
            <a:r>
              <a:rPr lang="en-US" sz="1200" dirty="0"/>
              <a:t> “Options -&gt; MIDI Port” configuration window.</a:t>
            </a:r>
          </a:p>
          <a:p>
            <a:endParaRPr lang="en-US" sz="1200" dirty="0"/>
          </a:p>
          <a:p>
            <a:r>
              <a:rPr lang="en-US" sz="1200" dirty="0"/>
              <a:t>I typically list my physical MCU units as well as OSC virtual MIDI ports so that I can use an OSC either instead of, or in conjunction with, a hardware control surface.  The extension receives MIDI information on the “</a:t>
            </a:r>
            <a:r>
              <a:rPr lang="en-US" sz="1200" dirty="0" err="1"/>
              <a:t>mc_midiin</a:t>
            </a:r>
            <a:r>
              <a:rPr lang="en-US" sz="1200" dirty="0"/>
              <a:t>” ports and outputs to the “</a:t>
            </a:r>
            <a:r>
              <a:rPr lang="en-US" sz="1200" dirty="0" err="1"/>
              <a:t>mc_midiout</a:t>
            </a:r>
            <a:r>
              <a:rPr lang="en-US" sz="1200" dirty="0"/>
              <a:t>” ports.  The “</a:t>
            </a:r>
            <a:r>
              <a:rPr lang="en-US" sz="1200" dirty="0" err="1"/>
              <a:t>vMCUin</a:t>
            </a:r>
            <a:r>
              <a:rPr lang="en-US" sz="1200" dirty="0"/>
              <a:t>” and “</a:t>
            </a:r>
            <a:r>
              <a:rPr lang="en-US" sz="1200" dirty="0" err="1"/>
              <a:t>vMCUout</a:t>
            </a:r>
            <a:r>
              <a:rPr lang="en-US" sz="1200" dirty="0"/>
              <a:t>” ports are configured for OSC communication by default.</a:t>
            </a:r>
          </a:p>
          <a:p>
            <a:endParaRPr lang="en-US" sz="1200" dirty="0"/>
          </a:p>
          <a:p>
            <a:r>
              <a:rPr lang="en-US" sz="1200" dirty="0"/>
              <a:t>The MCU protocol is designed to accommodate 32 separate “channel strips” plus the master channel.  In practice this means three “extension units” can be attached to a “master” MCU unit to give 32+1 faders, knobs, etc.  This extension will only communicate using the data protocol associated with the first 8 channels plus the master fader.  Most MCU compatible controllers default to this setting.</a:t>
            </a:r>
          </a:p>
        </p:txBody>
      </p:sp>
    </p:spTree>
    <p:extLst>
      <p:ext uri="{BB962C8B-B14F-4D97-AF65-F5344CB8AC3E}">
        <p14:creationId xmlns:p14="http://schemas.microsoft.com/office/powerpoint/2010/main" val="28195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78135"/>
            <a:ext cx="8425618" cy="1569660"/>
          </a:xfrm>
          <a:prstGeom prst="rect">
            <a:avLst/>
          </a:prstGeom>
          <a:noFill/>
        </p:spPr>
        <p:txBody>
          <a:bodyPr wrap="square" rtlCol="0">
            <a:spAutoFit/>
          </a:bodyPr>
          <a:lstStyle/>
          <a:p>
            <a:r>
              <a:rPr lang="en-US" sz="1200" b="1" dirty="0"/>
              <a:t>Using with Open Stage Control (or OSC in general)</a:t>
            </a:r>
          </a:p>
          <a:p>
            <a:endParaRPr lang="en-US" sz="1200" dirty="0"/>
          </a:p>
          <a:p>
            <a:r>
              <a:rPr lang="en-US" sz="1200" dirty="0"/>
              <a:t>There are so many buttons on MCU units that I am prone to forgetting what I have assigned where.  To address this I often use Open Stage Control to show what is assigned where. I sometimes put this on a touch screen and don’t even use a physical MCU unit.</a:t>
            </a:r>
          </a:p>
          <a:p>
            <a:endParaRPr lang="en-US" sz="1200" dirty="0"/>
          </a:p>
          <a:p>
            <a:r>
              <a:rPr lang="en-US" sz="1200" dirty="0"/>
              <a:t>A (modified) version of an MCU template by the creator of Open Stage Control is shown below.</a:t>
            </a:r>
          </a:p>
          <a:p>
            <a:r>
              <a:rPr lang="en-US" sz="1200" b="0" i="0" dirty="0">
                <a:effectLst/>
                <a:latin typeface="-apple-system"/>
              </a:rPr>
              <a:t>A Touch OSC template is here: </a:t>
            </a:r>
            <a:r>
              <a:rPr lang="en-US" sz="1200" b="0" i="0" u="sng" dirty="0">
                <a:effectLst/>
                <a:latin typeface="-apple-system"/>
                <a:hlinkClick r:id="rId2"/>
              </a:rPr>
              <a:t>https://github.com/NicoG60/TouchMCU</a:t>
            </a:r>
            <a:r>
              <a:rPr lang="en-US" sz="1200" b="0" i="0" dirty="0">
                <a:effectLst/>
                <a:latin typeface="-apple-system"/>
              </a:rPr>
              <a:t> (which I have not tested)</a:t>
            </a:r>
          </a:p>
          <a:p>
            <a:endParaRPr lang="en-US" sz="1200" dirty="0"/>
          </a:p>
        </p:txBody>
      </p:sp>
      <p:pic>
        <p:nvPicPr>
          <p:cNvPr id="2" name="Picture 1">
            <a:extLst>
              <a:ext uri="{FF2B5EF4-FFF2-40B4-BE49-F238E27FC236}">
                <a16:creationId xmlns:a16="http://schemas.microsoft.com/office/drawing/2014/main" id="{A42C59C2-1ABF-E9A7-A403-50C331B93498}"/>
              </a:ext>
            </a:extLst>
          </p:cNvPr>
          <p:cNvPicPr>
            <a:picLocks noChangeAspect="1"/>
          </p:cNvPicPr>
          <p:nvPr/>
        </p:nvPicPr>
        <p:blipFill>
          <a:blip r:embed="rId3"/>
          <a:stretch>
            <a:fillRect/>
          </a:stretch>
        </p:blipFill>
        <p:spPr>
          <a:xfrm>
            <a:off x="368970" y="1749373"/>
            <a:ext cx="8439538" cy="4895499"/>
          </a:xfrm>
          <a:prstGeom prst="rect">
            <a:avLst/>
          </a:prstGeom>
        </p:spPr>
      </p:pic>
    </p:spTree>
    <p:extLst>
      <p:ext uri="{BB962C8B-B14F-4D97-AF65-F5344CB8AC3E}">
        <p14:creationId xmlns:p14="http://schemas.microsoft.com/office/powerpoint/2010/main" val="6901305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1712</TotalTime>
  <Words>3646</Words>
  <Application>Microsoft Office PowerPoint</Application>
  <PresentationFormat>On-screen Show (4:3)</PresentationFormat>
  <Paragraphs>208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74</cp:revision>
  <cp:lastPrinted>2023-04-02T19:35:01Z</cp:lastPrinted>
  <dcterms:created xsi:type="dcterms:W3CDTF">2022-09-01T12:48:40Z</dcterms:created>
  <dcterms:modified xsi:type="dcterms:W3CDTF">2023-04-02T19:35:19Z</dcterms:modified>
</cp:coreProperties>
</file>