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2" r:id="rId2"/>
    <p:sldId id="258" r:id="rId3"/>
    <p:sldId id="265" r:id="rId4"/>
    <p:sldId id="263" r:id="rId5"/>
    <p:sldId id="264" r:id="rId6"/>
    <p:sldId id="266" r:id="rId7"/>
    <p:sldId id="267" r:id="rId8"/>
    <p:sldId id="268" r:id="rId9"/>
    <p:sldId id="270" r:id="rId10"/>
    <p:sldId id="269"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7" autoAdjust="0"/>
    <p:restoredTop sz="94660"/>
  </p:normalViewPr>
  <p:slideViewPr>
    <p:cSldViewPr snapToGrid="0">
      <p:cViewPr varScale="1">
        <p:scale>
          <a:sx n="152" d="100"/>
          <a:sy n="152" d="100"/>
        </p:scale>
        <p:origin x="458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339B3D-D54B-4A71-BAD3-52665AB11A2C}" type="datetimeFigureOut">
              <a:rPr lang="en-US" smtClean="0"/>
              <a:t>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3639909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339B3D-D54B-4A71-BAD3-52665AB11A2C}" type="datetimeFigureOut">
              <a:rPr lang="en-US" smtClean="0"/>
              <a:t>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2062727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339B3D-D54B-4A71-BAD3-52665AB11A2C}" type="datetimeFigureOut">
              <a:rPr lang="en-US" smtClean="0"/>
              <a:t>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3160008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339B3D-D54B-4A71-BAD3-52665AB11A2C}" type="datetimeFigureOut">
              <a:rPr lang="en-US" smtClean="0"/>
              <a:t>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3361757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5339B3D-D54B-4A71-BAD3-52665AB11A2C}" type="datetimeFigureOut">
              <a:rPr lang="en-US" smtClean="0"/>
              <a:t>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1216868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339B3D-D54B-4A71-BAD3-52665AB11A2C}" type="datetimeFigureOut">
              <a:rPr lang="en-US" smtClean="0"/>
              <a:t>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3844811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339B3D-D54B-4A71-BAD3-52665AB11A2C}" type="datetimeFigureOut">
              <a:rPr lang="en-US" smtClean="0"/>
              <a:t>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3822010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339B3D-D54B-4A71-BAD3-52665AB11A2C}" type="datetimeFigureOut">
              <a:rPr lang="en-US" smtClean="0"/>
              <a:t>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1745055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339B3D-D54B-4A71-BAD3-52665AB11A2C}" type="datetimeFigureOut">
              <a:rPr lang="en-US" smtClean="0"/>
              <a:t>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3199289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5339B3D-D54B-4A71-BAD3-52665AB11A2C}" type="datetimeFigureOut">
              <a:rPr lang="en-US" smtClean="0"/>
              <a:t>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2364823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5339B3D-D54B-4A71-BAD3-52665AB11A2C}" type="datetimeFigureOut">
              <a:rPr lang="en-US" smtClean="0"/>
              <a:t>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8733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339B3D-D54B-4A71-BAD3-52665AB11A2C}" type="datetimeFigureOut">
              <a:rPr lang="en-US" smtClean="0"/>
              <a:t>1/7/2023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BD520C-FACA-4E41-8EE5-A0FBA4B89EB6}" type="slidenum">
              <a:rPr lang="en-US" smtClean="0"/>
              <a:t>‹#›</a:t>
            </a:fld>
            <a:endParaRPr lang="en-US"/>
          </a:p>
        </p:txBody>
      </p:sp>
    </p:spTree>
    <p:extLst>
      <p:ext uri="{BB962C8B-B14F-4D97-AF65-F5344CB8AC3E}">
        <p14:creationId xmlns:p14="http://schemas.microsoft.com/office/powerpoint/2010/main" val="7848575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NicoG60/TouchMCU" TargetMode="External"/><Relationship Id="rId2" Type="http://schemas.openxmlformats.org/officeDocument/2006/relationships/hyperlink" Target="https://github.com/jean-emmanuel/open-stage-control-mcu"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5724644"/>
          </a:xfrm>
          <a:prstGeom prst="rect">
            <a:avLst/>
          </a:prstGeom>
          <a:noFill/>
        </p:spPr>
        <p:txBody>
          <a:bodyPr wrap="square" rtlCol="0">
            <a:spAutoFit/>
          </a:bodyPr>
          <a:lstStyle/>
          <a:p>
            <a:r>
              <a:rPr lang="en-US" sz="1400" b="1" dirty="0"/>
              <a:t>Overview of the </a:t>
            </a:r>
            <a:r>
              <a:rPr lang="en-US" sz="1400" b="1" dirty="0" err="1"/>
              <a:t>GigPerformer</a:t>
            </a:r>
            <a:r>
              <a:rPr lang="en-US" sz="1400" b="1" dirty="0"/>
              <a:t> MCU Extension</a:t>
            </a:r>
          </a:p>
          <a:p>
            <a:endParaRPr lang="en-US" sz="1200" dirty="0"/>
          </a:p>
          <a:p>
            <a:r>
              <a:rPr lang="en-US" sz="1200" dirty="0"/>
              <a:t>Many control surfaces utilize the Mackie Control Unit (MCU) protocol.  This MCU extension is designed to communicate with such units.  Popular currently made examples include the Behringer X-Touch, Icon Platform and </a:t>
            </a:r>
            <a:r>
              <a:rPr lang="en-US" sz="1200" dirty="0" err="1"/>
              <a:t>Qcon</a:t>
            </a:r>
            <a:r>
              <a:rPr lang="en-US" sz="1200" dirty="0"/>
              <a:t>, </a:t>
            </a:r>
            <a:r>
              <a:rPr lang="en-US" sz="1200" dirty="0" err="1"/>
              <a:t>PreSonus</a:t>
            </a:r>
            <a:r>
              <a:rPr lang="en-US" sz="1200" dirty="0"/>
              <a:t> </a:t>
            </a:r>
            <a:r>
              <a:rPr lang="en-US" sz="1200" dirty="0" err="1"/>
              <a:t>FaderPorts</a:t>
            </a:r>
            <a:r>
              <a:rPr lang="en-US" sz="1200" dirty="0"/>
              <a:t>, and SSL UF8.</a:t>
            </a:r>
          </a:p>
          <a:p>
            <a:endParaRPr lang="en-US" sz="1200" dirty="0"/>
          </a:p>
          <a:p>
            <a:r>
              <a:rPr lang="en-US" sz="1200" dirty="0"/>
              <a:t>Some MCU-compatible units offer displays similar to the original MCU, others do not.  Either way, OSC can also be used to communicate substantial additional information about control mappings to a display device near your control surface.</a:t>
            </a:r>
          </a:p>
          <a:p>
            <a:endParaRPr lang="en-US" sz="1200" b="1" dirty="0"/>
          </a:p>
          <a:p>
            <a:endParaRPr lang="en-US" sz="1200" b="1" dirty="0"/>
          </a:p>
          <a:p>
            <a:r>
              <a:rPr lang="en-US" sz="1400" b="1" dirty="0"/>
              <a:t>Control Organization</a:t>
            </a:r>
            <a:endParaRPr lang="en-US" sz="1200" dirty="0"/>
          </a:p>
          <a:p>
            <a:endParaRPr lang="en-US" sz="1200" dirty="0"/>
          </a:p>
          <a:p>
            <a:r>
              <a:rPr lang="en-US" sz="1200" dirty="0"/>
              <a:t>The MCU extension works with control surface items in groups by type:  knobs, buttons, and faders.</a:t>
            </a:r>
          </a:p>
          <a:p>
            <a:endParaRPr lang="en-US" sz="1200" dirty="0"/>
          </a:p>
          <a:p>
            <a:r>
              <a:rPr lang="en-US" sz="1200" dirty="0"/>
              <a:t>The extension is built around the concept of “banks” of each control group.  You can have multiple knob banks, fader banks, etc.</a:t>
            </a:r>
          </a:p>
          <a:p>
            <a:endParaRPr lang="en-US" sz="1200" dirty="0"/>
          </a:p>
          <a:p>
            <a:r>
              <a:rPr lang="en-US" sz="1200" dirty="0"/>
              <a:t>The extension can “bank switch” through as many banks of such controls as you care to have in your </a:t>
            </a:r>
            <a:r>
              <a:rPr lang="en-US" sz="1200" dirty="0" err="1"/>
              <a:t>Rackspaces</a:t>
            </a:r>
            <a:r>
              <a:rPr lang="en-US" sz="1200" dirty="0"/>
              <a:t>.</a:t>
            </a:r>
          </a:p>
          <a:p>
            <a:endParaRPr lang="en-US" sz="1200" b="1" dirty="0"/>
          </a:p>
          <a:p>
            <a:endParaRPr lang="en-US" sz="1200" b="1" dirty="0"/>
          </a:p>
          <a:p>
            <a:r>
              <a:rPr lang="en-US" sz="1400" b="1" dirty="0"/>
              <a:t>Controlling </a:t>
            </a:r>
            <a:r>
              <a:rPr lang="en-US" sz="1400" b="1" dirty="0" err="1"/>
              <a:t>GigPerformer</a:t>
            </a:r>
            <a:r>
              <a:rPr lang="en-US" sz="1400" b="1" dirty="0"/>
              <a:t> with the MCU Extension</a:t>
            </a:r>
            <a:endParaRPr lang="en-US" sz="1200" dirty="0"/>
          </a:p>
          <a:p>
            <a:endParaRPr lang="en-US" sz="1200" dirty="0"/>
          </a:p>
          <a:p>
            <a:r>
              <a:rPr lang="en-US" sz="1200" dirty="0"/>
              <a:t>Configuration of how </a:t>
            </a:r>
            <a:r>
              <a:rPr lang="en-US" sz="1200" dirty="0" err="1"/>
              <a:t>GigPerformer</a:t>
            </a:r>
            <a:r>
              <a:rPr lang="en-US" sz="1200" dirty="0"/>
              <a:t> interacts with the MCU is done through widgets.</a:t>
            </a:r>
          </a:p>
          <a:p>
            <a:endParaRPr lang="en-US" sz="1200" dirty="0"/>
          </a:p>
          <a:p>
            <a:r>
              <a:rPr lang="en-US" sz="1200" dirty="0"/>
              <a:t>On the “Advanced” tab of each </a:t>
            </a:r>
            <a:r>
              <a:rPr lang="en-US" sz="1200" dirty="0" err="1"/>
              <a:t>GigPerformer</a:t>
            </a:r>
            <a:r>
              <a:rPr lang="en-US" sz="1200" dirty="0"/>
              <a:t> widget there is a field called “OSC/</a:t>
            </a:r>
            <a:r>
              <a:rPr lang="en-US" sz="1200" dirty="0" err="1"/>
              <a:t>GPScript</a:t>
            </a:r>
            <a:r>
              <a:rPr lang="en-US" sz="1200" dirty="0"/>
              <a:t> Name”.  Any widget with a name that begins with “mc_” will be examined by the extension for information about how it should be utilized by the extension.</a:t>
            </a:r>
          </a:p>
          <a:p>
            <a:endParaRPr lang="en-US" sz="1200" dirty="0"/>
          </a:p>
          <a:p>
            <a:r>
              <a:rPr lang="en-US" sz="1200" dirty="0"/>
              <a:t>Widgets utilized by this extension fall into three broad categories:</a:t>
            </a:r>
          </a:p>
          <a:p>
            <a:pPr marL="628650" lvl="1" indent="-171450">
              <a:buFont typeface="Arial" panose="020B0604020202020204" pitchFamily="34" charset="0"/>
              <a:buChar char="•"/>
            </a:pPr>
            <a:r>
              <a:rPr lang="en-US" sz="1200" dirty="0"/>
              <a:t>Control Widgets – knobs, button, etc. widgets typically linked to plugin parameters or system functions</a:t>
            </a:r>
          </a:p>
          <a:p>
            <a:pPr marL="628650" lvl="1" indent="-171450">
              <a:buFont typeface="Arial" panose="020B0604020202020204" pitchFamily="34" charset="0"/>
              <a:buChar char="•"/>
            </a:pPr>
            <a:r>
              <a:rPr lang="en-US" sz="1200" dirty="0"/>
              <a:t>Indicator Widgets – provide feedback in GP showing which banks of Control Widgets the MCU is actively controlling</a:t>
            </a:r>
          </a:p>
          <a:p>
            <a:pPr marL="628650" lvl="1" indent="-171450">
              <a:buFont typeface="Arial" panose="020B0604020202020204" pitchFamily="34" charset="0"/>
              <a:buChar char="•"/>
            </a:pPr>
            <a:r>
              <a:rPr lang="en-US" sz="1200" dirty="0"/>
              <a:t>Parameter Widgets – used primarily to determine how Control Widgets are displayed</a:t>
            </a:r>
          </a:p>
        </p:txBody>
      </p:sp>
    </p:spTree>
    <p:extLst>
      <p:ext uri="{BB962C8B-B14F-4D97-AF65-F5344CB8AC3E}">
        <p14:creationId xmlns:p14="http://schemas.microsoft.com/office/powerpoint/2010/main" val="34307631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1938992"/>
          </a:xfrm>
          <a:prstGeom prst="rect">
            <a:avLst/>
          </a:prstGeom>
          <a:noFill/>
        </p:spPr>
        <p:txBody>
          <a:bodyPr wrap="square" rtlCol="0">
            <a:spAutoFit/>
          </a:bodyPr>
          <a:lstStyle/>
          <a:p>
            <a:r>
              <a:rPr lang="en-US" sz="1200" b="1" dirty="0"/>
              <a:t>Known Issues and Other Comments</a:t>
            </a:r>
          </a:p>
          <a:p>
            <a:endParaRPr lang="en-US" sz="1200" dirty="0"/>
          </a:p>
          <a:p>
            <a:r>
              <a:rPr lang="en-US" sz="1200" dirty="0"/>
              <a:t>The extension does not utilize the Bar/Beats/Ticks portion of the MCU display.</a:t>
            </a:r>
          </a:p>
          <a:p>
            <a:endParaRPr lang="en-US" sz="1200" dirty="0"/>
          </a:p>
          <a:p>
            <a:r>
              <a:rPr lang="en-US" sz="1200" dirty="0"/>
              <a:t>The MCU protocol calls for an initial “verification” exchange between the DAW and the MCU to allow it to function. It also calls for periodic “keep alive” messages to keep the connection working.  This appears to have been part of a closely guarded “protection” scheme intended to only let licensed software communicate with official hardware.  Current hardware does not generally use this, and this extension does not either as I have no mechanism to test it.</a:t>
            </a:r>
          </a:p>
          <a:p>
            <a:endParaRPr lang="en-US" sz="1200" dirty="0"/>
          </a:p>
          <a:p>
            <a:r>
              <a:rPr lang="en-US" sz="1200" dirty="0"/>
              <a:t>Many hardware devices claim to be “MCU compatible” or “HUI compatible” but it appears that definition </a:t>
            </a:r>
            <a:r>
              <a:rPr lang="en-US" sz="1200"/>
              <a:t>varies widely.</a:t>
            </a:r>
            <a:endParaRPr lang="en-US" sz="1200" dirty="0"/>
          </a:p>
        </p:txBody>
      </p:sp>
    </p:spTree>
    <p:extLst>
      <p:ext uri="{BB962C8B-B14F-4D97-AF65-F5344CB8AC3E}">
        <p14:creationId xmlns:p14="http://schemas.microsoft.com/office/powerpoint/2010/main" val="2141300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892552"/>
          </a:xfrm>
          <a:prstGeom prst="rect">
            <a:avLst/>
          </a:prstGeom>
          <a:noFill/>
        </p:spPr>
        <p:txBody>
          <a:bodyPr wrap="square" rtlCol="0">
            <a:spAutoFit/>
          </a:bodyPr>
          <a:lstStyle/>
          <a:p>
            <a:r>
              <a:rPr lang="en-US" sz="1400" b="1" dirty="0"/>
              <a:t>Control Widgets</a:t>
            </a:r>
          </a:p>
          <a:p>
            <a:endParaRPr lang="en-US" sz="1400" b="1" dirty="0"/>
          </a:p>
          <a:p>
            <a:r>
              <a:rPr lang="en-US" sz="1200" dirty="0"/>
              <a:t>“Control Widgets” are typically knobs, faders, buttons, etc. linked in GP to plugin parameters.  To be utilized by the MCU extension the </a:t>
            </a:r>
            <a:r>
              <a:rPr lang="en-US" sz="1200" dirty="0" err="1"/>
              <a:t>GPScript</a:t>
            </a:r>
            <a:r>
              <a:rPr lang="en-US" sz="1200" dirty="0"/>
              <a:t> Name must conform to the following format:</a:t>
            </a:r>
          </a:p>
        </p:txBody>
      </p:sp>
      <p:sp>
        <p:nvSpPr>
          <p:cNvPr id="5" name="TextBox 4"/>
          <p:cNvSpPr txBox="1"/>
          <p:nvPr/>
        </p:nvSpPr>
        <p:spPr>
          <a:xfrm>
            <a:off x="2701909" y="1219200"/>
            <a:ext cx="2924198" cy="400110"/>
          </a:xfrm>
          <a:prstGeom prst="rect">
            <a:avLst/>
          </a:prstGeom>
          <a:noFill/>
        </p:spPr>
        <p:txBody>
          <a:bodyPr wrap="none" rtlCol="0">
            <a:spAutoFit/>
          </a:bodyPr>
          <a:lstStyle/>
          <a:p>
            <a:r>
              <a:rPr lang="en-US" sz="2000" dirty="0" err="1"/>
              <a:t>mc_type_bankID_position</a:t>
            </a:r>
            <a:endParaRPr lang="en-US" sz="2000" dirty="0"/>
          </a:p>
        </p:txBody>
      </p:sp>
      <p:sp>
        <p:nvSpPr>
          <p:cNvPr id="6" name="TextBox 5"/>
          <p:cNvSpPr txBox="1"/>
          <p:nvPr/>
        </p:nvSpPr>
        <p:spPr>
          <a:xfrm>
            <a:off x="314325" y="2085974"/>
            <a:ext cx="1666875" cy="646331"/>
          </a:xfrm>
          <a:prstGeom prst="rect">
            <a:avLst/>
          </a:prstGeom>
          <a:noFill/>
        </p:spPr>
        <p:txBody>
          <a:bodyPr wrap="square" rtlCol="0">
            <a:spAutoFit/>
          </a:bodyPr>
          <a:lstStyle/>
          <a:p>
            <a:r>
              <a:rPr lang="en-US" sz="1200" dirty="0"/>
              <a:t>“mc” identifies it as a widget of interest to the MCU extension</a:t>
            </a:r>
          </a:p>
        </p:txBody>
      </p:sp>
      <p:sp>
        <p:nvSpPr>
          <p:cNvPr id="7" name="TextBox 6"/>
          <p:cNvSpPr txBox="1"/>
          <p:nvPr/>
        </p:nvSpPr>
        <p:spPr>
          <a:xfrm>
            <a:off x="2130409" y="2085974"/>
            <a:ext cx="1936766" cy="2123658"/>
          </a:xfrm>
          <a:prstGeom prst="rect">
            <a:avLst/>
          </a:prstGeom>
          <a:noFill/>
        </p:spPr>
        <p:txBody>
          <a:bodyPr wrap="square" rtlCol="0">
            <a:spAutoFit/>
          </a:bodyPr>
          <a:lstStyle/>
          <a:p>
            <a:r>
              <a:rPr lang="en-US" sz="1200" dirty="0"/>
              <a:t>“type” indicates which row of MCU controls the widget will be associated with.  The choices are:</a:t>
            </a:r>
          </a:p>
          <a:p>
            <a:pPr marL="171450" indent="-171450">
              <a:buFont typeface="Arial" panose="020B0604020202020204" pitchFamily="34" charset="0"/>
              <a:buChar char="•"/>
            </a:pPr>
            <a:r>
              <a:rPr lang="en-US" sz="1200" dirty="0"/>
              <a:t>k = knobs</a:t>
            </a:r>
          </a:p>
          <a:p>
            <a:pPr marL="171450" indent="-171450">
              <a:buFont typeface="Arial" panose="020B0604020202020204" pitchFamily="34" charset="0"/>
              <a:buChar char="•"/>
            </a:pPr>
            <a:r>
              <a:rPr lang="en-US" sz="1200" dirty="0"/>
              <a:t>f = faders</a:t>
            </a:r>
          </a:p>
          <a:p>
            <a:pPr marL="171450" indent="-171450">
              <a:buFont typeface="Arial" panose="020B0604020202020204" pitchFamily="34" charset="0"/>
              <a:buChar char="•"/>
            </a:pPr>
            <a:r>
              <a:rPr lang="en-US" sz="1200" dirty="0"/>
              <a:t>solo, mute, rec, </a:t>
            </a:r>
            <a:r>
              <a:rPr lang="en-US" sz="1200" dirty="0" err="1"/>
              <a:t>sel</a:t>
            </a:r>
            <a:r>
              <a:rPr lang="en-US" sz="1200" dirty="0"/>
              <a:t>, = button rows aligned with the faders/knobs</a:t>
            </a:r>
          </a:p>
          <a:p>
            <a:pPr marL="171450" indent="-171450">
              <a:buFont typeface="Arial" panose="020B0604020202020204" pitchFamily="34" charset="0"/>
              <a:buChar char="•"/>
            </a:pPr>
            <a:r>
              <a:rPr lang="en-US" sz="1200" dirty="0" err="1"/>
              <a:t>fn</a:t>
            </a:r>
            <a:r>
              <a:rPr lang="en-US" sz="1200" dirty="0"/>
              <a:t>, view = additional button rows</a:t>
            </a:r>
          </a:p>
        </p:txBody>
      </p:sp>
      <p:sp>
        <p:nvSpPr>
          <p:cNvPr id="8" name="TextBox 7"/>
          <p:cNvSpPr txBox="1"/>
          <p:nvPr/>
        </p:nvSpPr>
        <p:spPr>
          <a:xfrm>
            <a:off x="4133850" y="2085974"/>
            <a:ext cx="2076450" cy="1938992"/>
          </a:xfrm>
          <a:prstGeom prst="rect">
            <a:avLst/>
          </a:prstGeom>
          <a:noFill/>
        </p:spPr>
        <p:txBody>
          <a:bodyPr wrap="square" rtlCol="0">
            <a:spAutoFit/>
          </a:bodyPr>
          <a:lstStyle/>
          <a:p>
            <a:r>
              <a:rPr lang="en-US" sz="1200" dirty="0"/>
              <a:t>“</a:t>
            </a:r>
            <a:r>
              <a:rPr lang="en-US" sz="1200" dirty="0" err="1"/>
              <a:t>bankID</a:t>
            </a:r>
            <a:r>
              <a:rPr lang="en-US" sz="1200" dirty="0"/>
              <a:t>” is any arbitrary name for this group of widgets that is meaningful to you.  Typical examples:</a:t>
            </a:r>
          </a:p>
          <a:p>
            <a:pPr marL="171450" indent="-171450">
              <a:buFont typeface="Arial" panose="020B0604020202020204" pitchFamily="34" charset="0"/>
              <a:buChar char="•"/>
            </a:pPr>
            <a:r>
              <a:rPr lang="en-US" sz="1200" dirty="0"/>
              <a:t>“Pan” for panning controls of a mixer plugin</a:t>
            </a:r>
          </a:p>
          <a:p>
            <a:pPr marL="171450" indent="-171450">
              <a:buFont typeface="Arial" panose="020B0604020202020204" pitchFamily="34" charset="0"/>
              <a:buChar char="•"/>
            </a:pPr>
            <a:r>
              <a:rPr lang="en-US" sz="1200" dirty="0"/>
              <a:t>“</a:t>
            </a:r>
            <a:r>
              <a:rPr lang="en-US" sz="1200" dirty="0" err="1"/>
              <a:t>solomute</a:t>
            </a:r>
            <a:r>
              <a:rPr lang="en-US" sz="1200" dirty="0"/>
              <a:t>” if you wanted two RGB button rows to control solo/mute on a mixer plugin</a:t>
            </a:r>
          </a:p>
        </p:txBody>
      </p:sp>
      <p:sp>
        <p:nvSpPr>
          <p:cNvPr id="9" name="TextBox 8"/>
          <p:cNvSpPr txBox="1"/>
          <p:nvPr/>
        </p:nvSpPr>
        <p:spPr>
          <a:xfrm>
            <a:off x="6257925" y="2085974"/>
            <a:ext cx="2076450" cy="1754326"/>
          </a:xfrm>
          <a:prstGeom prst="rect">
            <a:avLst/>
          </a:prstGeom>
          <a:noFill/>
        </p:spPr>
        <p:txBody>
          <a:bodyPr wrap="square" rtlCol="0">
            <a:spAutoFit/>
          </a:bodyPr>
          <a:lstStyle/>
          <a:p>
            <a:r>
              <a:rPr lang="en-US" sz="1200" dirty="0"/>
              <a:t>“position” must be in the range of 0 – 8 to indicate which control position the widget is linked to</a:t>
            </a:r>
          </a:p>
          <a:p>
            <a:endParaRPr lang="en-US" sz="1200" dirty="0"/>
          </a:p>
          <a:p>
            <a:r>
              <a:rPr lang="en-US" sz="1200" dirty="0"/>
              <a:t>Faders are numbered 0-8 with 8 being the Master fader.  All others are 0-7, arranged left to right</a:t>
            </a:r>
          </a:p>
        </p:txBody>
      </p:sp>
      <p:sp>
        <p:nvSpPr>
          <p:cNvPr id="17" name="Left Brace 16"/>
          <p:cNvSpPr/>
          <p:nvPr/>
        </p:nvSpPr>
        <p:spPr>
          <a:xfrm rot="16200000">
            <a:off x="2800353" y="1530936"/>
            <a:ext cx="73003" cy="31426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Left Brace 17"/>
          <p:cNvSpPr/>
          <p:nvPr/>
        </p:nvSpPr>
        <p:spPr>
          <a:xfrm rot="16200000">
            <a:off x="3299755" y="1449863"/>
            <a:ext cx="60894" cy="46429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Left Brace 18"/>
          <p:cNvSpPr/>
          <p:nvPr/>
        </p:nvSpPr>
        <p:spPr>
          <a:xfrm rot="16200000">
            <a:off x="3960939" y="1363655"/>
            <a:ext cx="93148" cy="60445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Left Brace 19"/>
          <p:cNvSpPr/>
          <p:nvPr/>
        </p:nvSpPr>
        <p:spPr>
          <a:xfrm rot="16200000">
            <a:off x="4915762" y="1269274"/>
            <a:ext cx="84118" cy="78418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2" name="Elbow Connector 21"/>
          <p:cNvCxnSpPr>
            <a:stCxn id="6" idx="0"/>
            <a:endCxn id="17" idx="1"/>
          </p:cNvCxnSpPr>
          <p:nvPr/>
        </p:nvCxnSpPr>
        <p:spPr>
          <a:xfrm rot="5400000" flipH="1" flipV="1">
            <a:off x="1811607" y="1060726"/>
            <a:ext cx="361404" cy="1689092"/>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7" idx="0"/>
            <a:endCxn id="18" idx="1"/>
          </p:cNvCxnSpPr>
          <p:nvPr/>
        </p:nvCxnSpPr>
        <p:spPr>
          <a:xfrm rot="5400000" flipH="1" flipV="1">
            <a:off x="3027740" y="1783512"/>
            <a:ext cx="373515" cy="23141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9" idx="0"/>
            <a:endCxn id="20" idx="1"/>
          </p:cNvCxnSpPr>
          <p:nvPr/>
        </p:nvCxnSpPr>
        <p:spPr>
          <a:xfrm rot="16200000" flipV="1">
            <a:off x="5935712" y="725535"/>
            <a:ext cx="382548" cy="2338329"/>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62992" y="4401785"/>
            <a:ext cx="8095208" cy="1754326"/>
          </a:xfrm>
          <a:prstGeom prst="rect">
            <a:avLst/>
          </a:prstGeom>
          <a:noFill/>
        </p:spPr>
        <p:txBody>
          <a:bodyPr wrap="square" rtlCol="0">
            <a:spAutoFit/>
          </a:bodyPr>
          <a:lstStyle/>
          <a:p>
            <a:r>
              <a:rPr lang="en-US" sz="1200" dirty="0"/>
              <a:t>For example, a bank of eight knob widgets you want to use to control panning in a mixer could be named:</a:t>
            </a:r>
          </a:p>
          <a:p>
            <a:r>
              <a:rPr lang="en-US" sz="1200" dirty="0"/>
              <a:t>	mc_k_pan_0	mc_k_pan_1	mc_k_pan_2	mc_k_pan_3    . . .      mc_k_pan_7</a:t>
            </a:r>
          </a:p>
          <a:p>
            <a:endParaRPr lang="en-US" sz="1200" dirty="0"/>
          </a:p>
          <a:p>
            <a:r>
              <a:rPr lang="en-US" sz="1200" dirty="0"/>
              <a:t>The </a:t>
            </a:r>
            <a:r>
              <a:rPr lang="en-US" sz="1200" dirty="0" err="1"/>
              <a:t>bankID</a:t>
            </a:r>
            <a:r>
              <a:rPr lang="en-US" sz="1200" dirty="0"/>
              <a:t> “pan” in this example is entirely arbitrary.  I generally use </a:t>
            </a:r>
            <a:r>
              <a:rPr lang="en-US" sz="1200" dirty="0" err="1"/>
              <a:t>bankID’s</a:t>
            </a:r>
            <a:r>
              <a:rPr lang="en-US" sz="1200" dirty="0"/>
              <a:t> that are descriptive, but you could just as easily name your banks things like “bank1” or “</a:t>
            </a:r>
            <a:r>
              <a:rPr lang="en-US" sz="1200" dirty="0" err="1"/>
              <a:t>xyz</a:t>
            </a:r>
            <a:r>
              <a:rPr lang="en-US" sz="1200" dirty="0"/>
              <a:t>” if you’re so inclined.</a:t>
            </a:r>
          </a:p>
          <a:p>
            <a:endParaRPr lang="en-US" sz="1200" dirty="0"/>
          </a:p>
          <a:p>
            <a:r>
              <a:rPr lang="en-US" sz="1200" dirty="0"/>
              <a:t>The purpose of this </a:t>
            </a:r>
            <a:r>
              <a:rPr lang="en-US" sz="1200" dirty="0" err="1"/>
              <a:t>bankID</a:t>
            </a:r>
            <a:r>
              <a:rPr lang="en-US" sz="1200" dirty="0"/>
              <a:t> is so that you can select among multiple banks.  You can define as many banks as you want of each control type.</a:t>
            </a:r>
          </a:p>
          <a:p>
            <a:endParaRPr lang="en-US" sz="1200" dirty="0"/>
          </a:p>
        </p:txBody>
      </p:sp>
      <p:cxnSp>
        <p:nvCxnSpPr>
          <p:cNvPr id="21" name="Elbow Connector 20"/>
          <p:cNvCxnSpPr>
            <a:stCxn id="8" idx="0"/>
            <a:endCxn id="19" idx="1"/>
          </p:cNvCxnSpPr>
          <p:nvPr/>
        </p:nvCxnSpPr>
        <p:spPr>
          <a:xfrm rot="16200000" flipV="1">
            <a:off x="4403037" y="1316935"/>
            <a:ext cx="373517" cy="1164561"/>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1371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5878532"/>
          </a:xfrm>
          <a:prstGeom prst="rect">
            <a:avLst/>
          </a:prstGeom>
          <a:noFill/>
        </p:spPr>
        <p:txBody>
          <a:bodyPr wrap="square" rtlCol="0">
            <a:spAutoFit/>
          </a:bodyPr>
          <a:lstStyle/>
          <a:p>
            <a:r>
              <a:rPr lang="en-US" sz="1400" b="1" dirty="0"/>
              <a:t>Indicator Widgets</a:t>
            </a:r>
          </a:p>
          <a:p>
            <a:endParaRPr lang="en-US" sz="1400" b="1" dirty="0"/>
          </a:p>
          <a:p>
            <a:r>
              <a:rPr lang="en-US" sz="1200" dirty="0"/>
              <a:t>“Indicator Widgets” are similar to Parameter Widgets, but instead of controlling the colors of widgets on the SL-MK3 they are used to show on the Rackspace screen which widget banks are actively being controlled by the SL-MK3.</a:t>
            </a:r>
          </a:p>
          <a:p>
            <a:endParaRPr lang="en-US" sz="1200" dirty="0"/>
          </a:p>
          <a:p>
            <a:r>
              <a:rPr lang="en-US" sz="1200" dirty="0"/>
              <a:t>For example, if you have three separate banks of knobs in a Rackspace (e.g., instrument parameters, reverb parameters, and pans) it can be helpful to see on the </a:t>
            </a:r>
            <a:r>
              <a:rPr lang="en-US" sz="1200" dirty="0" err="1"/>
              <a:t>GigPerformer</a:t>
            </a:r>
            <a:r>
              <a:rPr lang="en-US" sz="1200" dirty="0"/>
              <a:t> screen which ones are actively linked to the knobs on the SL-MK3.  You can change banks using the up/down arrow keys next to the control row on the SL-MK3 and the Indicator Widgets will reflect which bank is currently active</a:t>
            </a:r>
          </a:p>
          <a:p>
            <a:endParaRPr lang="en-US" sz="1200" dirty="0"/>
          </a:p>
          <a:p>
            <a:r>
              <a:rPr lang="en-US" sz="1200" dirty="0"/>
              <a:t>Indicator Widgets are named with the same format as Control and Parameter widgets but with “_</a:t>
            </a:r>
            <a:r>
              <a:rPr lang="en-US" sz="1200" dirty="0" err="1"/>
              <a:t>i</a:t>
            </a:r>
            <a:r>
              <a:rPr lang="en-US" sz="1200" dirty="0"/>
              <a:t>” in place of the _position.</a:t>
            </a:r>
          </a:p>
          <a:p>
            <a:r>
              <a:rPr lang="en-US" sz="1200" dirty="0"/>
              <a:t>	e.g., </a:t>
            </a:r>
            <a:r>
              <a:rPr lang="en-US" sz="1200" dirty="0" err="1"/>
              <a:t>sl_k_pan_i</a:t>
            </a:r>
            <a:endParaRPr lang="en-US" sz="1200" dirty="0"/>
          </a:p>
          <a:p>
            <a:endParaRPr lang="en-US" sz="1200" dirty="0"/>
          </a:p>
          <a:p>
            <a:r>
              <a:rPr lang="en-US" sz="1200" dirty="0"/>
              <a:t>Indicator Widgets are generally created as Text widget, most often with the text itself being blank or with the Text Color alpha set to zero so that the text itself does not appear on the Rackspace screen.</a:t>
            </a:r>
          </a:p>
          <a:p>
            <a:endParaRPr lang="en-US" sz="1200" dirty="0"/>
          </a:p>
          <a:p>
            <a:r>
              <a:rPr lang="en-US" sz="1200" dirty="0"/>
              <a:t>When the bank specified is “active” the extension will set the value of the widget to 1, which will raise its visibility on the Rackspace screen.  When the bank is not active the value will be set to 0.3, which will reduce its visibility.  A common use of these widgets is as an outline and background behind the associated set of Control Widgets.</a:t>
            </a:r>
          </a:p>
          <a:p>
            <a:endParaRPr lang="en-US" sz="1200" dirty="0"/>
          </a:p>
          <a:p>
            <a:r>
              <a:rPr lang="en-US" sz="1200" dirty="0"/>
              <a:t>The Caption of Indicator Widgets for knob and button banks controls the text that appears in the label areas on the right-most display on the SL-MK3, or temporarily in the Notify area when bank switching pad banks.  Text for knob and button banks appears on two lines, which should be separated in the Caption by the “_” character.  e.g., a Caption of “</a:t>
            </a:r>
            <a:r>
              <a:rPr lang="en-US" sz="1200" dirty="0" err="1"/>
              <a:t>Solo_Mute</a:t>
            </a:r>
            <a:r>
              <a:rPr lang="en-US" sz="1200" dirty="0"/>
              <a:t>” for a button bank would show the label “Solo” next to the top row of buttons, and “Mute” next to the bottom row.</a:t>
            </a:r>
          </a:p>
          <a:p>
            <a:endParaRPr lang="en-US" sz="1200" dirty="0"/>
          </a:p>
          <a:p>
            <a:r>
              <a:rPr lang="en-US" sz="1200" b="1" dirty="0"/>
              <a:t>Note</a:t>
            </a:r>
            <a:r>
              <a:rPr lang="en-US" sz="1200" dirty="0"/>
              <a:t> – </a:t>
            </a:r>
            <a:r>
              <a:rPr lang="en-US" sz="1200" dirty="0" err="1"/>
              <a:t>GigPerformer</a:t>
            </a:r>
            <a:r>
              <a:rPr lang="en-US" sz="1200" dirty="0"/>
              <a:t> will remember Indicator Widget values when switching between </a:t>
            </a:r>
            <a:r>
              <a:rPr lang="en-US" sz="1200" dirty="0" err="1"/>
              <a:t>Rackspaces</a:t>
            </a:r>
            <a:r>
              <a:rPr lang="en-US" sz="1200" dirty="0"/>
              <a:t>/Variations/etc.  As a result it will remember which banks you were controlling when you last used or saved a Variation, and when you return to it those same banks will be “active” again on the SL-MK3.</a:t>
            </a:r>
          </a:p>
          <a:p>
            <a:endParaRPr lang="en-US" sz="1200" dirty="0"/>
          </a:p>
          <a:p>
            <a:r>
              <a:rPr lang="en-US" sz="1200" b="1" dirty="0"/>
              <a:t>Note</a:t>
            </a:r>
            <a:r>
              <a:rPr lang="en-US" sz="1200" dirty="0"/>
              <a:t> – the background color of an Indicator Widget is used for coloring the up/down bank select arrows on the SL-MK3.  If you make each bank a different color, the up/down arrows will indicate which bank is next/previous as you bank select.</a:t>
            </a:r>
          </a:p>
        </p:txBody>
      </p:sp>
    </p:spTree>
    <p:extLst>
      <p:ext uri="{BB962C8B-B14F-4D97-AF65-F5344CB8AC3E}">
        <p14:creationId xmlns:p14="http://schemas.microsoft.com/office/powerpoint/2010/main" val="3928714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1815882"/>
          </a:xfrm>
          <a:prstGeom prst="rect">
            <a:avLst/>
          </a:prstGeom>
          <a:noFill/>
        </p:spPr>
        <p:txBody>
          <a:bodyPr wrap="square" rtlCol="0">
            <a:spAutoFit/>
          </a:bodyPr>
          <a:lstStyle/>
          <a:p>
            <a:r>
              <a:rPr lang="en-US" sz="1400" b="1" dirty="0"/>
              <a:t>Parameter Widgets</a:t>
            </a:r>
          </a:p>
          <a:p>
            <a:endParaRPr lang="en-US" sz="1400" b="1" dirty="0"/>
          </a:p>
          <a:p>
            <a:r>
              <a:rPr lang="en-US" sz="1200" dirty="0"/>
              <a:t>“Parameter Widgets” are optional and can be used to specify how “Control Widgets” appear on the MCU.</a:t>
            </a:r>
          </a:p>
          <a:p>
            <a:endParaRPr lang="en-US" sz="1200" dirty="0"/>
          </a:p>
          <a:p>
            <a:r>
              <a:rPr lang="en-US" sz="1200" dirty="0"/>
              <a:t>The only Parameter Widget currently in use is of the form:  mc_[f or k]_</a:t>
            </a:r>
            <a:r>
              <a:rPr lang="en-US" sz="1200" dirty="0" err="1"/>
              <a:t>bankID_p</a:t>
            </a:r>
            <a:endParaRPr lang="en-US" sz="1200" dirty="0"/>
          </a:p>
          <a:p>
            <a:endParaRPr lang="en-US" sz="1200" dirty="0"/>
          </a:p>
          <a:p>
            <a:r>
              <a:rPr lang="en-US" sz="1200" dirty="0"/>
              <a:t>The Caption of these Parameter Widgets is displayed on the LCD when the bank is currently active on the MCU and being displayed on the LCD.</a:t>
            </a:r>
          </a:p>
          <a:p>
            <a:pPr marL="628650" lvl="1" indent="-171450">
              <a:buFont typeface="Arial" panose="020B0604020202020204" pitchFamily="34" charset="0"/>
              <a:buChar char="•"/>
            </a:pPr>
            <a:endParaRPr lang="en-US" sz="1200" dirty="0"/>
          </a:p>
        </p:txBody>
      </p:sp>
    </p:spTree>
    <p:extLst>
      <p:ext uri="{BB962C8B-B14F-4D97-AF65-F5344CB8AC3E}">
        <p14:creationId xmlns:p14="http://schemas.microsoft.com/office/powerpoint/2010/main" val="2034193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3847207"/>
          </a:xfrm>
          <a:prstGeom prst="rect">
            <a:avLst/>
          </a:prstGeom>
          <a:noFill/>
        </p:spPr>
        <p:txBody>
          <a:bodyPr wrap="square" rtlCol="0">
            <a:spAutoFit/>
          </a:bodyPr>
          <a:lstStyle/>
          <a:p>
            <a:r>
              <a:rPr lang="en-US" sz="1400" b="1" dirty="0"/>
              <a:t>LCD Display</a:t>
            </a:r>
          </a:p>
          <a:p>
            <a:endParaRPr lang="en-US" sz="1400" b="1" dirty="0"/>
          </a:p>
          <a:p>
            <a:r>
              <a:rPr lang="en-US" sz="1200" dirty="0"/>
              <a:t>The MCU LCD displays are organized as two lines of text with seven characters each, aligned with each row of faders/knobs.  On some units the displays of adjacent tracks run together; on others there is a gap.  This can have a significant impact on readability.  The extension was built for a unit with no gaps between displays, where it is actually two lines of 56 characters.</a:t>
            </a:r>
          </a:p>
          <a:p>
            <a:endParaRPr lang="en-US" sz="1200" dirty="0"/>
          </a:p>
          <a:p>
            <a:r>
              <a:rPr lang="en-US" sz="1200" dirty="0"/>
              <a:t>At any given time the extension will display captions of either the active Fader bank, Knob bank, or Songs/</a:t>
            </a:r>
            <a:r>
              <a:rPr lang="en-US" sz="1200" dirty="0" err="1"/>
              <a:t>Rackspaces</a:t>
            </a:r>
            <a:r>
              <a:rPr lang="en-US" sz="1200" dirty="0"/>
              <a:t>.</a:t>
            </a:r>
          </a:p>
          <a:p>
            <a:endParaRPr lang="en-US" sz="1200" dirty="0"/>
          </a:p>
          <a:p>
            <a:r>
              <a:rPr lang="en-US" sz="1200" dirty="0"/>
              <a:t>Standard button assignments are:</a:t>
            </a:r>
          </a:p>
          <a:p>
            <a:pPr marL="628650" lvl="1" indent="-171450">
              <a:buFont typeface="Arial" panose="020B0604020202020204" pitchFamily="34" charset="0"/>
              <a:buChar char="•"/>
            </a:pPr>
            <a:r>
              <a:rPr lang="en-US" sz="1200" dirty="0"/>
              <a:t>EQ, Pan, Track – select Faders, Knobs, or Songs/</a:t>
            </a:r>
            <a:r>
              <a:rPr lang="en-US" sz="1200" dirty="0" err="1"/>
              <a:t>Rackspaces</a:t>
            </a:r>
            <a:r>
              <a:rPr lang="en-US" sz="1200" dirty="0"/>
              <a:t> on LCD display</a:t>
            </a:r>
          </a:p>
          <a:p>
            <a:pPr marL="628650" lvl="1" indent="-171450">
              <a:buFont typeface="Arial" panose="020B0604020202020204" pitchFamily="34" charset="0"/>
              <a:buChar char="•"/>
            </a:pPr>
            <a:r>
              <a:rPr lang="en-US" sz="1200" dirty="0"/>
              <a:t>&lt;&lt;  &gt;&gt; - cycle through Fader banks</a:t>
            </a:r>
          </a:p>
          <a:p>
            <a:pPr marL="628650" lvl="1" indent="-171450">
              <a:buFont typeface="Arial" panose="020B0604020202020204" pitchFamily="34" charset="0"/>
              <a:buChar char="•"/>
            </a:pPr>
            <a:r>
              <a:rPr lang="en-US" sz="1200" dirty="0"/>
              <a:t>&lt;  &gt; - cycle through Knob banks</a:t>
            </a:r>
          </a:p>
          <a:p>
            <a:pPr marL="628650" lvl="1" indent="-171450">
              <a:buFont typeface="Arial" panose="020B0604020202020204" pitchFamily="34" charset="0"/>
              <a:buChar char="•"/>
            </a:pPr>
            <a:r>
              <a:rPr lang="en-US" sz="1200" dirty="0"/>
              <a:t>Transport &lt;&lt; and &gt;&gt; - cycle through Songs/</a:t>
            </a:r>
            <a:r>
              <a:rPr lang="en-US" sz="1200" dirty="0" err="1"/>
              <a:t>Rackspaces</a:t>
            </a:r>
            <a:r>
              <a:rPr lang="en-US" sz="1200" dirty="0"/>
              <a:t> in groups of 8</a:t>
            </a:r>
          </a:p>
          <a:p>
            <a:pPr marL="628650" lvl="1" indent="-171450">
              <a:buFont typeface="Arial" panose="020B0604020202020204" pitchFamily="34" charset="0"/>
              <a:buChar char="•"/>
            </a:pPr>
            <a:r>
              <a:rPr lang="en-US" sz="1200" dirty="0"/>
              <a:t>Record – toggles in and out of Setlist mode</a:t>
            </a:r>
          </a:p>
          <a:p>
            <a:pPr marL="628650" lvl="1" indent="-171450">
              <a:buFont typeface="Arial" panose="020B0604020202020204" pitchFamily="34" charset="0"/>
              <a:buChar char="•"/>
            </a:pPr>
            <a:r>
              <a:rPr lang="en-US" sz="1200" dirty="0"/>
              <a:t>Stop – stops the </a:t>
            </a:r>
            <a:r>
              <a:rPr lang="en-US" sz="1200" dirty="0" err="1"/>
              <a:t>playhead</a:t>
            </a:r>
            <a:endParaRPr lang="en-US" sz="1200" dirty="0"/>
          </a:p>
          <a:p>
            <a:pPr marL="628650" lvl="1" indent="-171450">
              <a:buFont typeface="Arial" panose="020B0604020202020204" pitchFamily="34" charset="0"/>
              <a:buChar char="•"/>
            </a:pPr>
            <a:r>
              <a:rPr lang="en-US" sz="1200" dirty="0"/>
              <a:t>Play – starts the </a:t>
            </a:r>
            <a:r>
              <a:rPr lang="en-US" sz="1200" dirty="0" err="1"/>
              <a:t>playhead</a:t>
            </a:r>
            <a:endParaRPr lang="en-US" sz="1200" dirty="0"/>
          </a:p>
          <a:p>
            <a:pPr marL="628650" lvl="1" indent="-171450">
              <a:buFont typeface="Arial" panose="020B0604020202020204" pitchFamily="34" charset="0"/>
              <a:buChar char="•"/>
            </a:pPr>
            <a:r>
              <a:rPr lang="en-US" sz="1200" dirty="0" err="1"/>
              <a:t>Jogwheel</a:t>
            </a:r>
            <a:r>
              <a:rPr lang="en-US" sz="1200" dirty="0"/>
              <a:t> – adjusts tempo</a:t>
            </a:r>
          </a:p>
          <a:p>
            <a:endParaRPr lang="en-US" sz="1200" dirty="0"/>
          </a:p>
          <a:p>
            <a:r>
              <a:rPr lang="en-US" sz="1200" dirty="0"/>
              <a:t>Other button layouts can be selected from the MCU extension menu in GP.  The purpose of the different layouts is to (try to) put the control buttons in positions that will be logical or easy to remember. </a:t>
            </a:r>
          </a:p>
        </p:txBody>
      </p:sp>
    </p:spTree>
    <p:extLst>
      <p:ext uri="{BB962C8B-B14F-4D97-AF65-F5344CB8AC3E}">
        <p14:creationId xmlns:p14="http://schemas.microsoft.com/office/powerpoint/2010/main" val="764461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6001643"/>
          </a:xfrm>
          <a:prstGeom prst="rect">
            <a:avLst/>
          </a:prstGeom>
          <a:noFill/>
        </p:spPr>
        <p:txBody>
          <a:bodyPr wrap="square" rtlCol="0">
            <a:spAutoFit/>
          </a:bodyPr>
          <a:lstStyle/>
          <a:p>
            <a:r>
              <a:rPr lang="en-US" sz="1200" b="1" dirty="0" err="1"/>
              <a:t>BankID</a:t>
            </a:r>
            <a:r>
              <a:rPr lang="en-US" sz="1200" b="1" dirty="0"/>
              <a:t> Linking</a:t>
            </a:r>
          </a:p>
          <a:p>
            <a:endParaRPr lang="en-US" sz="1200" dirty="0"/>
          </a:p>
          <a:p>
            <a:r>
              <a:rPr lang="en-US" sz="1200" dirty="0"/>
              <a:t>If the same </a:t>
            </a:r>
            <a:r>
              <a:rPr lang="en-US" sz="1200" dirty="0" err="1"/>
              <a:t>bankID</a:t>
            </a:r>
            <a:r>
              <a:rPr lang="en-US" sz="1200" dirty="0"/>
              <a:t> is used for different control rows (e.g., Faders and Knobs) then when that </a:t>
            </a:r>
            <a:r>
              <a:rPr lang="en-US" sz="1200" dirty="0" err="1"/>
              <a:t>bankID</a:t>
            </a:r>
            <a:r>
              <a:rPr lang="en-US" sz="1200" dirty="0"/>
              <a:t> is selected to be active for one control row (e.g., Knobs or Faders) it will be selected for all rows that have a </a:t>
            </a:r>
            <a:r>
              <a:rPr lang="en-US" sz="1200" dirty="0" err="1"/>
              <a:t>bankID</a:t>
            </a:r>
            <a:r>
              <a:rPr lang="en-US" sz="1200" dirty="0"/>
              <a:t> of that name.</a:t>
            </a:r>
          </a:p>
          <a:p>
            <a:endParaRPr lang="en-US" sz="1200" dirty="0"/>
          </a:p>
          <a:p>
            <a:r>
              <a:rPr lang="en-US" sz="1200" dirty="0"/>
              <a:t>For example, if you want to be able to bank select between three separate 8 channel mixers plugins and have the entire control surface move together between them you would use Widget names like:</a:t>
            </a:r>
          </a:p>
          <a:p>
            <a:r>
              <a:rPr lang="en-US" sz="1200" dirty="0"/>
              <a:t>	mc_f_mix1_0 … mc_f_mix1_7   and  mc_k_mix1_0 … mc_k_mix1_7   and  mc_mute_mix1_0   etc.</a:t>
            </a:r>
          </a:p>
          <a:p>
            <a:r>
              <a:rPr lang="en-US" sz="1200" dirty="0"/>
              <a:t>	mc_f_mix2_0 … mc_f_mix2_7   and  mc_k_mix2_0 … mc_k_mix2_7   and  mc_mute_mix2_0   etc.</a:t>
            </a:r>
          </a:p>
          <a:p>
            <a:r>
              <a:rPr lang="en-US" sz="1200" dirty="0"/>
              <a:t>	mc_f_mix3_0 … mc_f_mix3_7   and  mc_k_mix3_0 … mc_k_mix3_7   and  mc_mute_mix3_0   etc.</a:t>
            </a:r>
          </a:p>
          <a:p>
            <a:endParaRPr lang="en-US" sz="1200" dirty="0"/>
          </a:p>
          <a:p>
            <a:r>
              <a:rPr lang="en-US" sz="1200" dirty="0"/>
              <a:t>Name as such, when you bank select (using the &lt;&lt; or &gt;&gt; Fader bank select keys) you will automatically also select the corresponding set of Knobs, Mute buttons, and any other button rows where you used that </a:t>
            </a:r>
            <a:r>
              <a:rPr lang="en-US" sz="1200" dirty="0" err="1"/>
              <a:t>bankID</a:t>
            </a:r>
            <a:r>
              <a:rPr lang="en-US" sz="1200" dirty="0"/>
              <a:t>.</a:t>
            </a:r>
          </a:p>
          <a:p>
            <a:endParaRPr lang="en-US" sz="1200" dirty="0"/>
          </a:p>
          <a:p>
            <a:r>
              <a:rPr lang="en-US" sz="1200" dirty="0"/>
              <a:t>In contrast, if you want to use the same three mixer plugins but be able to independently control the Volumes from the first on the MCU faders, the pans from the second on the MCU knobs, and the mutes for the third on the MCU mute buttons, you must use different </a:t>
            </a:r>
            <a:r>
              <a:rPr lang="en-US" sz="1200" dirty="0" err="1"/>
              <a:t>bankIDs</a:t>
            </a:r>
            <a:r>
              <a:rPr lang="en-US" sz="1200" dirty="0"/>
              <a:t> for each widget row.  A simple example would be:</a:t>
            </a:r>
          </a:p>
          <a:p>
            <a:r>
              <a:rPr lang="en-US" sz="1200" dirty="0"/>
              <a:t>	mc_f_volume1_0 … mc_f_volume1_7   and  mc_k_pan1_0 … mc_k_pan1_7   and  mc_mute_mute1_0   etc.</a:t>
            </a:r>
          </a:p>
          <a:p>
            <a:r>
              <a:rPr lang="en-US" sz="1200" dirty="0"/>
              <a:t>	mc_f_volume2_0 … mc_f_volume2_7   and  mc_k_pan2_0 … mc_k_pan2_7   and  mc_mute_mute2_0   etc.</a:t>
            </a:r>
          </a:p>
          <a:p>
            <a:r>
              <a:rPr lang="en-US" sz="1200" dirty="0"/>
              <a:t>	mc_f_volume3_0 … mc_f_volume3_7   and  mc_k_pan3_0 … mc_k_pan3_7   and  mc_mute_mute3_0   etc.</a:t>
            </a:r>
          </a:p>
          <a:p>
            <a:endParaRPr lang="en-US" sz="1200" dirty="0"/>
          </a:p>
          <a:p>
            <a:endParaRPr lang="en-US" sz="1200" dirty="0"/>
          </a:p>
          <a:p>
            <a:r>
              <a:rPr lang="en-US" sz="1200" b="1" dirty="0"/>
              <a:t>NOTE</a:t>
            </a:r>
            <a:r>
              <a:rPr lang="en-US" sz="1200" dirty="0"/>
              <a:t>:  there are presently no independent MCU key assignments for cycling through button banks.  This is because there are too many independent button rows to make this practical and no obvious keys in the layout for doing so.</a:t>
            </a:r>
          </a:p>
          <a:p>
            <a:endParaRPr lang="en-US" sz="1200" dirty="0"/>
          </a:p>
          <a:p>
            <a:r>
              <a:rPr lang="en-US" sz="1200" dirty="0"/>
              <a:t>In my </a:t>
            </a:r>
            <a:r>
              <a:rPr lang="en-US" sz="1200" dirty="0" err="1"/>
              <a:t>Rackspaces</a:t>
            </a:r>
            <a:r>
              <a:rPr lang="en-US" sz="1200" dirty="0"/>
              <a:t> I tend to have either A) only one bank for each button row, or B) button rows that utilize multiple banks having </a:t>
            </a:r>
            <a:r>
              <a:rPr lang="en-US" sz="1200" dirty="0" err="1"/>
              <a:t>bankIDs</a:t>
            </a:r>
            <a:r>
              <a:rPr lang="en-US" sz="1200" dirty="0"/>
              <a:t> exclusively aligned to Knob or Fader bank </a:t>
            </a:r>
            <a:r>
              <a:rPr lang="en-US" sz="1200" dirty="0" err="1"/>
              <a:t>bankIDs</a:t>
            </a:r>
            <a:r>
              <a:rPr lang="en-US" sz="1200" dirty="0"/>
              <a:t>.</a:t>
            </a:r>
          </a:p>
          <a:p>
            <a:endParaRPr lang="en-US" sz="1200" dirty="0"/>
          </a:p>
          <a:p>
            <a:r>
              <a:rPr lang="en-US" sz="1200" dirty="0"/>
              <a:t>It may be easy enough to get around this by holding down something like the “Shift” key and simultaneously pressing the first or last button of an individual button row to bank switch that row.  However, because of the limited visual feedback, the plethora of buttons available on the MCU, uncertainty that different hardware will respond similarly to held buttons, and inability to reliably do the same through an OSC display I have not found this worth pursuing.</a:t>
            </a:r>
          </a:p>
        </p:txBody>
      </p:sp>
    </p:spTree>
    <p:extLst>
      <p:ext uri="{BB962C8B-B14F-4D97-AF65-F5344CB8AC3E}">
        <p14:creationId xmlns:p14="http://schemas.microsoft.com/office/powerpoint/2010/main" val="1353625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6001643"/>
          </a:xfrm>
          <a:prstGeom prst="rect">
            <a:avLst/>
          </a:prstGeom>
          <a:noFill/>
        </p:spPr>
        <p:txBody>
          <a:bodyPr wrap="square" rtlCol="0">
            <a:spAutoFit/>
          </a:bodyPr>
          <a:lstStyle/>
          <a:p>
            <a:r>
              <a:rPr lang="en-US" sz="1200" b="1" dirty="0"/>
              <a:t>Song and Rackspace Selection Buttons</a:t>
            </a:r>
          </a:p>
          <a:p>
            <a:endParaRPr lang="en-US" sz="1200" dirty="0"/>
          </a:p>
          <a:p>
            <a:r>
              <a:rPr lang="en-US" sz="1200" dirty="0"/>
              <a:t>Song/Rackspace and </a:t>
            </a:r>
            <a:r>
              <a:rPr lang="en-US" sz="1200" dirty="0" err="1"/>
              <a:t>Songpart</a:t>
            </a:r>
            <a:r>
              <a:rPr lang="en-US" sz="1200" dirty="0"/>
              <a:t>/Variation selection can be automatically linked to different button rows using widgets named “</a:t>
            </a:r>
            <a:r>
              <a:rPr lang="en-US" sz="1200" dirty="0" err="1"/>
              <a:t>mc_rackrow</a:t>
            </a:r>
            <a:r>
              <a:rPr lang="en-US" sz="1200" dirty="0"/>
              <a:t>” and “</a:t>
            </a:r>
            <a:r>
              <a:rPr lang="en-US" sz="1200" dirty="0" err="1"/>
              <a:t>mc_variationrow</a:t>
            </a:r>
            <a:r>
              <a:rPr lang="en-US" sz="1200" dirty="0"/>
              <a:t>”.  The caption of each widget will specify what button row you want them assigned to.  The options are the same as the “_type_” fields of the widget names.  i.e., solo, mute, rec, </a:t>
            </a:r>
            <a:r>
              <a:rPr lang="en-US" sz="1200" dirty="0" err="1"/>
              <a:t>sel</a:t>
            </a:r>
            <a:r>
              <a:rPr lang="en-US" sz="1200" dirty="0"/>
              <a:t>, </a:t>
            </a:r>
            <a:r>
              <a:rPr lang="en-US" sz="1200" dirty="0" err="1"/>
              <a:t>fn</a:t>
            </a:r>
            <a:r>
              <a:rPr lang="en-US" sz="1200" dirty="0"/>
              <a:t>, view.</a:t>
            </a:r>
          </a:p>
          <a:p>
            <a:endParaRPr lang="en-US" sz="1200" dirty="0"/>
          </a:p>
          <a:p>
            <a:r>
              <a:rPr lang="en-US" sz="1200" dirty="0"/>
              <a:t>When these options are utilized the Songs/Racks or </a:t>
            </a:r>
            <a:r>
              <a:rPr lang="en-US" sz="1200" dirty="0" err="1"/>
              <a:t>Songparts</a:t>
            </a:r>
            <a:r>
              <a:rPr lang="en-US" sz="1200" dirty="0"/>
              <a:t>/Variations can be changed by pressing the appropriate button on the row.  The first Song/Rack is assigned to the leftmost button on the row and successive ones are assigned going left to right.</a:t>
            </a:r>
          </a:p>
          <a:p>
            <a:endParaRPr lang="en-US" sz="1200" dirty="0"/>
          </a:p>
          <a:p>
            <a:r>
              <a:rPr lang="en-US" sz="1200" dirty="0"/>
              <a:t>The &lt;&lt; and &gt;&gt; buttons (by default) will shift the buttons to the next 8 Racks/Songs.  The currently active Rack/Song or Variation/</a:t>
            </a:r>
            <a:r>
              <a:rPr lang="en-US" sz="1200" dirty="0" err="1"/>
              <a:t>Songpart</a:t>
            </a:r>
            <a:r>
              <a:rPr lang="en-US" sz="1200" dirty="0"/>
              <a:t> will have its button lit on the surface.</a:t>
            </a:r>
          </a:p>
          <a:p>
            <a:endParaRPr lang="en-US" sz="1200" dirty="0"/>
          </a:p>
          <a:p>
            <a:r>
              <a:rPr lang="en-US" sz="1200" dirty="0"/>
              <a:t>If these widgets are utilized they will override any other widgets assigned to those button rows.</a:t>
            </a:r>
          </a:p>
          <a:p>
            <a:endParaRPr lang="en-US" sz="1200" dirty="0"/>
          </a:p>
          <a:p>
            <a:r>
              <a:rPr lang="en-US" sz="1200" dirty="0"/>
              <a:t>I tend to put these in the global </a:t>
            </a:r>
            <a:r>
              <a:rPr lang="en-US" sz="1200" dirty="0" err="1"/>
              <a:t>rackspace</a:t>
            </a:r>
            <a:r>
              <a:rPr lang="en-US" sz="1200" dirty="0"/>
              <a:t> so that they don’t move around or vanish as I change songs, racks, etc. </a:t>
            </a:r>
          </a:p>
          <a:p>
            <a:endParaRPr lang="en-US" sz="1200" dirty="0"/>
          </a:p>
          <a:p>
            <a:endParaRPr lang="en-US" sz="1200" dirty="0"/>
          </a:p>
          <a:p>
            <a:endParaRPr lang="en-US" sz="1200" dirty="0"/>
          </a:p>
          <a:p>
            <a:r>
              <a:rPr lang="en-US" sz="1200" b="1" dirty="0"/>
              <a:t>MIDI Device Selection</a:t>
            </a:r>
          </a:p>
          <a:p>
            <a:endParaRPr lang="en-US" sz="1200" dirty="0"/>
          </a:p>
          <a:p>
            <a:r>
              <a:rPr lang="en-US" sz="1200" dirty="0"/>
              <a:t>The MCU extension will look for widgets named “</a:t>
            </a:r>
            <a:r>
              <a:rPr lang="en-US" sz="1200" dirty="0" err="1"/>
              <a:t>mc_midiin</a:t>
            </a:r>
            <a:r>
              <a:rPr lang="en-US" sz="1200" dirty="0"/>
              <a:t>” and “</a:t>
            </a:r>
            <a:r>
              <a:rPr lang="en-US" sz="1200" dirty="0" err="1"/>
              <a:t>mc_midiout</a:t>
            </a:r>
            <a:r>
              <a:rPr lang="en-US" sz="1200" dirty="0"/>
              <a:t>” to determine which devices to attach to.  The captions in these widgets contain a comma separated list of MIDI device names that the extension will attempt to connect to.  These names must match the names that show up in the </a:t>
            </a:r>
            <a:r>
              <a:rPr lang="en-US" sz="1200" dirty="0" err="1"/>
              <a:t>GigPerformer</a:t>
            </a:r>
            <a:r>
              <a:rPr lang="en-US" sz="1200" dirty="0"/>
              <a:t> “Options -&gt; MIDI Port” configuration window.</a:t>
            </a:r>
          </a:p>
          <a:p>
            <a:endParaRPr lang="en-US" sz="1200" dirty="0"/>
          </a:p>
          <a:p>
            <a:r>
              <a:rPr lang="en-US" sz="1200" dirty="0"/>
              <a:t>I typically list my physical MCU units as well as OSC virtual MIDI ports so that I can use an OSC either instead of, or in conjunction with, a hardware control surface.  The extension receives MIDI information on the “</a:t>
            </a:r>
            <a:r>
              <a:rPr lang="en-US" sz="1200" dirty="0" err="1"/>
              <a:t>mc_midiin</a:t>
            </a:r>
            <a:r>
              <a:rPr lang="en-US" sz="1200" dirty="0"/>
              <a:t>” ports and outputs to the “</a:t>
            </a:r>
            <a:r>
              <a:rPr lang="en-US" sz="1200" dirty="0" err="1"/>
              <a:t>mc_midiout</a:t>
            </a:r>
            <a:r>
              <a:rPr lang="en-US" sz="1200" dirty="0"/>
              <a:t>” ports.</a:t>
            </a:r>
          </a:p>
          <a:p>
            <a:endParaRPr lang="en-US" sz="1200" dirty="0"/>
          </a:p>
          <a:p>
            <a:r>
              <a:rPr lang="en-US" sz="1200" dirty="0"/>
              <a:t>The MCU protocol is designed to accommodate 32 separate “channel strips” plus the master channel.  In practice this means three “extension units” can be attached to a “master” MCU unit to give 32+1 faders, knobs, etc.  This extension will only communicate using the data protocol associated with the first 8 channels plus the master.</a:t>
            </a:r>
          </a:p>
        </p:txBody>
      </p:sp>
    </p:spTree>
    <p:extLst>
      <p:ext uri="{BB962C8B-B14F-4D97-AF65-F5344CB8AC3E}">
        <p14:creationId xmlns:p14="http://schemas.microsoft.com/office/powerpoint/2010/main" val="2819542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1938992"/>
          </a:xfrm>
          <a:prstGeom prst="rect">
            <a:avLst/>
          </a:prstGeom>
          <a:noFill/>
        </p:spPr>
        <p:txBody>
          <a:bodyPr wrap="square" rtlCol="0">
            <a:spAutoFit/>
          </a:bodyPr>
          <a:lstStyle/>
          <a:p>
            <a:r>
              <a:rPr lang="en-US" sz="1200" b="1" dirty="0"/>
              <a:t>Using with Open Stage Control (or OSC in general)</a:t>
            </a:r>
          </a:p>
          <a:p>
            <a:endParaRPr lang="en-US" sz="1200" dirty="0"/>
          </a:p>
          <a:p>
            <a:r>
              <a:rPr lang="en-US" sz="1200" dirty="0"/>
              <a:t>There are so many buttons on MCU units that I am prone to forgetting what I have assigned where.  To address this I often use Open Stage Control to show what is assigned where. I often put this on a touch screen and don’t even use a physical MCU unit.</a:t>
            </a:r>
          </a:p>
          <a:p>
            <a:endParaRPr lang="en-US" sz="1200" dirty="0"/>
          </a:p>
          <a:p>
            <a:r>
              <a:rPr lang="en-US" sz="1200" dirty="0"/>
              <a:t>The MCU template created by the creator of Open Stage Control is available at:</a:t>
            </a:r>
          </a:p>
          <a:p>
            <a:r>
              <a:rPr lang="en-US" sz="1200" dirty="0"/>
              <a:t>	</a:t>
            </a:r>
            <a:r>
              <a:rPr lang="en-US" sz="1200" b="0" i="0" u="sng" dirty="0">
                <a:effectLst/>
                <a:latin typeface="-apple-system"/>
                <a:hlinkClick r:id="rId2"/>
              </a:rPr>
              <a:t>https://github.com/jean-emmanuel/open-stage-control-mcu</a:t>
            </a:r>
            <a:endParaRPr lang="en-US" sz="1200" b="0" i="0" u="sng" dirty="0">
              <a:effectLst/>
              <a:latin typeface="-apple-system"/>
            </a:endParaRPr>
          </a:p>
          <a:p>
            <a:endParaRPr lang="en-US" sz="1200" u="sng" dirty="0">
              <a:latin typeface="-apple-system"/>
            </a:endParaRPr>
          </a:p>
          <a:p>
            <a:r>
              <a:rPr lang="en-US" sz="1200" b="0" i="0" dirty="0">
                <a:effectLst/>
                <a:latin typeface="-apple-system"/>
              </a:rPr>
              <a:t>The Touch OSC template is here: </a:t>
            </a:r>
            <a:r>
              <a:rPr lang="en-US" sz="1200" b="0" i="0" u="sng" dirty="0">
                <a:effectLst/>
                <a:latin typeface="-apple-system"/>
                <a:hlinkClick r:id="rId3"/>
              </a:rPr>
              <a:t>https://github.com/NicoG60/TouchMCU</a:t>
            </a:r>
            <a:endParaRPr lang="en-US" sz="1200" b="0" i="0" dirty="0">
              <a:effectLst/>
              <a:latin typeface="-apple-system"/>
            </a:endParaRPr>
          </a:p>
          <a:p>
            <a:endParaRPr lang="en-US" sz="1200" dirty="0"/>
          </a:p>
        </p:txBody>
      </p:sp>
      <p:pic>
        <p:nvPicPr>
          <p:cNvPr id="3" name="Picture 2">
            <a:extLst>
              <a:ext uri="{FF2B5EF4-FFF2-40B4-BE49-F238E27FC236}">
                <a16:creationId xmlns:a16="http://schemas.microsoft.com/office/drawing/2014/main" id="{005B1605-28A8-3FD5-98D6-4E3DB752127A}"/>
              </a:ext>
            </a:extLst>
          </p:cNvPr>
          <p:cNvPicPr>
            <a:picLocks noChangeAspect="1"/>
          </p:cNvPicPr>
          <p:nvPr/>
        </p:nvPicPr>
        <p:blipFill>
          <a:blip r:embed="rId4"/>
          <a:stretch>
            <a:fillRect/>
          </a:stretch>
        </p:blipFill>
        <p:spPr>
          <a:xfrm>
            <a:off x="515529" y="2207533"/>
            <a:ext cx="8023071" cy="4437681"/>
          </a:xfrm>
          <a:prstGeom prst="rect">
            <a:avLst/>
          </a:prstGeom>
        </p:spPr>
      </p:pic>
    </p:spTree>
    <p:extLst>
      <p:ext uri="{BB962C8B-B14F-4D97-AF65-F5344CB8AC3E}">
        <p14:creationId xmlns:p14="http://schemas.microsoft.com/office/powerpoint/2010/main" val="690130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1015663"/>
          </a:xfrm>
          <a:prstGeom prst="rect">
            <a:avLst/>
          </a:prstGeom>
          <a:noFill/>
        </p:spPr>
        <p:txBody>
          <a:bodyPr wrap="square" rtlCol="0">
            <a:spAutoFit/>
          </a:bodyPr>
          <a:lstStyle/>
          <a:p>
            <a:r>
              <a:rPr lang="en-US" sz="1200" dirty="0">
                <a:latin typeface="-apple-system"/>
              </a:rPr>
              <a:t>To work with this extension (and these templates) you must also create appropriate “virtual midi ports” on your system.  The MCU protocol is a MIDI protocol, so it has to run over MIDI.</a:t>
            </a:r>
          </a:p>
          <a:p>
            <a:endParaRPr lang="en-US" sz="1200" dirty="0"/>
          </a:p>
          <a:p>
            <a:r>
              <a:rPr lang="en-US" sz="1200" dirty="0">
                <a:latin typeface="-apple-system"/>
              </a:rPr>
              <a:t>I have modified the Open Stage Control template, and re-designed a version in the layout of an Icon Platform M+, to add text labels to the buttons, knobs, and faders.  These modified versions are available in the same Git repository as this extension.</a:t>
            </a:r>
          </a:p>
        </p:txBody>
      </p:sp>
      <p:pic>
        <p:nvPicPr>
          <p:cNvPr id="5" name="Picture 4">
            <a:extLst>
              <a:ext uri="{FF2B5EF4-FFF2-40B4-BE49-F238E27FC236}">
                <a16:creationId xmlns:a16="http://schemas.microsoft.com/office/drawing/2014/main" id="{785EE713-B6D9-DB41-EC61-5655251961B4}"/>
              </a:ext>
            </a:extLst>
          </p:cNvPr>
          <p:cNvPicPr>
            <a:picLocks noChangeAspect="1"/>
          </p:cNvPicPr>
          <p:nvPr/>
        </p:nvPicPr>
        <p:blipFill>
          <a:blip r:embed="rId2"/>
          <a:stretch>
            <a:fillRect/>
          </a:stretch>
        </p:blipFill>
        <p:spPr>
          <a:xfrm>
            <a:off x="355390" y="1532410"/>
            <a:ext cx="8439538" cy="4895499"/>
          </a:xfrm>
          <a:prstGeom prst="rect">
            <a:avLst/>
          </a:prstGeom>
        </p:spPr>
      </p:pic>
    </p:spTree>
    <p:extLst>
      <p:ext uri="{BB962C8B-B14F-4D97-AF65-F5344CB8AC3E}">
        <p14:creationId xmlns:p14="http://schemas.microsoft.com/office/powerpoint/2010/main" val="218486247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1539</TotalTime>
  <Words>2700</Words>
  <Application>Microsoft Office PowerPoint</Application>
  <PresentationFormat>On-screen Show (4:3)</PresentationFormat>
  <Paragraphs>151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-apple-system</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Widner, Michael</dc:creator>
  <cp:lastModifiedBy>Michael Widner</cp:lastModifiedBy>
  <cp:revision>68</cp:revision>
  <dcterms:created xsi:type="dcterms:W3CDTF">2022-09-01T12:48:40Z</dcterms:created>
  <dcterms:modified xsi:type="dcterms:W3CDTF">2023-01-07T18:26:42Z</dcterms:modified>
</cp:coreProperties>
</file>