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2" r:id="rId3"/>
    <p:sldId id="258" r:id="rId4"/>
    <p:sldId id="263" r:id="rId5"/>
    <p:sldId id="265" r:id="rId6"/>
    <p:sldId id="264" r:id="rId7"/>
    <p:sldId id="266" r:id="rId8"/>
    <p:sldId id="267" r:id="rId9"/>
    <p:sldId id="268" r:id="rId10"/>
    <p:sldId id="270"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4/1/2023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4/1/2023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4/1/2023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4/1/2023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4/1/2023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icoG60/TouchMCU" TargetMode="External"/><Relationship Id="rId2" Type="http://schemas.openxmlformats.org/officeDocument/2006/relationships/hyperlink" Target="https://github.com/jean-emmanuel/open-stage-control-mcu"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463308"/>
          </a:xfrm>
          <a:prstGeom prst="rect">
            <a:avLst/>
          </a:prstGeom>
          <a:noFill/>
        </p:spPr>
        <p:txBody>
          <a:bodyPr wrap="square" rtlCol="0">
            <a:spAutoFit/>
          </a:bodyPr>
          <a:lstStyle/>
          <a:p>
            <a:r>
              <a:rPr lang="en-US" sz="1400" b="1" dirty="0"/>
              <a:t>Getting Started with the MCU Extension</a:t>
            </a:r>
          </a:p>
          <a:p>
            <a:r>
              <a:rPr lang="en-US" sz="1200" dirty="0"/>
              <a:t>Follow these steps to get started:</a:t>
            </a:r>
          </a:p>
          <a:p>
            <a:pPr marL="628650" lvl="1" indent="-171450">
              <a:buFont typeface="Arial" panose="020B0604020202020204" pitchFamily="34" charset="0"/>
              <a:buChar char="•"/>
            </a:pPr>
            <a:r>
              <a:rPr lang="en-US" sz="1200" dirty="0"/>
              <a:t>Download the zip file for your platform (Mac or Windows) from </a:t>
            </a:r>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pPr marL="628650" lvl="1" indent="-171450">
              <a:buFont typeface="Arial" panose="020B0604020202020204" pitchFamily="34" charset="0"/>
              <a:buChar char="•"/>
            </a:pPr>
            <a:r>
              <a:rPr lang="en-US" sz="1200" dirty="0"/>
              <a:t>Define the midi ports that your controller utilizes as described below in “Setting the MIDI Ports”</a:t>
            </a:r>
          </a:p>
          <a:p>
            <a:pPr marL="628650" lvl="1" indent="-171450">
              <a:buFont typeface="Arial" panose="020B0604020202020204" pitchFamily="34" charset="0"/>
              <a:buChar char="•"/>
            </a:pPr>
            <a:r>
              <a:rPr lang="en-US" sz="1200" dirty="0"/>
              <a:t>You may need to exit and restart </a:t>
            </a:r>
            <a:r>
              <a:rPr lang="en-US" sz="1200" dirty="0" err="1"/>
              <a:t>GigPerformer</a:t>
            </a:r>
            <a:r>
              <a:rPr lang="en-US" sz="1200" dirty="0"/>
              <a:t> after the first time you enable the extension</a:t>
            </a:r>
          </a:p>
          <a:p>
            <a:endParaRPr lang="en-US" sz="1200" dirty="0"/>
          </a:p>
          <a:p>
            <a:r>
              <a:rPr lang="en-US" sz="1400" b="1" dirty="0"/>
              <a:t>Setting the MIDI Ports</a:t>
            </a:r>
          </a:p>
          <a:p>
            <a:endParaRPr lang="en-US" sz="1200" dirty="0"/>
          </a:p>
          <a:p>
            <a:r>
              <a:rPr lang="en-US" sz="1200" dirty="0"/>
              <a:t>The extension will not know what midi ports your MCU-compatible device is on unless you tell it.  You can tell the extension which MIDI ports to use by creating two text widgets in the global </a:t>
            </a:r>
            <a:r>
              <a:rPr lang="en-US" sz="1200" dirty="0" err="1"/>
              <a:t>rackspace</a:t>
            </a:r>
            <a:r>
              <a:rPr lang="en-US" sz="1200" dirty="0"/>
              <a:t> and setting them appropriately</a:t>
            </a:r>
            <a:r>
              <a:rPr lang="sv-SE" sz="1200" dirty="0"/>
              <a:t>.</a:t>
            </a:r>
          </a:p>
          <a:p>
            <a:endParaRPr lang="sv-SE" sz="1200" dirty="0"/>
          </a:p>
          <a:p>
            <a:r>
              <a:rPr lang="en-US" sz="1200" dirty="0"/>
              <a:t>These widgets must be named “</a:t>
            </a:r>
            <a:r>
              <a:rPr lang="en-US" sz="1200" dirty="0" err="1"/>
              <a:t>mcu_midiin</a:t>
            </a:r>
            <a:r>
              <a:rPr lang="en-US" sz="1200" dirty="0"/>
              <a:t>” and “</a:t>
            </a:r>
            <a:r>
              <a:rPr lang="en-US" sz="1200" dirty="0" err="1"/>
              <a:t>mcu_midiout</a:t>
            </a:r>
            <a:r>
              <a:rPr lang="en-US" sz="1200" dirty="0"/>
              <a:t>” (using the Advanced tab in the “OSC/</a:t>
            </a:r>
            <a:r>
              <a:rPr lang="en-US" sz="1200" dirty="0" err="1"/>
              <a:t>GPScript</a:t>
            </a:r>
            <a:r>
              <a:rPr lang="en-US" sz="1200" dirty="0"/>
              <a:t> Name” field).</a:t>
            </a:r>
          </a:p>
          <a:p>
            <a:r>
              <a:rPr lang="en-US" sz="1200" dirty="0"/>
              <a:t>Set the Caption for these widgets (on the General tab) to the MIDI port names exactly as they appear in the GP MIDI ports list.  The extension will read each of these as a comma separated list of midi port names.</a:t>
            </a:r>
          </a:p>
          <a:p>
            <a:endParaRPr lang="en-US" sz="1200" dirty="0"/>
          </a:p>
          <a:p>
            <a:endParaRPr lang="sv-SE" sz="1200" dirty="0"/>
          </a:p>
          <a:p>
            <a:r>
              <a:rPr lang="en-US" sz="1400" b="1" dirty="0"/>
              <a:t>Basic Operations and Troubleshooting</a:t>
            </a:r>
          </a:p>
          <a:p>
            <a:endParaRPr lang="sv-SE" sz="1200" dirty="0"/>
          </a:p>
          <a:p>
            <a:r>
              <a:rPr lang="en-US" sz="1200" dirty="0"/>
              <a:t>Before going too far with configuring a Rackspace or </a:t>
            </a:r>
            <a:r>
              <a:rPr lang="en-US" sz="1200" dirty="0" err="1"/>
              <a:t>Gigfile</a:t>
            </a:r>
            <a:r>
              <a:rPr lang="en-US" sz="1200" dirty="0"/>
              <a:t> you want to make sure the extension is communicating with your controller.  It is highly recommended to load the example </a:t>
            </a:r>
            <a:r>
              <a:rPr lang="en-US" sz="1200" dirty="0" err="1"/>
              <a:t>Gigfile</a:t>
            </a:r>
            <a:r>
              <a:rPr lang="en-US" sz="1200" dirty="0"/>
              <a:t> and verify that moving your knobs and faders moves the widgets and vice versa.  The first Rackspace in the example </a:t>
            </a:r>
            <a:r>
              <a:rPr lang="en-US" sz="1200" dirty="0" err="1"/>
              <a:t>Gigfile</a:t>
            </a:r>
            <a:r>
              <a:rPr lang="en-US" sz="1200" dirty="0"/>
              <a:t> isn’t even connected to any plugins.  It’s just to verify the widgets and controller are being linked.</a:t>
            </a:r>
          </a:p>
          <a:p>
            <a:endParaRPr lang="en-US" sz="1200" dirty="0"/>
          </a:p>
          <a:p>
            <a:r>
              <a:rPr lang="en-US" sz="1200" dirty="0"/>
              <a:t>Once that’s working, you should figure out which buttons on your MCU cycle the display between showing Widgets, </a:t>
            </a:r>
            <a:r>
              <a:rPr lang="en-US" sz="1200" dirty="0" err="1"/>
              <a:t>Rackspaces</a:t>
            </a:r>
            <a:r>
              <a:rPr lang="en-US" sz="1200" dirty="0"/>
              <a:t>, or Songs.  There are “presets” to put these in convenient places on the Platform M+, the X-Touch, and a real MCU.  You can select these under the “Extensions -&gt; MCU” menu item.</a:t>
            </a:r>
            <a:endParaRPr lang="sv-SE" sz="1200" dirty="0"/>
          </a:p>
          <a:p>
            <a:endParaRPr lang="sv-SE" sz="1200" dirty="0"/>
          </a:p>
          <a:p>
            <a:r>
              <a:rPr lang="en-US" sz="1200" b="1" i="1" dirty="0"/>
              <a:t>To sync your Rackspace with the MCU after adding new control widgets you should change </a:t>
            </a:r>
            <a:r>
              <a:rPr lang="en-US" sz="1200" b="1" i="1" dirty="0" err="1"/>
              <a:t>Rackspaces</a:t>
            </a:r>
            <a:r>
              <a:rPr lang="en-US" sz="1200" b="1" i="1" dirty="0"/>
              <a:t>, then come back</a:t>
            </a:r>
            <a:r>
              <a:rPr lang="en-US" sz="1200" dirty="0"/>
              <a:t>.  This is necessary because the extension only scans for new widget names upon Rackspace entry.</a:t>
            </a:r>
          </a:p>
        </p:txBody>
      </p:sp>
    </p:spTree>
    <p:extLst>
      <p:ext uri="{BB962C8B-B14F-4D97-AF65-F5344CB8AC3E}">
        <p14:creationId xmlns:p14="http://schemas.microsoft.com/office/powerpoint/2010/main" val="314649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384995"/>
          </a:xfrm>
          <a:prstGeom prst="rect">
            <a:avLst/>
          </a:prstGeom>
          <a:noFill/>
        </p:spPr>
        <p:txBody>
          <a:bodyPr wrap="square" rtlCol="0">
            <a:spAutoFit/>
          </a:bodyPr>
          <a:lstStyle/>
          <a:p>
            <a:r>
              <a:rPr lang="en-US" sz="1200" dirty="0">
                <a:latin typeface="-apple-system"/>
              </a:rPr>
              <a:t>To work with this extension (and these templates) you must also create appropriate “virtual midi ports” on your system.  The MCU protocol is a MIDI protocol, so it has to run over MIDI.</a:t>
            </a:r>
          </a:p>
          <a:p>
            <a:endParaRPr lang="en-US" sz="1200" dirty="0"/>
          </a:p>
          <a:p>
            <a:r>
              <a:rPr lang="en-US" sz="1200" dirty="0">
                <a:latin typeface="-apple-system"/>
              </a:rPr>
              <a:t>I have modified the Open Stage Control template, and re-designed a version in the layout of an Icon Platform M+, to add text labels to the buttons, knobs, and faders.  These modified versions are available in the same Git repository as this extension.</a:t>
            </a:r>
          </a:p>
          <a:p>
            <a:endParaRPr lang="en-US" sz="1200" dirty="0">
              <a:latin typeface="-apple-system"/>
            </a:endParaRPr>
          </a:p>
          <a:p>
            <a:r>
              <a:rPr lang="en-US" sz="1200" dirty="0">
                <a:latin typeface="-apple-system"/>
              </a:rPr>
              <a:t>In this Platform M+ template the button rows are colored and ordered to correspond to the colors on a real Platform M+.</a:t>
            </a:r>
          </a:p>
        </p:txBody>
      </p:sp>
      <p:pic>
        <p:nvPicPr>
          <p:cNvPr id="2" name="Picture 1">
            <a:extLst>
              <a:ext uri="{FF2B5EF4-FFF2-40B4-BE49-F238E27FC236}">
                <a16:creationId xmlns:a16="http://schemas.microsoft.com/office/drawing/2014/main" id="{A7F52E9A-BA7B-301A-183A-B124DB4DFA77}"/>
              </a:ext>
            </a:extLst>
          </p:cNvPr>
          <p:cNvPicPr>
            <a:picLocks noChangeAspect="1"/>
          </p:cNvPicPr>
          <p:nvPr/>
        </p:nvPicPr>
        <p:blipFill>
          <a:blip r:embed="rId2"/>
          <a:stretch>
            <a:fillRect/>
          </a:stretch>
        </p:blipFill>
        <p:spPr>
          <a:xfrm>
            <a:off x="399060" y="1898150"/>
            <a:ext cx="8023071" cy="4437681"/>
          </a:xfrm>
          <a:prstGeom prst="rect">
            <a:avLst/>
          </a:prstGeom>
        </p:spPr>
      </p:pic>
    </p:spTree>
    <p:extLst>
      <p:ext uri="{BB962C8B-B14F-4D97-AF65-F5344CB8AC3E}">
        <p14:creationId xmlns:p14="http://schemas.microsoft.com/office/powerpoint/2010/main" val="218486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Known Issues and Other Comments</a:t>
            </a:r>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a:t>
            </a:r>
            <a:r>
              <a:rPr lang="en-US" sz="1200"/>
              <a:t>varies widely.</a:t>
            </a:r>
            <a:endParaRPr lang="en-US" sz="1200" dirty="0"/>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endParaRPr lang="en-US" sz="1200" dirty="0"/>
          </a:p>
          <a:p>
            <a:r>
              <a:rPr lang="en-US" sz="1200" dirty="0"/>
              <a:t>The extension is built around the concept of “banks” of each control group.  You can have multiple knob banks, fader banks, etc.</a:t>
            </a:r>
          </a:p>
          <a:p>
            <a:endParaRPr lang="en-US" sz="1200" dirty="0"/>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1754326"/>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 display.</a:t>
            </a:r>
          </a:p>
          <a:p>
            <a:endParaRPr lang="en-US" sz="1200" dirty="0"/>
          </a:p>
          <a:p>
            <a:r>
              <a:rPr lang="en-US" sz="1200" dirty="0"/>
              <a:t>Parameter Widgets must be named with the same format as the Control Widget they relate to, but by appending a ‘p’ after the ‘type’ field.  e.g., mc_k</a:t>
            </a:r>
            <a:r>
              <a:rPr lang="en-US" sz="1200" b="1" dirty="0">
                <a:solidFill>
                  <a:srgbClr val="FF0000"/>
                </a:solidFill>
              </a:rPr>
              <a:t>p</a:t>
            </a:r>
            <a:r>
              <a:rPr lang="en-US" sz="1200" dirty="0"/>
              <a:t>_pan_3 would be related to Control Widget mc_k_pan_3</a:t>
            </a:r>
          </a:p>
          <a:p>
            <a:endParaRPr lang="en-US" sz="1200" dirty="0"/>
          </a:p>
          <a:p>
            <a:r>
              <a:rPr lang="en-US" sz="1200" dirty="0"/>
              <a:t>If a Parameter Widget exists for a give Caption Widget, the extension will look at the caption of the Parameter Widget for two things:</a:t>
            </a:r>
          </a:p>
          <a:p>
            <a:pPr marL="628650" lvl="1" indent="-171450">
              <a:buFont typeface="Arial" panose="020B0604020202020204" pitchFamily="34" charset="0"/>
              <a:buChar char="•"/>
            </a:pPr>
            <a:r>
              <a:rPr lang="en-US" sz="1200" dirty="0"/>
              <a:t>the caption of the Parameter widget will be displayed on the LCD when the bank is currently active on the MCU and it is being displayed on the LCD</a:t>
            </a:r>
          </a:p>
          <a:p>
            <a:pPr marL="628650" lvl="1" indent="-171450">
              <a:buFont typeface="Arial" panose="020B0604020202020204" pitchFamily="34" charset="0"/>
              <a:buChar char="•"/>
            </a:pPr>
            <a:r>
              <a:rPr lang="en-US" sz="1200" dirty="0"/>
              <a:t>if an underscore character “_” appears in the caption, the extension will look for an integer after it, which will control the resolution of the knob.  The default resolution is 200 clicks to cover the entire range of the knob.  For finer resolution use a higher integer.</a:t>
            </a:r>
          </a:p>
          <a:p>
            <a:pPr marL="628650" lvl="1" indent="-171450">
              <a:buFont typeface="Arial" panose="020B0604020202020204" pitchFamily="34" charset="0"/>
              <a:buChar char="•"/>
            </a:pPr>
            <a:r>
              <a:rPr lang="en-US" sz="1200" dirty="0"/>
              <a:t>an example caption might be “GtrVol_300”, which would cause “</a:t>
            </a:r>
            <a:r>
              <a:rPr lang="en-US" sz="1200" dirty="0" err="1"/>
              <a:t>GtrVol</a:t>
            </a:r>
            <a:r>
              <a:rPr lang="en-US" sz="1200" dirty="0"/>
              <a:t>” to appear on the display and change the resolution of the knob to provide a finer level of control than the default</a:t>
            </a:r>
          </a:p>
          <a:p>
            <a:endParaRPr lang="en-US" sz="1200" dirty="0"/>
          </a:p>
          <a:p>
            <a:r>
              <a:rPr lang="en-US" sz="1200" dirty="0"/>
              <a:t>The primary use of these widgets is that you may want your Rackspace to display things differently than they appear on the MCU display (because of length or character set limitations).</a:t>
            </a:r>
          </a:p>
          <a:p>
            <a:endParaRPr lang="en-US" sz="1200" dirty="0"/>
          </a:p>
          <a:p>
            <a:r>
              <a:rPr lang="en-US" sz="1200" dirty="0"/>
              <a:t>I usually create Parameter Widgets as text widgets in GP and hide them so they are only visible in Edit mode.</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139869"/>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display of widgets on the MCU they are used to show on the Rackspace screen which widget banks are actively being controlled by the MCU.</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MCU as you change active banks.</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MCU.</a:t>
            </a:r>
          </a:p>
        </p:txBody>
      </p:sp>
    </p:spTree>
    <p:extLst>
      <p:ext uri="{BB962C8B-B14F-4D97-AF65-F5344CB8AC3E}">
        <p14:creationId xmlns:p14="http://schemas.microsoft.com/office/powerpoint/2010/main" val="3928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  The extension was built for a unit with no gaps between displays, where it is actually two lines of 56 characters.</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on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control buttons in positions that will be logical or easy to remember. </a:t>
            </a:r>
          </a:p>
        </p:txBody>
      </p:sp>
    </p:spTree>
    <p:extLst>
      <p:ext uri="{BB962C8B-B14F-4D97-AF65-F5344CB8AC3E}">
        <p14:creationId xmlns:p14="http://schemas.microsoft.com/office/powerpoint/2010/main" val="7644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err="1"/>
              <a:t>BankID</a:t>
            </a:r>
            <a:r>
              <a:rPr lang="en-US" sz="12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Named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(by default)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I tend to put these in the global </a:t>
            </a:r>
            <a:r>
              <a:rPr lang="en-US" sz="1200" dirty="0" err="1"/>
              <a:t>rackspace</a:t>
            </a:r>
            <a:r>
              <a:rPr lang="en-US" sz="1200" dirty="0"/>
              <a:t> so that they don’t move around or vanish as I change songs, racks, etc. </a:t>
            </a:r>
          </a:p>
          <a:p>
            <a:endParaRPr lang="en-US" sz="1200" dirty="0"/>
          </a:p>
          <a:p>
            <a:endParaRPr lang="en-US" sz="1200" dirty="0"/>
          </a:p>
          <a:p>
            <a:endParaRPr lang="en-US" sz="1200" dirty="0"/>
          </a:p>
          <a:p>
            <a:r>
              <a:rPr lang="en-US" sz="12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a:t>
            </a:r>
          </a:p>
        </p:txBody>
      </p:sp>
    </p:spTree>
    <p:extLst>
      <p:ext uri="{BB962C8B-B14F-4D97-AF65-F5344CB8AC3E}">
        <p14:creationId xmlns:p14="http://schemas.microsoft.com/office/powerpoint/2010/main" val="2819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78135"/>
            <a:ext cx="8425618" cy="1938992"/>
          </a:xfrm>
          <a:prstGeom prst="rect">
            <a:avLst/>
          </a:prstGeom>
          <a:noFill/>
        </p:spPr>
        <p:txBody>
          <a:bodyPr wrap="square" rtlCol="0">
            <a:spAutoFit/>
          </a:bodyPr>
          <a:lstStyle/>
          <a:p>
            <a:r>
              <a:rPr lang="en-US" sz="12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I sometimes put this on a touch screen and don’t even use a physical MCU unit.</a:t>
            </a:r>
          </a:p>
          <a:p>
            <a:endParaRPr lang="en-US" sz="1200" dirty="0"/>
          </a:p>
          <a:p>
            <a:r>
              <a:rPr lang="en-US" sz="1200" dirty="0"/>
              <a:t>The MCU template created by the creator of Open Stage Control is shown below and available at:</a:t>
            </a:r>
          </a:p>
          <a:p>
            <a:r>
              <a:rPr lang="en-US" sz="1200" dirty="0"/>
              <a:t>	</a:t>
            </a:r>
            <a:r>
              <a:rPr lang="en-US" sz="1200" b="0" i="0" u="sng" dirty="0">
                <a:effectLst/>
                <a:latin typeface="-apple-system"/>
                <a:hlinkClick r:id="rId2"/>
              </a:rPr>
              <a:t>https://github.com/jean-emmanuel/open-stage-control-mcu</a:t>
            </a:r>
            <a:endParaRPr lang="en-US" sz="1200" b="0" i="0" u="sng" dirty="0">
              <a:effectLst/>
              <a:latin typeface="-apple-system"/>
            </a:endParaRPr>
          </a:p>
          <a:p>
            <a:endParaRPr lang="en-US" sz="1200" u="sng" dirty="0">
              <a:latin typeface="-apple-system"/>
            </a:endParaRPr>
          </a:p>
          <a:p>
            <a:r>
              <a:rPr lang="en-US" sz="1200" b="0" i="0" dirty="0">
                <a:effectLst/>
                <a:latin typeface="-apple-system"/>
              </a:rPr>
              <a:t>The Touch OSC template is here: </a:t>
            </a:r>
            <a:r>
              <a:rPr lang="en-US" sz="1200" b="0" i="0" u="sng" dirty="0">
                <a:effectLst/>
                <a:latin typeface="-apple-system"/>
                <a:hlinkClick r:id="rId3"/>
              </a:rPr>
              <a:t>https://github.com/NicoG60/TouchMCU</a:t>
            </a:r>
            <a:endParaRPr lang="en-US" sz="1200" b="0" i="0" dirty="0">
              <a:effectLst/>
              <a:latin typeface="-apple-system"/>
            </a:endParaRPr>
          </a:p>
          <a:p>
            <a:endParaRPr lang="en-US" sz="1200" dirty="0"/>
          </a:p>
        </p:txBody>
      </p:sp>
      <p:pic>
        <p:nvPicPr>
          <p:cNvPr id="2" name="Picture 1">
            <a:extLst>
              <a:ext uri="{FF2B5EF4-FFF2-40B4-BE49-F238E27FC236}">
                <a16:creationId xmlns:a16="http://schemas.microsoft.com/office/drawing/2014/main" id="{A42C59C2-1ABF-E9A7-A403-50C331B93498}"/>
              </a:ext>
            </a:extLst>
          </p:cNvPr>
          <p:cNvPicPr>
            <a:picLocks noChangeAspect="1"/>
          </p:cNvPicPr>
          <p:nvPr/>
        </p:nvPicPr>
        <p:blipFill>
          <a:blip r:embed="rId4"/>
          <a:stretch>
            <a:fillRect/>
          </a:stretch>
        </p:blipFill>
        <p:spPr>
          <a:xfrm>
            <a:off x="355390" y="1779918"/>
            <a:ext cx="8439538" cy="4895499"/>
          </a:xfrm>
          <a:prstGeom prst="rect">
            <a:avLst/>
          </a:prstGeom>
        </p:spPr>
      </p:pic>
    </p:spTree>
    <p:extLst>
      <p:ext uri="{BB962C8B-B14F-4D97-AF65-F5344CB8AC3E}">
        <p14:creationId xmlns:p14="http://schemas.microsoft.com/office/powerpoint/2010/main" val="690130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1613</TotalTime>
  <Words>3273</Words>
  <Application>Microsoft Office PowerPoint</Application>
  <PresentationFormat>On-screen Show (4:3)</PresentationFormat>
  <Paragraphs>183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71</cp:revision>
  <dcterms:created xsi:type="dcterms:W3CDTF">2022-09-01T12:48:40Z</dcterms:created>
  <dcterms:modified xsi:type="dcterms:W3CDTF">2023-04-01T17:23:31Z</dcterms:modified>
</cp:coreProperties>
</file>