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8" r:id="rId3"/>
    <p:sldId id="263" r:id="rId4"/>
    <p:sldId id="265" r:id="rId5"/>
    <p:sldId id="264" r:id="rId6"/>
    <p:sldId id="26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56" d="100"/>
          <a:sy n="156" d="100"/>
        </p:scale>
        <p:origin x="447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1/5/2023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93976"/>
          </a:xfrm>
          <a:prstGeom prst="rect">
            <a:avLst/>
          </a:prstGeom>
          <a:noFill/>
        </p:spPr>
        <p:txBody>
          <a:bodyPr wrap="square" rtlCol="0">
            <a:spAutoFit/>
          </a:bodyPr>
          <a:lstStyle/>
          <a:p>
            <a:r>
              <a:rPr lang="en-US" sz="1400" b="1" dirty="0"/>
              <a:t>Overview of the Novation SL-MK3 Extension</a:t>
            </a:r>
          </a:p>
          <a:p>
            <a:endParaRPr lang="en-US" sz="1200" dirty="0"/>
          </a:p>
          <a:p>
            <a:r>
              <a:rPr lang="en-US" sz="1200" dirty="0"/>
              <a:t>The SL-MK3 offers an “InControl” mode and protocol that allows DAWs and programs like </a:t>
            </a:r>
            <a:r>
              <a:rPr lang="en-US" sz="1200" dirty="0" err="1"/>
              <a:t>GigPerformer</a:t>
            </a:r>
            <a:r>
              <a:rPr lang="en-US" sz="1200" dirty="0"/>
              <a:t> to utilize the displays and controls at a granular level.  This extension works with the SL-MK3 when enabling “InControl” mode using the “InControl” button on the SL-MK3.</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SL-MK3 extension works with control surface items in groups by type:  knobs, buttons, pads, and faders.</a:t>
            </a:r>
          </a:p>
          <a:p>
            <a:endParaRPr lang="en-US" sz="1200" dirty="0"/>
          </a:p>
          <a:p>
            <a:r>
              <a:rPr lang="en-US" sz="1200" dirty="0"/>
              <a:t>The extension is built around the concept of “banks” of each control group.  You can have multiple knob banks, pad banks, etc.</a:t>
            </a:r>
          </a:p>
          <a:p>
            <a:endParaRPr lang="en-US" sz="1200" dirty="0"/>
          </a:p>
          <a:p>
            <a:r>
              <a:rPr lang="en-US" sz="1200" dirty="0"/>
              <a:t>Next to each row of controls there are up/down arrows, which the extension can utilize to “bank switch” through as many banks of such controls as you care to have in your </a:t>
            </a:r>
            <a:r>
              <a:rPr lang="en-US" sz="1200" dirty="0" err="1"/>
              <a:t>Rackspaces</a:t>
            </a:r>
            <a:r>
              <a:rPr lang="en-US" sz="1200" dirty="0"/>
              <a:t>.</a:t>
            </a:r>
          </a:p>
          <a:p>
            <a:endParaRPr lang="en-US" sz="1200" b="1" dirty="0"/>
          </a:p>
          <a:p>
            <a:endParaRPr lang="en-US" sz="1200" b="1" dirty="0"/>
          </a:p>
          <a:p>
            <a:r>
              <a:rPr lang="en-US" sz="1400" b="1" dirty="0"/>
              <a:t>Controlling </a:t>
            </a:r>
            <a:r>
              <a:rPr lang="en-US" sz="1400" b="1" dirty="0" err="1"/>
              <a:t>GigPerformer</a:t>
            </a:r>
            <a:r>
              <a:rPr lang="en-US" sz="1400" b="1" dirty="0"/>
              <a:t> with the SL-MK3 Extension</a:t>
            </a:r>
            <a:endParaRPr lang="en-US" sz="1200" dirty="0"/>
          </a:p>
          <a:p>
            <a:endParaRPr lang="en-US" sz="1200" dirty="0"/>
          </a:p>
          <a:p>
            <a:r>
              <a:rPr lang="en-US" sz="1200" dirty="0"/>
              <a:t>Configuration of how </a:t>
            </a:r>
            <a:r>
              <a:rPr lang="en-US" sz="1200" dirty="0" err="1"/>
              <a:t>GigPerformer</a:t>
            </a:r>
            <a:r>
              <a:rPr lang="en-US" sz="1200" dirty="0"/>
              <a:t> interacts with the SL-MK3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a:t>
            </a:r>
            <a:r>
              <a:rPr lang="en-US" sz="1200" dirty="0" err="1"/>
              <a:t>sl</a:t>
            </a:r>
            <a:r>
              <a:rPr lang="en-US" sz="1200" dirty="0"/>
              <a:t>_” will be examined by the extension for information about how it should be utilized by the extension.</a:t>
            </a:r>
          </a:p>
          <a:p>
            <a:endParaRPr lang="en-US" sz="1200" dirty="0"/>
          </a:p>
          <a:p>
            <a:r>
              <a:rPr lang="en-US" sz="1200" dirty="0"/>
              <a:t>Every button, pad, display section, and LED on the SL-MK3 can be programmed with RGB colors.  Because only so much information can be attached to a knob widget, for example, the extension will often look for information on additional widgets to control how they are displayed on the SL-MK3.</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Parameter Widgets – used primarily to determine how Control Widgets are displayed on the SL-MK3 (e.g., colors)</a:t>
            </a:r>
          </a:p>
          <a:p>
            <a:pPr marL="628650" lvl="1" indent="-171450">
              <a:buFont typeface="Arial" panose="020B0604020202020204" pitchFamily="34" charset="0"/>
              <a:buChar char="•"/>
            </a:pPr>
            <a:r>
              <a:rPr lang="en-US" sz="1200" dirty="0"/>
              <a:t>Indicator Widgets – provide feedback in GP showing which banks of Control Widgets the SL-MK3 is actively controlling</a:t>
            </a:r>
          </a:p>
        </p:txBody>
      </p:sp>
    </p:spTree>
    <p:extLst>
      <p:ext uri="{BB962C8B-B14F-4D97-AF65-F5344CB8AC3E}">
        <p14:creationId xmlns:p14="http://schemas.microsoft.com/office/powerpoint/2010/main" val="343076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SL-MK3 extension the </a:t>
            </a:r>
            <a:r>
              <a:rPr lang="en-US" sz="1200" dirty="0" err="1"/>
              <a:t>GPScript</a:t>
            </a:r>
            <a:r>
              <a:rPr lang="en-US" sz="1200" dirty="0"/>
              <a:t> Name must conform to the following format:</a:t>
            </a:r>
          </a:p>
        </p:txBody>
      </p:sp>
      <p:sp>
        <p:nvSpPr>
          <p:cNvPr id="5" name="TextBox 4"/>
          <p:cNvSpPr txBox="1"/>
          <p:nvPr/>
        </p:nvSpPr>
        <p:spPr>
          <a:xfrm>
            <a:off x="2701909" y="1219200"/>
            <a:ext cx="2770310" cy="400110"/>
          </a:xfrm>
          <a:prstGeom prst="rect">
            <a:avLst/>
          </a:prstGeom>
          <a:noFill/>
        </p:spPr>
        <p:txBody>
          <a:bodyPr wrap="none" rtlCol="0">
            <a:spAutoFit/>
          </a:bodyPr>
          <a:lstStyle/>
          <a:p>
            <a:r>
              <a:rPr lang="en-US" sz="2000" dirty="0" err="1"/>
              <a:t>sl_type_bankID_position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a:t>
            </a:r>
            <a:r>
              <a:rPr lang="en-US" sz="1200" dirty="0" err="1"/>
              <a:t>sl</a:t>
            </a:r>
            <a:r>
              <a:rPr lang="en-US" sz="1200" dirty="0"/>
              <a:t>” identifies it as a widget of interest to the SL-MK3 extension</a:t>
            </a:r>
          </a:p>
        </p:txBody>
      </p:sp>
      <p:sp>
        <p:nvSpPr>
          <p:cNvPr id="7" name="TextBox 6"/>
          <p:cNvSpPr txBox="1"/>
          <p:nvPr/>
        </p:nvSpPr>
        <p:spPr>
          <a:xfrm>
            <a:off x="2130409" y="2085974"/>
            <a:ext cx="1936766" cy="1569660"/>
          </a:xfrm>
          <a:prstGeom prst="rect">
            <a:avLst/>
          </a:prstGeom>
          <a:noFill/>
        </p:spPr>
        <p:txBody>
          <a:bodyPr wrap="square" rtlCol="0">
            <a:spAutoFit/>
          </a:bodyPr>
          <a:lstStyle/>
          <a:p>
            <a:r>
              <a:rPr lang="en-US" sz="1200" dirty="0"/>
              <a:t>“type” indicates which row of SL-MK3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p = pads</a:t>
            </a:r>
          </a:p>
          <a:p>
            <a:pPr marL="171450" indent="-171450">
              <a:buFont typeface="Arial" panose="020B0604020202020204" pitchFamily="34" charset="0"/>
              <a:buChar char="•"/>
            </a:pPr>
            <a:r>
              <a:rPr lang="en-US" sz="1200" dirty="0"/>
              <a:t>b = buttons</a:t>
            </a:r>
          </a:p>
          <a:p>
            <a:pPr marL="171450" indent="-171450">
              <a:buFont typeface="Arial" panose="020B0604020202020204" pitchFamily="34" charset="0"/>
              <a:buChar char="•"/>
            </a:pPr>
            <a:r>
              <a:rPr lang="en-US" sz="1200" dirty="0"/>
              <a:t>f = faders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15 to indicate which control position the widget is linked to</a:t>
            </a:r>
          </a:p>
          <a:p>
            <a:endParaRPr lang="en-US" sz="1200" dirty="0"/>
          </a:p>
          <a:p>
            <a:r>
              <a:rPr lang="en-US" sz="1200" dirty="0"/>
              <a:t>Knobs and faders are numbered 0-7, buttons and pads 0-15,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045841"/>
            <a:ext cx="8095208" cy="1938992"/>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sl_k_pan_0	sl_k_pan_1	sl_k_pan_2	sl_k_pan_3    . . .      sl_k_pan_7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a:p>
            <a:r>
              <a:rPr lang="en-US" sz="1200" dirty="0"/>
              <a:t>The up/down arrows next to the control groups on the SL-MK3 will scroll through banks in </a:t>
            </a:r>
            <a:r>
              <a:rPr lang="en-US" sz="1200" dirty="0" err="1"/>
              <a:t>bankID</a:t>
            </a:r>
            <a:r>
              <a:rPr lang="en-US" sz="1200" dirty="0"/>
              <a:t> alphabetical order.</a:t>
            </a:r>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can be used to specify how “Control Widgets” appear on the SL-MK3.  Parameter Widgets are not strictly necessary, but without them everything will appear using default colors and labels on the SL-MK3.</a:t>
            </a:r>
          </a:p>
          <a:p>
            <a:endParaRPr lang="en-US" sz="1200" dirty="0"/>
          </a:p>
          <a:p>
            <a:r>
              <a:rPr lang="en-US" sz="1200" dirty="0"/>
              <a:t>Parameter Widgets associated with buttons and pads control the RGB “on” and “off” colors on the SL-MK3.  Parameter Widgets for knobs control the knob color, the bar color above the knob, and optionally the resolution of the knobs.</a:t>
            </a:r>
          </a:p>
          <a:p>
            <a:endParaRPr lang="en-US" sz="1200" dirty="0"/>
          </a:p>
          <a:p>
            <a:r>
              <a:rPr lang="en-US" sz="1200" dirty="0"/>
              <a:t>Parameter Widgets can be created at the bank level (for controlling colors of the entire bank) or at the individual widget level.</a:t>
            </a:r>
          </a:p>
          <a:p>
            <a:endParaRPr lang="en-US" sz="1200" dirty="0"/>
          </a:p>
          <a:p>
            <a:r>
              <a:rPr lang="en-US" sz="1200" dirty="0"/>
              <a:t>Parameter Widgets use the same general naming format as Control Widgets, but append a “p” to the “type” field.</a:t>
            </a:r>
          </a:p>
          <a:p>
            <a:r>
              <a:rPr lang="en-US" sz="1200" dirty="0"/>
              <a:t>	e.g., Control Widget “sl_k_pan_0” can have an associated Parameter Widget “sl_kp_pan_0”</a:t>
            </a:r>
          </a:p>
          <a:p>
            <a:endParaRPr lang="en-US" sz="1200" dirty="0"/>
          </a:p>
          <a:p>
            <a:r>
              <a:rPr lang="en-US" sz="1200" dirty="0"/>
              <a:t>Parameter Widgets intended to operate at the bank level append “p” to the “type” and drop the “_position” part of the name</a:t>
            </a:r>
          </a:p>
          <a:p>
            <a:r>
              <a:rPr lang="en-US" sz="1200" dirty="0"/>
              <a:t>	e.g., Parameter Widget “</a:t>
            </a:r>
            <a:r>
              <a:rPr lang="en-US" sz="1200" dirty="0" err="1"/>
              <a:t>sl_kp_pan</a:t>
            </a:r>
            <a:r>
              <a:rPr lang="en-US" sz="1200" dirty="0"/>
              <a:t>” would apply to all of the knobs with </a:t>
            </a:r>
            <a:r>
              <a:rPr lang="en-US" sz="1200" dirty="0" err="1"/>
              <a:t>BankID</a:t>
            </a:r>
            <a:r>
              <a:rPr lang="en-US" sz="1200" dirty="0"/>
              <a:t> “pan”</a:t>
            </a:r>
          </a:p>
          <a:p>
            <a:endParaRPr lang="en-US" sz="1200" dirty="0"/>
          </a:p>
          <a:p>
            <a:r>
              <a:rPr lang="en-US" sz="1200" dirty="0"/>
              <a:t>Individual parameter widgets take priority over bank parameter widgets if both exist</a:t>
            </a:r>
          </a:p>
          <a:p>
            <a:pPr marL="457200" indent="-457200"/>
            <a:r>
              <a:rPr lang="en-US" sz="1200" dirty="0"/>
              <a:t>	e.g., widget “</a:t>
            </a:r>
            <a:r>
              <a:rPr lang="en-US" sz="1200" dirty="0" err="1"/>
              <a:t>sl_kp_pan</a:t>
            </a:r>
            <a:r>
              <a:rPr lang="en-US" sz="1200" dirty="0"/>
              <a:t>” will control the default knob color for the “pan” knob bank, but widget “sl_kp_pan_3” can be used to override that color for that knob</a:t>
            </a:r>
          </a:p>
          <a:p>
            <a:endParaRPr lang="en-US" sz="1200" dirty="0"/>
          </a:p>
          <a:p>
            <a:r>
              <a:rPr lang="en-US" sz="1200" dirty="0"/>
              <a:t>Parameter Widgets should generally be created as Text Widgets in </a:t>
            </a:r>
            <a:r>
              <a:rPr lang="en-US" sz="1200" dirty="0" err="1"/>
              <a:t>GigPerformer</a:t>
            </a:r>
            <a:r>
              <a:rPr lang="en-US" sz="1200" dirty="0"/>
              <a:t>, and often should be hidden.</a:t>
            </a:r>
          </a:p>
          <a:p>
            <a:endParaRPr lang="en-US" sz="1200" dirty="0"/>
          </a:p>
          <a:p>
            <a:r>
              <a:rPr lang="en-US" sz="1200" dirty="0"/>
              <a:t>The information the SL-MK3 extension looks for in Parameter Widgets is:</a:t>
            </a:r>
          </a:p>
          <a:p>
            <a:pPr marL="628650" lvl="1" indent="-171450">
              <a:buFont typeface="Arial" panose="020B0604020202020204" pitchFamily="34" charset="0"/>
              <a:buChar char="•"/>
            </a:pPr>
            <a:r>
              <a:rPr lang="en-US" sz="1200" dirty="0"/>
              <a:t>Caption – sets the label that will appear on the SL-MK3 display for the widget</a:t>
            </a:r>
          </a:p>
          <a:p>
            <a:pPr marL="628650" lvl="1" indent="-171450">
              <a:buFont typeface="Arial" panose="020B0604020202020204" pitchFamily="34" charset="0"/>
              <a:buChar char="•"/>
            </a:pPr>
            <a:r>
              <a:rPr lang="en-US" sz="1200" dirty="0"/>
              <a:t>Fill Color – controls the “on” color of buttons/pads or the color of knobs on the display</a:t>
            </a:r>
          </a:p>
          <a:p>
            <a:pPr marL="628650" lvl="1" indent="-171450">
              <a:buFont typeface="Arial" panose="020B0604020202020204" pitchFamily="34" charset="0"/>
              <a:buChar char="•"/>
            </a:pPr>
            <a:r>
              <a:rPr lang="en-US" sz="1200" dirty="0"/>
              <a:t>Outline Color – controls the “off” color of buttons/pads or the top bar color above knobs</a:t>
            </a:r>
          </a:p>
          <a:p>
            <a:pPr marL="628650" lvl="1" indent="-171450">
              <a:buFont typeface="Arial" panose="020B0604020202020204" pitchFamily="34" charset="0"/>
              <a:buChar char="•"/>
            </a:pPr>
            <a:r>
              <a:rPr lang="en-US" sz="1200" dirty="0"/>
              <a:t>Knob resolution – for knob widgets you can change the resolution by appending an “_” after the label in the Caption field followed by an integer.  e.g., a Caption of “Volume_1000” would result in a knob label of “Volume” and a resolution of 1000 “ticks” to move the widget from 0.0 to 1.0.  The default resolution is 250.</a:t>
            </a:r>
          </a:p>
          <a:p>
            <a:pPr marL="628650" lvl="1" indent="-171450">
              <a:buFont typeface="Arial" panose="020B0604020202020204" pitchFamily="34" charset="0"/>
              <a:buChar char="•"/>
            </a:pPr>
            <a:r>
              <a:rPr lang="en-US" sz="1200" dirty="0"/>
              <a:t>Note that the alpha (transparency) of the Fill and Outline color is not used by the extension.  Setting the Fill and Outline alphas to zero in </a:t>
            </a:r>
            <a:r>
              <a:rPr lang="en-US" sz="1200" dirty="0" err="1"/>
              <a:t>GigPerfomer</a:t>
            </a:r>
            <a:r>
              <a:rPr lang="en-US" sz="1200" dirty="0"/>
              <a:t> is an alternative to hiding these widgets.  This can be useful if you want to see the label on the Rackspace but not the color</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colors of widgets on the SL-MK3 they are used to show on the Rackspace screen which widget banks are actively being controlled by the SL-MK3.</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SL-MK3.  You can change banks using the up/down arrow keys next to the control row on the SL-MK3 and the Indicator Widgets will reflect which bank is currently active</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sl_k_pan_i</a:t>
            </a:r>
            <a:endParaRPr lang="en-US" sz="1200" dirty="0"/>
          </a:p>
          <a:p>
            <a:endParaRPr lang="en-US" sz="1200" dirty="0"/>
          </a:p>
          <a:p>
            <a:r>
              <a:rPr lang="en-US" sz="1200" dirty="0"/>
              <a:t>Indicator Widgets are generally created as Text widget,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dirty="0"/>
              <a:t>The Caption of Indicator Widgets for knob and button banks controls the text that appears in the label areas on the right-most display on the SL-MK3, or temporarily in the Notify area when bank switching pad banks.  Text for knob and button banks appears on two lines, which should be separated in the Caption by the “_” character.  e.g., a Caption of “</a:t>
            </a:r>
            <a:r>
              <a:rPr lang="en-US" sz="1200" dirty="0" err="1"/>
              <a:t>Solo_Mute</a:t>
            </a:r>
            <a:r>
              <a:rPr lang="en-US" sz="1200" dirty="0"/>
              <a:t>” for a button bank would show the label “Solo” next to the top row of buttons, and “Mute” next to the bottom row.</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SL-MK3.</a:t>
            </a:r>
          </a:p>
          <a:p>
            <a:endParaRPr lang="en-US" sz="1200" dirty="0"/>
          </a:p>
          <a:p>
            <a:r>
              <a:rPr lang="en-US" sz="1200" b="1" dirty="0"/>
              <a:t>Note</a:t>
            </a:r>
            <a:r>
              <a:rPr lang="en-US" sz="1200" dirty="0"/>
              <a:t> – the background color of an Indicator Widget is used for coloring the up/down bank select arrows on the SL-MK3.  If you make each bank a different color, the up/down arrows will indicate which bank is next/previous as you bank select.</a:t>
            </a:r>
          </a:p>
        </p:txBody>
      </p:sp>
    </p:spTree>
    <p:extLst>
      <p:ext uri="{BB962C8B-B14F-4D97-AF65-F5344CB8AC3E}">
        <p14:creationId xmlns:p14="http://schemas.microsoft.com/office/powerpoint/2010/main" val="392871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170646"/>
          </a:xfrm>
          <a:prstGeom prst="rect">
            <a:avLst/>
          </a:prstGeom>
          <a:noFill/>
        </p:spPr>
        <p:txBody>
          <a:bodyPr wrap="square" rtlCol="0">
            <a:spAutoFit/>
          </a:bodyPr>
          <a:lstStyle/>
          <a:p>
            <a:r>
              <a:rPr lang="en-US" sz="1400" b="1" dirty="0"/>
              <a:t>Additional Controls</a:t>
            </a:r>
          </a:p>
          <a:p>
            <a:endParaRPr lang="en-US" sz="1400" b="1" dirty="0"/>
          </a:p>
          <a:p>
            <a:r>
              <a:rPr lang="en-US" sz="1200" dirty="0"/>
              <a:t>The buttons immediately below the display are always assigned to select </a:t>
            </a:r>
            <a:r>
              <a:rPr lang="en-US" sz="1200" dirty="0" err="1"/>
              <a:t>Rackspaces</a:t>
            </a:r>
            <a:r>
              <a:rPr lang="en-US" sz="1200" dirty="0"/>
              <a:t>, Variations, Songs, or </a:t>
            </a:r>
            <a:r>
              <a:rPr lang="en-US" sz="1200" dirty="0" err="1"/>
              <a:t>Songparts</a:t>
            </a:r>
            <a:r>
              <a:rPr lang="en-US" sz="1200" dirty="0"/>
              <a:t>.  You can scroll through the them using the left and right arrow keys toward the bottom left of the control surface. </a:t>
            </a:r>
          </a:p>
          <a:p>
            <a:endParaRPr lang="en-US" sz="1200" dirty="0"/>
          </a:p>
          <a:p>
            <a:r>
              <a:rPr lang="en-US" sz="1200" dirty="0"/>
              <a:t>Other button assignments are:</a:t>
            </a:r>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“Clear” – toggles in and out of Setlist mode</a:t>
            </a:r>
          </a:p>
          <a:p>
            <a:pPr marL="628650" lvl="1" indent="-171450">
              <a:buFont typeface="Arial" panose="020B0604020202020204" pitchFamily="34" charset="0"/>
              <a:buChar char="•"/>
            </a:pPr>
            <a:r>
              <a:rPr lang="en-US" sz="1200" dirty="0"/>
              <a:t>“Grid” – toggles between displaying </a:t>
            </a:r>
            <a:r>
              <a:rPr lang="en-US" sz="1200" dirty="0" err="1"/>
              <a:t>Rackspaces</a:t>
            </a:r>
            <a:r>
              <a:rPr lang="en-US" sz="1200" dirty="0"/>
              <a:t>/Variation or Songs/</a:t>
            </a:r>
            <a:r>
              <a:rPr lang="en-US" sz="1200" dirty="0" err="1"/>
              <a:t>Songparts</a:t>
            </a:r>
            <a:r>
              <a:rPr lang="en-US" sz="1200" dirty="0"/>
              <a:t> if you are in </a:t>
            </a:r>
            <a:r>
              <a:rPr lang="en-US" sz="1200" dirty="0" err="1"/>
              <a:t>Setlist</a:t>
            </a:r>
            <a:r>
              <a:rPr lang="en-US" sz="1200" dirty="0"/>
              <a:t> Mode</a:t>
            </a:r>
          </a:p>
          <a:p>
            <a:pPr marL="628650" lvl="1" indent="-171450">
              <a:buFont typeface="Arial" panose="020B0604020202020204" pitchFamily="34" charset="0"/>
              <a:buChar char="•"/>
            </a:pPr>
            <a:r>
              <a:rPr lang="en-US" sz="1200" dirty="0"/>
              <a:t>“Option” – toggle the SL-MK3 displays between showing Knobs and showing Pad assignments.</a:t>
            </a:r>
          </a:p>
          <a:p>
            <a:endParaRPr lang="en-US" sz="1200" dirty="0"/>
          </a:p>
          <a:p>
            <a:endParaRPr lang="en-US" sz="1200" dirty="0"/>
          </a:p>
          <a:p>
            <a:r>
              <a:rPr lang="en-US" sz="1400" b="1" dirty="0"/>
              <a:t>Fader Controls</a:t>
            </a:r>
          </a:p>
          <a:p>
            <a:endParaRPr lang="en-US" sz="1200" dirty="0"/>
          </a:p>
          <a:p>
            <a:r>
              <a:rPr lang="en-US" sz="1200" dirty="0"/>
              <a:t>The faders on the SL-MK3 are not motorized, which usually means that any time you change a Rackspace, Variation, Song, or </a:t>
            </a:r>
            <a:r>
              <a:rPr lang="en-US" sz="1200" dirty="0" err="1"/>
              <a:t>Songpart</a:t>
            </a:r>
            <a:r>
              <a:rPr lang="en-US" sz="1200" dirty="0"/>
              <a:t> the physical position of the faders may not match the widgets they are linked to.</a:t>
            </a:r>
          </a:p>
          <a:p>
            <a:endParaRPr lang="en-US" sz="1200" dirty="0"/>
          </a:p>
          <a:p>
            <a:r>
              <a:rPr lang="en-US" sz="1200" dirty="0"/>
              <a:t>The SL-MK3 extension uses a “catch” approach before establishing a link between an individual fader and the widget that it is controlling.  The LED above each fader indicates the status of each fader.  The color codes are:</a:t>
            </a:r>
          </a:p>
          <a:p>
            <a:pPr marL="628650" lvl="1" indent="-171450">
              <a:buFont typeface="Arial" panose="020B0604020202020204" pitchFamily="34" charset="0"/>
              <a:buChar char="•"/>
            </a:pPr>
            <a:r>
              <a:rPr lang="en-US" sz="1200" dirty="0"/>
              <a:t>Unlit – following Rackspace/Variation/Song/</a:t>
            </a:r>
            <a:r>
              <a:rPr lang="en-US" sz="1200" dirty="0" err="1"/>
              <a:t>Songpart</a:t>
            </a:r>
            <a:r>
              <a:rPr lang="en-US" sz="1200" dirty="0"/>
              <a:t> change the it is unknown if the fader is in sync with the widget</a:t>
            </a:r>
          </a:p>
          <a:p>
            <a:pPr marL="628650" lvl="1" indent="-171450">
              <a:buFont typeface="Arial" panose="020B0604020202020204" pitchFamily="34" charset="0"/>
              <a:buChar char="•"/>
            </a:pPr>
            <a:r>
              <a:rPr lang="en-US" sz="1200" dirty="0"/>
              <a:t>Green – the fader on the SL-MK3 is materially higher than the value of the widget</a:t>
            </a:r>
          </a:p>
          <a:p>
            <a:pPr marL="628650" lvl="1" indent="-171450">
              <a:buFont typeface="Arial" panose="020B0604020202020204" pitchFamily="34" charset="0"/>
              <a:buChar char="•"/>
            </a:pPr>
            <a:r>
              <a:rPr lang="en-US" sz="1200" dirty="0"/>
              <a:t>Red – the fader is too low relative to the value of the widget</a:t>
            </a:r>
          </a:p>
          <a:p>
            <a:pPr marL="628650" lvl="1" indent="-171450">
              <a:buFont typeface="Arial" panose="020B0604020202020204" pitchFamily="34" charset="0"/>
              <a:buChar char="•"/>
            </a:pPr>
            <a:r>
              <a:rPr lang="en-US" sz="1200" dirty="0"/>
              <a:t>Blue – the fader and the widget are in sync</a:t>
            </a:r>
          </a:p>
          <a:p>
            <a:pPr marL="628650" lvl="1" indent="-171450">
              <a:buFont typeface="Arial" panose="020B0604020202020204" pitchFamily="34" charset="0"/>
              <a:buChar char="•"/>
            </a:pPr>
            <a:endParaRPr lang="en-US" sz="1200" dirty="0"/>
          </a:p>
          <a:p>
            <a:r>
              <a:rPr lang="en-US" sz="1200" dirty="0"/>
              <a:t>Bank switching for faders is not currently implemented.  The widget naming format still requires a </a:t>
            </a:r>
            <a:r>
              <a:rPr lang="en-US" sz="1200" dirty="0" err="1"/>
              <a:t>BankID</a:t>
            </a:r>
            <a:r>
              <a:rPr lang="en-US" sz="1200" dirty="0"/>
              <a:t> for faders, but only the first one encountered by the extension within a Rackspace will be controllable.</a:t>
            </a:r>
          </a:p>
        </p:txBody>
      </p:sp>
    </p:spTree>
    <p:extLst>
      <p:ext uri="{BB962C8B-B14F-4D97-AF65-F5344CB8AC3E}">
        <p14:creationId xmlns:p14="http://schemas.microsoft.com/office/powerpoint/2010/main" val="76446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770537"/>
          </a:xfrm>
          <a:prstGeom prst="rect">
            <a:avLst/>
          </a:prstGeom>
          <a:noFill/>
        </p:spPr>
        <p:txBody>
          <a:bodyPr wrap="square" rtlCol="0">
            <a:spAutoFit/>
          </a:bodyPr>
          <a:lstStyle/>
          <a:p>
            <a:r>
              <a:rPr lang="en-US" sz="1400" b="1" dirty="0"/>
              <a:t>Key Lights</a:t>
            </a:r>
          </a:p>
          <a:p>
            <a:endParaRPr lang="en-US" sz="1400" b="1" dirty="0"/>
          </a:p>
          <a:p>
            <a:r>
              <a:rPr lang="en-US" sz="1200" dirty="0"/>
              <a:t>The SL MK3 key lights can be lit to show zone assignments.  Zones and their color are defined with widgets conforming to the same standard as other widgets.</a:t>
            </a:r>
          </a:p>
          <a:p>
            <a:endParaRPr lang="en-US" sz="1200" dirty="0"/>
          </a:p>
          <a:p>
            <a:r>
              <a:rPr lang="en-US" sz="1200" dirty="0"/>
              <a:t>The format is:</a:t>
            </a:r>
          </a:p>
          <a:p>
            <a:r>
              <a:rPr lang="en-US" sz="1200" dirty="0"/>
              <a:t>	sl_zone_zoneID_0    and  sl_zone_zoneID_1</a:t>
            </a:r>
          </a:p>
          <a:p>
            <a:endParaRPr lang="en-US" sz="1200" dirty="0"/>
          </a:p>
          <a:p>
            <a:r>
              <a:rPr lang="en-US" sz="1200" dirty="0"/>
              <a:t>The widget values map to the first and last MIDI notes of the zone.  The bottom note on the 61SL-MKII is 36, which corresponds to a widget value of 28.4.  You can calculate this as [note number / 127] * 100.</a:t>
            </a:r>
          </a:p>
          <a:p>
            <a:endParaRPr lang="en-US" sz="1200" dirty="0"/>
          </a:p>
          <a:p>
            <a:r>
              <a:rPr lang="en-US" sz="1200" dirty="0"/>
              <a:t>The fill color of the “0” widget will be used as the RGB zone color.  You can create as many “</a:t>
            </a:r>
            <a:r>
              <a:rPr lang="en-US" sz="1200" dirty="0" err="1"/>
              <a:t>zoneID</a:t>
            </a:r>
            <a:r>
              <a:rPr lang="en-US" sz="1200" dirty="0"/>
              <a:t>” banks as you want.  Each bank will be displayed with its own color. </a:t>
            </a:r>
          </a:p>
          <a:p>
            <a:endParaRPr lang="en-US" sz="1200" dirty="0"/>
          </a:p>
          <a:p>
            <a:r>
              <a:rPr lang="en-US" sz="1200" dirty="0"/>
              <a:t>If these widgets are linked to GP’s Midi In blocks the “0” widget should be linked to the Min Note parameter and the “1” to the Max Note parameter.</a:t>
            </a:r>
          </a:p>
          <a:p>
            <a:endParaRPr lang="en-US" sz="1200" dirty="0"/>
          </a:p>
          <a:p>
            <a:r>
              <a:rPr lang="en-US" sz="1200" dirty="0"/>
              <a:t>If two zones overlap the color of the key LED will be the mathematical sum of the two colors.  These may not look the way you expect or want.  </a:t>
            </a:r>
          </a:p>
          <a:p>
            <a:pPr marL="628650" lvl="1" indent="-171450">
              <a:buFont typeface="Arial" panose="020B0604020202020204" pitchFamily="34" charset="0"/>
              <a:buChar char="•"/>
            </a:pPr>
            <a:r>
              <a:rPr lang="en-US" sz="1200" dirty="0"/>
              <a:t>Tip:  if you look at the hexadecimal values of the three color channels (RGB) in the color picker, keep each of the channels below 0x80 and overlapping colors should look more like you’d expect.</a:t>
            </a:r>
          </a:p>
          <a:p>
            <a:pPr marL="628650" lvl="1" indent="-171450">
              <a:buFont typeface="Arial" panose="020B0604020202020204" pitchFamily="34" charset="0"/>
              <a:buChar char="•"/>
            </a:pPr>
            <a:r>
              <a:rPr lang="en-US" sz="1200" dirty="0"/>
              <a:t>Tip:  if you want complete control over the color of overlapping zones can un-link your zone widgets from the MIDI in blocks, or create separate MIDI in blocks and widgets for any overlap portions.</a:t>
            </a:r>
          </a:p>
          <a:p>
            <a:pPr marL="628650" lvl="1" indent="-171450">
              <a:buFont typeface="Arial" panose="020B0604020202020204" pitchFamily="34" charset="0"/>
              <a:buChar char="•"/>
            </a:pPr>
            <a:endParaRPr lang="en-US" sz="1200" dirty="0"/>
          </a:p>
          <a:p>
            <a:r>
              <a:rPr lang="en-US" sz="1200" dirty="0"/>
              <a:t>Note:  the key light for the highest key on the 61SL-MK3 cannot be lit through this interface.</a:t>
            </a:r>
          </a:p>
        </p:txBody>
      </p:sp>
    </p:spTree>
    <p:extLst>
      <p:ext uri="{BB962C8B-B14F-4D97-AF65-F5344CB8AC3E}">
        <p14:creationId xmlns:p14="http://schemas.microsoft.com/office/powerpoint/2010/main" val="14129924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1359</TotalTime>
  <Words>2254</Words>
  <Application>Microsoft Office PowerPoint</Application>
  <PresentationFormat>On-screen Show (4:3)</PresentationFormat>
  <Paragraphs>134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66</cp:revision>
  <dcterms:created xsi:type="dcterms:W3CDTF">2022-09-01T12:48:40Z</dcterms:created>
  <dcterms:modified xsi:type="dcterms:W3CDTF">2023-01-06T01:25:27Z</dcterms:modified>
</cp:coreProperties>
</file>