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2" r:id="rId3"/>
    <p:sldId id="258" r:id="rId4"/>
    <p:sldId id="263" r:id="rId5"/>
    <p:sldId id="265" r:id="rId6"/>
    <p:sldId id="267" r:id="rId7"/>
    <p:sldId id="264" r:id="rId8"/>
    <p:sldId id="266" r:id="rId9"/>
    <p:sldId id="269" r:id="rId1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03" d="100"/>
          <a:sy n="103" d="100"/>
        </p:scale>
        <p:origin x="3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8/23/2025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idnerM/GP-SL-MK3/relea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Getting Started with the SL-MK3 Extension</a:t>
            </a:r>
          </a:p>
          <a:p>
            <a:r>
              <a:rPr lang="en-US" sz="1200" dirty="0"/>
              <a:t>Follow these simple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/GP-SL-MK3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pPr marL="628650" lvl="1" indent="-171450">
              <a:buFont typeface="Arial" panose="020B0604020202020204" pitchFamily="34" charset="0"/>
              <a:buChar char="•"/>
            </a:pPr>
            <a:r>
              <a:rPr lang="en-US" sz="1200" dirty="0"/>
              <a:t>Make sure your controller is in InControl mode by pressing the InControl button</a:t>
            </a:r>
          </a:p>
          <a:p>
            <a:pPr marL="628650" lvl="1" indent="-171450">
              <a:buFont typeface="Arial" panose="020B0604020202020204" pitchFamily="34" charset="0"/>
              <a:buChar char="•"/>
            </a:pPr>
            <a:r>
              <a:rPr lang="en-US" sz="1200" dirty="0"/>
              <a:t>You may need to exit and restart </a:t>
            </a:r>
            <a:r>
              <a:rPr lang="en-US" sz="1200" dirty="0" err="1"/>
              <a:t>GigPerformer</a:t>
            </a:r>
            <a:r>
              <a:rPr lang="en-US" sz="1200" dirty="0"/>
              <a:t> after the first time you enable the extension</a:t>
            </a:r>
          </a:p>
          <a:p>
            <a:endParaRPr lang="en-US" sz="1200" dirty="0"/>
          </a:p>
          <a:p>
            <a:r>
              <a:rPr lang="en-US" sz="1400" b="1" dirty="0"/>
              <a:t>Setting the MIDI Ports</a:t>
            </a:r>
          </a:p>
          <a:p>
            <a:endParaRPr lang="en-US" sz="1200" dirty="0"/>
          </a:p>
          <a:p>
            <a:r>
              <a:rPr lang="en-US" sz="1200" dirty="0"/>
              <a:t>The extension should automatically find your controller’s MIDI ports using their default names. If it does not, you can tell the extension which MIDI ports to use by creating two text widgets in the global </a:t>
            </a:r>
            <a:r>
              <a:rPr lang="en-US" sz="1200" dirty="0" err="1"/>
              <a:t>rackspace</a:t>
            </a:r>
            <a:r>
              <a:rPr lang="en-US" sz="1200" dirty="0"/>
              <a:t> and setting them appropriately</a:t>
            </a:r>
            <a:r>
              <a:rPr lang="sv-SE" sz="1200" dirty="0"/>
              <a:t>.</a:t>
            </a:r>
          </a:p>
          <a:p>
            <a:endParaRPr lang="sv-SE" sz="1200" dirty="0"/>
          </a:p>
          <a:p>
            <a:r>
              <a:rPr lang="en-US" sz="1200" dirty="0"/>
              <a:t>These widgets must be named “</a:t>
            </a:r>
            <a:r>
              <a:rPr lang="en-US" sz="1200" dirty="0" err="1"/>
              <a:t>sl_midiin</a:t>
            </a:r>
            <a:r>
              <a:rPr lang="en-US" sz="1200" dirty="0"/>
              <a:t>” and “</a:t>
            </a:r>
            <a:r>
              <a:rPr lang="en-US" sz="1200" dirty="0" err="1"/>
              <a:t>sl_midiout</a:t>
            </a:r>
            <a:r>
              <a:rPr lang="en-US" sz="1200" dirty="0"/>
              <a:t>” (using the Advanced tab in the “OSC/</a:t>
            </a:r>
            <a:r>
              <a:rPr lang="en-US" sz="1200" dirty="0" err="1"/>
              <a:t>GPScript</a:t>
            </a:r>
            <a:r>
              <a:rPr lang="en-US" sz="1200" dirty="0"/>
              <a:t> Name” field).</a:t>
            </a:r>
          </a:p>
          <a:p>
            <a:r>
              <a:rPr lang="en-US" sz="1200" dirty="0"/>
              <a:t>Set the Caption for these widgets (on the General tab) to the MIDI port names exactly as they appear in the GP MIDI ports list.</a:t>
            </a:r>
          </a:p>
          <a:p>
            <a:endParaRPr lang="en-US" sz="1200" dirty="0"/>
          </a:p>
          <a:p>
            <a:endParaRPr lang="sv-SE" sz="1200" dirty="0"/>
          </a:p>
          <a:p>
            <a:r>
              <a:rPr lang="en-US" sz="1400" b="1" dirty="0"/>
              <a:t>Basic Operations and Troubleshooting</a:t>
            </a:r>
          </a:p>
          <a:p>
            <a:endParaRPr lang="sv-SE" sz="1200" dirty="0"/>
          </a:p>
          <a:p>
            <a:r>
              <a:rPr lang="en-US" sz="1200" dirty="0"/>
              <a:t>Without any widgets configured you should see your </a:t>
            </a:r>
            <a:r>
              <a:rPr lang="en-US" sz="1200" dirty="0" err="1"/>
              <a:t>Rackspaces</a:t>
            </a:r>
            <a:r>
              <a:rPr lang="en-US" sz="1200" dirty="0"/>
              <a:t> / Variations / Songs / </a:t>
            </a:r>
            <a:r>
              <a:rPr lang="en-US" sz="1200" dirty="0" err="1"/>
              <a:t>Songparts</a:t>
            </a:r>
            <a:r>
              <a:rPr lang="en-US" sz="1200" dirty="0"/>
              <a:t> listed on the bottom row of the display.</a:t>
            </a:r>
            <a:r>
              <a:rPr lang="sv-SE" sz="1200" dirty="0"/>
              <a:t>  You can switch between them using the Grid and Clear keys and cycle through using the arrows toward the lower left of the keyboard.</a:t>
            </a:r>
          </a:p>
          <a:p>
            <a:endParaRPr lang="sv-SE" sz="1200" dirty="0"/>
          </a:p>
          <a:p>
            <a:r>
              <a:rPr lang="sv-SE" sz="1200" dirty="0"/>
              <a:t>The naming conventions for other widgets is the main subject of the remainder of this document.</a:t>
            </a:r>
            <a:endParaRPr lang="en-US" sz="1200" dirty="0"/>
          </a:p>
          <a:p>
            <a:endParaRPr lang="sv-SE" sz="1200" dirty="0"/>
          </a:p>
          <a:p>
            <a:r>
              <a:rPr lang="en-US" sz="1200" b="1" i="1" dirty="0"/>
              <a:t>To sync your Rackspace with the SL-MK3 after adding new control widgets you should change </a:t>
            </a:r>
            <a:r>
              <a:rPr lang="en-US" sz="1200" b="1" i="1" dirty="0" err="1"/>
              <a:t>Rackspaces</a:t>
            </a:r>
            <a:r>
              <a:rPr lang="en-US" sz="1200" b="1" i="1" dirty="0"/>
              <a:t>, then come back</a:t>
            </a:r>
            <a:r>
              <a:rPr lang="en-US" sz="1200" dirty="0"/>
              <a:t>.  This is necessary because the extension scans widget names upon Rackspace entry.  It doesn’t know you renamed widgets until you change </a:t>
            </a:r>
            <a:r>
              <a:rPr lang="en-US" sz="1200" dirty="0" err="1"/>
              <a:t>Rackspaces</a:t>
            </a:r>
            <a:r>
              <a:rPr lang="en-US" sz="1200" dirty="0"/>
              <a:t> and return.</a:t>
            </a:r>
          </a:p>
        </p:txBody>
      </p:sp>
    </p:spTree>
    <p:extLst>
      <p:ext uri="{BB962C8B-B14F-4D97-AF65-F5344CB8AC3E}">
        <p14:creationId xmlns:p14="http://schemas.microsoft.com/office/powerpoint/2010/main" val="314649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909310"/>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This extension works with the SL-MK3 by taking control of the displays, buttons, and pads when “InControl” mode is enabled using the “InControl”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617196"/>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a:t>
            </a:r>
            <a:r>
              <a:rPr lang="en-US" sz="1200" b="1" dirty="0">
                <a:solidFill>
                  <a:srgbClr val="FF0000"/>
                </a:solidFill>
              </a:rPr>
              <a:t>p</a:t>
            </a:r>
            <a:r>
              <a:rPr lang="en-US" sz="1200" dirty="0"/>
              <a:t>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“Volume_200” would result in a knob label of “Volume” and a resolution of 200 “ticks” to move the widget from 0.0 to 1.0.  The default resolution is 1000.</a:t>
            </a:r>
          </a:p>
          <a:p>
            <a:pPr marL="628650" lvl="1" indent="-171450">
              <a:buFont typeface="Arial" panose="020B0604020202020204" pitchFamily="34" charset="0"/>
              <a:buChar char="•"/>
            </a:pPr>
            <a:r>
              <a:rPr lang="en-US" sz="1200" dirty="0"/>
              <a:t>Pad – Caption format is “</a:t>
            </a:r>
            <a:r>
              <a:rPr lang="en-US" sz="1200" dirty="0" err="1"/>
              <a:t>Label_OnText_OffText</a:t>
            </a:r>
            <a:r>
              <a:rPr lang="en-US" sz="1200" dirty="0"/>
              <a:t>” with optional “_m” appended make it momentary contact</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  This can also be very confusing when you’re trying to remember where you set the color, so I usually hide them instead.</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widgets,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err="1"/>
              <a:t>BankID</a:t>
            </a:r>
            <a:r>
              <a:rPr lang="en-US" sz="1400" b="1" dirty="0"/>
              <a:t> Linking</a:t>
            </a:r>
          </a:p>
          <a:p>
            <a:endParaRPr lang="en-US" sz="14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mc_f_mix1_[0..7]         mc_k_mix1_[0..7]        mc_p_mix1_[0..15]        mc_b_mix1_[0..15]</a:t>
            </a:r>
          </a:p>
          <a:p>
            <a:r>
              <a:rPr lang="en-US" sz="1200" dirty="0"/>
              <a:t>	mc_f_mix2_[0..7]         mc_k_mix2_[0..7]        mc_p_mix2_[0..15]        mc_b_mix2_[0..15]</a:t>
            </a:r>
          </a:p>
          <a:p>
            <a:r>
              <a:rPr lang="en-US" sz="1200" dirty="0"/>
              <a:t>	mc_f_mix3_[0..7]         mc_k_mix3_[0..7]        mc_p_mix3_[0..15]        mc_b_mix3_[0..15]</a:t>
            </a:r>
          </a:p>
          <a:p>
            <a:endParaRPr lang="en-US" sz="1200" dirty="0"/>
          </a:p>
          <a:p>
            <a:r>
              <a:rPr lang="en-US" sz="1200" dirty="0"/>
              <a:t>Named as such, when you bank select using the Knob bank select keys you will automatically also select the corresponding set of Faders, Pads, and Buttons.</a:t>
            </a:r>
          </a:p>
          <a:p>
            <a:endParaRPr lang="en-US" sz="1200" dirty="0"/>
          </a:p>
          <a:p>
            <a:r>
              <a:rPr lang="en-US" sz="1200" dirty="0"/>
              <a:t>In contrast, if you want to use the same three mixer plugins and be able to independently select which mixer plugin the Knobs, Faders, and Pads are actively controlling you must use different </a:t>
            </a:r>
            <a:r>
              <a:rPr lang="en-US" sz="1200" dirty="0" err="1"/>
              <a:t>bankIDs</a:t>
            </a:r>
            <a:r>
              <a:rPr lang="en-US" sz="1200" dirty="0"/>
              <a:t> for each widget row.  A simple example would be:</a:t>
            </a:r>
          </a:p>
          <a:p>
            <a:r>
              <a:rPr lang="en-US" sz="1200" dirty="0"/>
              <a:t>	mc_f_volume1_[0..7]          mc_k_pan1_[0..7]            mc_b_mute1_[0…7]</a:t>
            </a:r>
          </a:p>
          <a:p>
            <a:r>
              <a:rPr lang="en-US" sz="1200" dirty="0"/>
              <a:t>	mc_f_volume2_[0..7]          mc_k_pan2_[0..7]            mc_b_mute2_[0…7]</a:t>
            </a:r>
          </a:p>
          <a:p>
            <a:r>
              <a:rPr lang="en-US" sz="1200" dirty="0"/>
              <a:t>	mc_f_volume3_[0..7]          mc_k_pan3_[0..7]            mc_b_mute3_[0…7]</a:t>
            </a:r>
          </a:p>
          <a:p>
            <a:endParaRPr lang="en-US" sz="1200" dirty="0"/>
          </a:p>
          <a:p>
            <a:endParaRPr lang="en-US" sz="1200" dirty="0"/>
          </a:p>
          <a:p>
            <a:r>
              <a:rPr lang="en-US" sz="1200" dirty="0"/>
              <a:t>I sometimes use a mix of both approaches in the same Rackspace.  </a:t>
            </a:r>
          </a:p>
        </p:txBody>
      </p:sp>
    </p:spTree>
    <p:extLst>
      <p:ext uri="{BB962C8B-B14F-4D97-AF65-F5344CB8AC3E}">
        <p14:creationId xmlns:p14="http://schemas.microsoft.com/office/powerpoint/2010/main" val="9807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85980"/>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will most likely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Other – the light changes to the fader bank color on the Indicator or Parameter widget when fader is in sync</a:t>
            </a:r>
          </a:p>
          <a:p>
            <a:pPr marL="628650" lvl="1" indent="-171450">
              <a:buFont typeface="Arial" panose="020B0604020202020204" pitchFamily="34" charset="0"/>
              <a:buChar char="•"/>
            </a:pPr>
            <a:endParaRPr lang="en-US" sz="1200" dirty="0"/>
          </a:p>
          <a:p>
            <a:r>
              <a:rPr lang="en-US" sz="1200" dirty="0"/>
              <a:t>Fader bank switching is done using the round Scene buttons between the pads and faders.</a:t>
            </a:r>
          </a:p>
        </p:txBody>
      </p:sp>
    </p:spTree>
    <p:extLst>
      <p:ext uri="{BB962C8B-B14F-4D97-AF65-F5344CB8AC3E}">
        <p14:creationId xmlns:p14="http://schemas.microsoft.com/office/powerpoint/2010/main" val="76446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55203"/>
          </a:xfrm>
          <a:prstGeom prst="rect">
            <a:avLst/>
          </a:prstGeom>
          <a:noFill/>
        </p:spPr>
        <p:txBody>
          <a:bodyPr wrap="square" rtlCol="0">
            <a:spAutoFit/>
          </a:bodyPr>
          <a:lstStyle/>
          <a:p>
            <a:r>
              <a:rPr lang="en-US" sz="1400" b="1" dirty="0"/>
              <a:t>Key Lights</a:t>
            </a:r>
          </a:p>
          <a:p>
            <a:endParaRPr lang="en-US" sz="1400" b="1" dirty="0"/>
          </a:p>
          <a:p>
            <a:r>
              <a:rPr lang="en-US" sz="1200" dirty="0"/>
              <a:t>The SL MK3 key lights can be lit to show zone assignments.  Zones and their color are defined with widgets conforming to the same standard as other widgets.</a:t>
            </a:r>
          </a:p>
          <a:p>
            <a:endParaRPr lang="en-US" sz="1200" dirty="0"/>
          </a:p>
          <a:p>
            <a:r>
              <a:rPr lang="en-US" sz="1200" dirty="0"/>
              <a:t>The format is:</a:t>
            </a:r>
          </a:p>
          <a:p>
            <a:r>
              <a:rPr lang="en-US" sz="1200" dirty="0"/>
              <a:t>	sl_zone_zoneID_0    and  sl_zone_zoneID_1</a:t>
            </a:r>
          </a:p>
          <a:p>
            <a:endParaRPr lang="en-US" sz="1200" dirty="0"/>
          </a:p>
          <a:p>
            <a:r>
              <a:rPr lang="en-US" sz="1200" dirty="0"/>
              <a:t>The widget values map to the first and last MIDI notes of the zone.  The bottom note on the 61SL-MKII is 36, which corresponds to a widget value of 28.4.  You can calculate this as [note number / 127] * 100.</a:t>
            </a:r>
          </a:p>
          <a:p>
            <a:endParaRPr lang="en-US" sz="1200" dirty="0"/>
          </a:p>
          <a:p>
            <a:r>
              <a:rPr lang="en-US" sz="1200" dirty="0"/>
              <a:t>The fill color of the “0” widget will be used as the RGB zone color.  You can create as many “</a:t>
            </a:r>
            <a:r>
              <a:rPr lang="en-US" sz="1200" dirty="0" err="1"/>
              <a:t>zoneID</a:t>
            </a:r>
            <a:r>
              <a:rPr lang="en-US" sz="1200" dirty="0"/>
              <a:t>” banks as you want.  Each bank will be displayed with its own color. </a:t>
            </a:r>
          </a:p>
          <a:p>
            <a:endParaRPr lang="en-US" sz="1200" dirty="0"/>
          </a:p>
          <a:p>
            <a:r>
              <a:rPr lang="en-US" sz="1200" dirty="0"/>
              <a:t>If these widgets are linked to GP’s Midi In blocks the “0” widget should be linked to the Min Note parameter and the “1” to the Max Note parameter.</a:t>
            </a:r>
          </a:p>
          <a:p>
            <a:endParaRPr lang="en-US" sz="1200" dirty="0"/>
          </a:p>
          <a:p>
            <a:r>
              <a:rPr lang="en-US" sz="1200" dirty="0"/>
              <a:t>If two zones overlap the color of the key LED will be the mathematical sum of the two colors.  These may not look the way you expect or want.  </a:t>
            </a:r>
          </a:p>
          <a:p>
            <a:pPr marL="628650" lvl="1" indent="-171450">
              <a:buFont typeface="Arial" panose="020B0604020202020204" pitchFamily="34" charset="0"/>
              <a:buChar char="•"/>
            </a:pPr>
            <a:r>
              <a:rPr lang="en-US" sz="1200" dirty="0"/>
              <a:t>Tip:  if you look at the hexadecimal values of the three color channels (RGB) in the color picker, keep each of the channels below 0x80 and overlapping colors should look more like you’d expect.</a:t>
            </a:r>
          </a:p>
          <a:p>
            <a:pPr marL="628650" lvl="1" indent="-171450">
              <a:buFont typeface="Arial" panose="020B0604020202020204" pitchFamily="34" charset="0"/>
              <a:buChar char="•"/>
            </a:pPr>
            <a:r>
              <a:rPr lang="en-US" sz="1200" dirty="0"/>
              <a:t>Tip:  if you want complete control over the color of overlapping zones you can un-link your zone widgets from the MIDI in blocks, or create separate MIDI in blocks and widgets for any overlap portions.</a:t>
            </a:r>
          </a:p>
          <a:p>
            <a:pPr marL="628650" lvl="1" indent="-171450">
              <a:buFont typeface="Arial" panose="020B0604020202020204" pitchFamily="34" charset="0"/>
              <a:buChar char="•"/>
            </a:pPr>
            <a:endParaRPr lang="en-US" sz="1200" dirty="0"/>
          </a:p>
          <a:p>
            <a:r>
              <a:rPr lang="en-US" sz="1200" dirty="0"/>
              <a:t>Note:  the key light for the highest key on the 61SL-MK3 cannot be lit through this interface.  This is a limitation of the Novation “In Control” protocol.</a:t>
            </a:r>
          </a:p>
        </p:txBody>
      </p:sp>
    </p:spTree>
    <p:extLst>
      <p:ext uri="{BB962C8B-B14F-4D97-AF65-F5344CB8AC3E}">
        <p14:creationId xmlns:p14="http://schemas.microsoft.com/office/powerpoint/2010/main" val="141299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2739211"/>
          </a:xfrm>
          <a:prstGeom prst="rect">
            <a:avLst/>
          </a:prstGeom>
          <a:noFill/>
        </p:spPr>
        <p:txBody>
          <a:bodyPr wrap="square" rtlCol="0">
            <a:spAutoFit/>
          </a:bodyPr>
          <a:lstStyle/>
          <a:p>
            <a:r>
              <a:rPr lang="en-US" sz="1400" b="1" dirty="0"/>
              <a:t>Additional Comments</a:t>
            </a:r>
          </a:p>
          <a:p>
            <a:endParaRPr lang="en-US" sz="1400" b="1" dirty="0"/>
          </a:p>
          <a:p>
            <a:r>
              <a:rPr lang="en-US" sz="1200" dirty="0"/>
              <a:t>The only Transport buttons integrated into the extension are the Play and Stop buttons.  The others are not used.</a:t>
            </a:r>
          </a:p>
          <a:p>
            <a:endParaRPr lang="en-US" sz="1200" dirty="0"/>
          </a:p>
          <a:p>
            <a:r>
              <a:rPr lang="en-US" sz="1200" dirty="0"/>
              <a:t>You can open the Script Logger window in GP and see some level of debugging detail that might help if you encounter odd behavior.  Probably not, though, because I try to keep it to a minimum in the released versions.</a:t>
            </a:r>
          </a:p>
          <a:p>
            <a:endParaRPr lang="en-US" sz="1200" dirty="0"/>
          </a:p>
          <a:p>
            <a:r>
              <a:rPr lang="en-US" sz="1200" dirty="0"/>
              <a:t>Configuring the details of how things are displayed can take a lot of extra widgets.  I usually hide these in my </a:t>
            </a:r>
            <a:r>
              <a:rPr lang="en-US" sz="1200" dirty="0" err="1"/>
              <a:t>rackspaces</a:t>
            </a:r>
            <a:r>
              <a:rPr lang="en-US" sz="1200" dirty="0"/>
              <a:t>, which means they’re only visible in Edit mode.  I tend to put them near (or even right on top of) the widgets they’re associated with.</a:t>
            </a:r>
          </a:p>
          <a:p>
            <a:endParaRPr lang="en-US" sz="1200" dirty="0"/>
          </a:p>
          <a:p>
            <a:r>
              <a:rPr lang="en-US" sz="1200" dirty="0"/>
              <a:t>At times I’ve considered storing the configuration data in a separate file rather than extra widgets.  I always conclude that this would make things less reliable, more confusing, more difficult for the user, and require more user effort to keep files in sync.</a:t>
            </a:r>
          </a:p>
          <a:p>
            <a:endParaRPr lang="en-US" sz="1200"/>
          </a:p>
          <a:p>
            <a:endParaRPr lang="en-US" sz="1200" dirty="0"/>
          </a:p>
        </p:txBody>
      </p:sp>
    </p:spTree>
    <p:extLst>
      <p:ext uri="{BB962C8B-B14F-4D97-AF65-F5344CB8AC3E}">
        <p14:creationId xmlns:p14="http://schemas.microsoft.com/office/powerpoint/2010/main" val="1060359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1640</TotalTime>
  <Words>3200</Words>
  <Application>Microsoft Office PowerPoint</Application>
  <PresentationFormat>On-screen Show (4:3)</PresentationFormat>
  <Paragraphs>187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74</cp:revision>
  <cp:lastPrinted>2025-08-24T02:55:02Z</cp:lastPrinted>
  <dcterms:created xsi:type="dcterms:W3CDTF">2022-09-01T12:48:40Z</dcterms:created>
  <dcterms:modified xsi:type="dcterms:W3CDTF">2025-08-24T02:55:08Z</dcterms:modified>
</cp:coreProperties>
</file>