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8" r:id="rId2"/>
    <p:sldId id="262" r:id="rId3"/>
    <p:sldId id="258" r:id="rId4"/>
    <p:sldId id="263" r:id="rId5"/>
    <p:sldId id="265" r:id="rId6"/>
    <p:sldId id="267" r:id="rId7"/>
    <p:sldId id="264" r:id="rId8"/>
    <p:sldId id="266" r:id="rId9"/>
    <p:sldId id="26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7" autoAdjust="0"/>
    <p:restoredTop sz="94660"/>
  </p:normalViewPr>
  <p:slideViewPr>
    <p:cSldViewPr snapToGrid="0">
      <p:cViewPr varScale="1">
        <p:scale>
          <a:sx n="139" d="100"/>
          <a:sy n="139" d="100"/>
        </p:scale>
        <p:origin x="247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63990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06272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6000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36175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339B3D-D54B-4A71-BAD3-52665AB11A2C}" type="datetimeFigureOut">
              <a:rPr lang="en-US" smtClean="0"/>
              <a:t>3/28/2023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21686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339B3D-D54B-4A71-BAD3-52665AB11A2C}"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4481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39B3D-D54B-4A71-BAD3-52665AB11A2C}" type="datetimeFigureOut">
              <a:rPr lang="en-US" smtClean="0"/>
              <a:t>3/28/2023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2201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339B3D-D54B-4A71-BAD3-52665AB11A2C}" type="datetimeFigureOut">
              <a:rPr lang="en-US" smtClean="0"/>
              <a:t>3/28/2023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74505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39B3D-D54B-4A71-BAD3-52665AB11A2C}" type="datetimeFigureOut">
              <a:rPr lang="en-US" smtClean="0"/>
              <a:t>3/28/2023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99289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36482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3/28/2023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873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39B3D-D54B-4A71-BAD3-52665AB11A2C}" type="datetimeFigureOut">
              <a:rPr lang="en-US" smtClean="0"/>
              <a:t>3/28/2023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D520C-FACA-4E41-8EE5-A0FBA4B89EB6}" type="slidenum">
              <a:rPr lang="en-US" smtClean="0"/>
              <a:t>‹#›</a:t>
            </a:fld>
            <a:endParaRPr lang="en-US"/>
          </a:p>
        </p:txBody>
      </p:sp>
    </p:spTree>
    <p:extLst>
      <p:ext uri="{BB962C8B-B14F-4D97-AF65-F5344CB8AC3E}">
        <p14:creationId xmlns:p14="http://schemas.microsoft.com/office/powerpoint/2010/main" val="784857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WidnerM/GP-SL-MK3/releas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724644"/>
          </a:xfrm>
          <a:prstGeom prst="rect">
            <a:avLst/>
          </a:prstGeom>
          <a:noFill/>
        </p:spPr>
        <p:txBody>
          <a:bodyPr wrap="square" rtlCol="0">
            <a:spAutoFit/>
          </a:bodyPr>
          <a:lstStyle/>
          <a:p>
            <a:r>
              <a:rPr lang="en-US" sz="1400" b="1" dirty="0"/>
              <a:t>Getting Started with the SL-MK3 Extension</a:t>
            </a:r>
          </a:p>
          <a:p>
            <a:r>
              <a:rPr lang="en-US" sz="1200" dirty="0"/>
              <a:t>Follow these simple steps to get started:</a:t>
            </a:r>
          </a:p>
          <a:p>
            <a:pPr marL="628650" lvl="1" indent="-171450">
              <a:buFont typeface="Arial" panose="020B0604020202020204" pitchFamily="34" charset="0"/>
              <a:buChar char="•"/>
            </a:pPr>
            <a:r>
              <a:rPr lang="en-US" sz="1200" dirty="0"/>
              <a:t>Download the zip file for your platform (Mac or Windows) from </a:t>
            </a:r>
            <a:r>
              <a:rPr lang="en-US" sz="1200" dirty="0">
                <a:hlinkClick r:id="rId2"/>
              </a:rPr>
              <a:t>Releases · </a:t>
            </a:r>
            <a:r>
              <a:rPr lang="en-US" sz="1200" dirty="0" err="1">
                <a:hlinkClick r:id="rId2"/>
              </a:rPr>
              <a:t>WidnerM</a:t>
            </a:r>
            <a:r>
              <a:rPr lang="en-US" sz="1200" dirty="0">
                <a:hlinkClick r:id="rId2"/>
              </a:rPr>
              <a:t>/GP-SL-MK3 (github.com)</a:t>
            </a:r>
            <a:endParaRPr lang="en-US" sz="1200" dirty="0"/>
          </a:p>
          <a:p>
            <a:pPr marL="628650" lvl="1" indent="-171450">
              <a:buFont typeface="Arial" panose="020B0604020202020204" pitchFamily="34" charset="0"/>
              <a:buChar char="•"/>
            </a:pPr>
            <a:r>
              <a:rPr lang="en-US" sz="1200" dirty="0"/>
              <a:t>From the zip file install the extension (.</a:t>
            </a:r>
            <a:r>
              <a:rPr lang="en-US" sz="1200" dirty="0" err="1"/>
              <a:t>dylib</a:t>
            </a:r>
            <a:r>
              <a:rPr lang="en-US" sz="1200" dirty="0"/>
              <a:t> for Mac, .</a:t>
            </a:r>
            <a:r>
              <a:rPr lang="en-US" sz="1200" dirty="0" err="1"/>
              <a:t>dll</a:t>
            </a:r>
            <a:r>
              <a:rPr lang="en-US" sz="1200" dirty="0"/>
              <a:t> for Windows) to the appropriate </a:t>
            </a:r>
            <a:r>
              <a:rPr lang="en-US" sz="1200" dirty="0" err="1"/>
              <a:t>GigPerformer</a:t>
            </a:r>
            <a:r>
              <a:rPr lang="en-US" sz="1200" dirty="0"/>
              <a:t> folder</a:t>
            </a:r>
          </a:p>
          <a:p>
            <a:pPr marL="1085850" lvl="2" indent="-171450">
              <a:buFont typeface="Arial" panose="020B0604020202020204" pitchFamily="34" charset="0"/>
              <a:buChar char="•"/>
            </a:pPr>
            <a:r>
              <a:rPr lang="en-US" sz="1200" dirty="0"/>
              <a:t>/Users/Shared/Gig Performer/Extensions on Mac</a:t>
            </a:r>
          </a:p>
          <a:p>
            <a:pPr marL="1085850" lvl="2" indent="-171450">
              <a:buFont typeface="Arial" panose="020B0604020202020204" pitchFamily="34" charset="0"/>
              <a:buChar char="•"/>
            </a:pPr>
            <a:r>
              <a:rPr lang="en-US" sz="1200" dirty="0"/>
              <a:t>C:/Users/Public/Documents/Gig Performer/Extensions on Windows</a:t>
            </a:r>
          </a:p>
          <a:p>
            <a:pPr marL="628650" lvl="1" indent="-171450">
              <a:buFont typeface="Arial" panose="020B0604020202020204" pitchFamily="34" charset="0"/>
              <a:buChar char="•"/>
            </a:pPr>
            <a:r>
              <a:rPr lang="en-US" sz="1200" dirty="0"/>
              <a:t>Load the Demo </a:t>
            </a:r>
            <a:r>
              <a:rPr lang="en-US" sz="1200" dirty="0" err="1"/>
              <a:t>gigfile</a:t>
            </a:r>
            <a:r>
              <a:rPr lang="en-US" sz="1200" dirty="0"/>
              <a:t> from the zip file in </a:t>
            </a:r>
            <a:r>
              <a:rPr lang="en-US" sz="1200" dirty="0" err="1"/>
              <a:t>GigPerformer</a:t>
            </a:r>
            <a:endParaRPr lang="en-US" sz="1200" dirty="0"/>
          </a:p>
          <a:p>
            <a:pPr marL="628650" lvl="1" indent="-171450">
              <a:buFont typeface="Arial" panose="020B0604020202020204" pitchFamily="34" charset="0"/>
              <a:buChar char="•"/>
            </a:pPr>
            <a:r>
              <a:rPr lang="en-US" sz="1200" dirty="0"/>
              <a:t>Make sure your controller is in InControl mode by pressing the InControl button</a:t>
            </a:r>
          </a:p>
          <a:p>
            <a:pPr marL="628650" lvl="1" indent="-171450">
              <a:buFont typeface="Arial" panose="020B0604020202020204" pitchFamily="34" charset="0"/>
              <a:buChar char="•"/>
            </a:pPr>
            <a:r>
              <a:rPr lang="en-US" sz="1200" dirty="0"/>
              <a:t>You may need to exit and restart </a:t>
            </a:r>
            <a:r>
              <a:rPr lang="en-US" sz="1200" dirty="0" err="1"/>
              <a:t>GigPerformer</a:t>
            </a:r>
            <a:r>
              <a:rPr lang="en-US" sz="1200" dirty="0"/>
              <a:t> after the first time you enable the extension</a:t>
            </a:r>
          </a:p>
          <a:p>
            <a:endParaRPr lang="en-US" sz="1200" dirty="0"/>
          </a:p>
          <a:p>
            <a:r>
              <a:rPr lang="en-US" sz="1400" b="1" dirty="0"/>
              <a:t>Setting the MIDI Ports</a:t>
            </a:r>
          </a:p>
          <a:p>
            <a:endParaRPr lang="en-US" sz="1200" dirty="0"/>
          </a:p>
          <a:p>
            <a:r>
              <a:rPr lang="en-US" sz="1200" dirty="0"/>
              <a:t>The extension should automatically find your controller’s MIDI ports using their default names. If it does not, you can tell the extension which MIDI ports to use by creating two text widgets in the global </a:t>
            </a:r>
            <a:r>
              <a:rPr lang="en-US" sz="1200" dirty="0" err="1"/>
              <a:t>rackspace</a:t>
            </a:r>
            <a:r>
              <a:rPr lang="en-US" sz="1200" dirty="0"/>
              <a:t> and setting them appropriately</a:t>
            </a:r>
            <a:r>
              <a:rPr lang="sv-SE" sz="1200" dirty="0"/>
              <a:t>.</a:t>
            </a:r>
          </a:p>
          <a:p>
            <a:endParaRPr lang="sv-SE" sz="1200" dirty="0"/>
          </a:p>
          <a:p>
            <a:r>
              <a:rPr lang="en-US" sz="1200" dirty="0"/>
              <a:t>These widgets must be named “</a:t>
            </a:r>
            <a:r>
              <a:rPr lang="en-US" sz="1200" dirty="0" err="1"/>
              <a:t>sl_midiin</a:t>
            </a:r>
            <a:r>
              <a:rPr lang="en-US" sz="1200" dirty="0"/>
              <a:t>” and “</a:t>
            </a:r>
            <a:r>
              <a:rPr lang="en-US" sz="1200" dirty="0" err="1"/>
              <a:t>sl_midiout</a:t>
            </a:r>
            <a:r>
              <a:rPr lang="en-US" sz="1200" dirty="0"/>
              <a:t>” (using the Advanced tab in the “OSC/</a:t>
            </a:r>
            <a:r>
              <a:rPr lang="en-US" sz="1200" dirty="0" err="1"/>
              <a:t>GPScript</a:t>
            </a:r>
            <a:r>
              <a:rPr lang="en-US" sz="1200" dirty="0"/>
              <a:t> Name” field).</a:t>
            </a:r>
          </a:p>
          <a:p>
            <a:r>
              <a:rPr lang="en-US" sz="1200" dirty="0"/>
              <a:t>Set the Caption for these widgets (on the General tab) to the MIDI port names exactly as they appear in the GP MIDI ports list.</a:t>
            </a:r>
          </a:p>
          <a:p>
            <a:endParaRPr lang="en-US" sz="1200" dirty="0"/>
          </a:p>
          <a:p>
            <a:endParaRPr lang="sv-SE" sz="1200" dirty="0"/>
          </a:p>
          <a:p>
            <a:r>
              <a:rPr lang="en-US" sz="1400" b="1" dirty="0"/>
              <a:t>Basic Operations and Troubleshooting</a:t>
            </a:r>
          </a:p>
          <a:p>
            <a:endParaRPr lang="sv-SE" sz="1200" dirty="0"/>
          </a:p>
          <a:p>
            <a:r>
              <a:rPr lang="en-US" sz="1200" dirty="0"/>
              <a:t>Without any widgets configured you should see your </a:t>
            </a:r>
            <a:r>
              <a:rPr lang="en-US" sz="1200" dirty="0" err="1"/>
              <a:t>Rackspaces</a:t>
            </a:r>
            <a:r>
              <a:rPr lang="en-US" sz="1200" dirty="0"/>
              <a:t> / Variations / Songs / </a:t>
            </a:r>
            <a:r>
              <a:rPr lang="en-US" sz="1200" dirty="0" err="1"/>
              <a:t>Songparts</a:t>
            </a:r>
            <a:r>
              <a:rPr lang="en-US" sz="1200" dirty="0"/>
              <a:t> listed on the bottom row of the display.</a:t>
            </a:r>
            <a:r>
              <a:rPr lang="sv-SE" sz="1200" dirty="0"/>
              <a:t>  You can switch between them using the Grid and Clear keys and cycle through using the arrows toward the lower left of the keyboard.</a:t>
            </a:r>
          </a:p>
          <a:p>
            <a:endParaRPr lang="sv-SE" sz="1200" dirty="0"/>
          </a:p>
          <a:p>
            <a:r>
              <a:rPr lang="sv-SE" sz="1200" dirty="0"/>
              <a:t>The naming conventions for other widgets is the main subject of the remainder of this document.</a:t>
            </a:r>
            <a:endParaRPr lang="en-US" sz="1200" dirty="0"/>
          </a:p>
          <a:p>
            <a:endParaRPr lang="sv-SE" sz="1200" dirty="0"/>
          </a:p>
          <a:p>
            <a:r>
              <a:rPr lang="en-US" sz="1200" b="1" i="1" dirty="0"/>
              <a:t>To sync your Rackspace with the SL-MK3 after adding new control widgets you should change </a:t>
            </a:r>
            <a:r>
              <a:rPr lang="en-US" sz="1200" b="1" i="1" dirty="0" err="1"/>
              <a:t>Rackspaces</a:t>
            </a:r>
            <a:r>
              <a:rPr lang="en-US" sz="1200" b="1" i="1" dirty="0"/>
              <a:t>, then come back</a:t>
            </a:r>
            <a:r>
              <a:rPr lang="en-US" sz="1200" dirty="0"/>
              <a:t>.  This is necessary because the extension scans widget names upon Rackspace entry.  It doesn’t know you renamed widgets until you change </a:t>
            </a:r>
            <a:r>
              <a:rPr lang="en-US" sz="1200" dirty="0" err="1"/>
              <a:t>Rackspaces</a:t>
            </a:r>
            <a:r>
              <a:rPr lang="en-US" sz="1200" dirty="0"/>
              <a:t> and return.</a:t>
            </a:r>
          </a:p>
        </p:txBody>
      </p:sp>
    </p:spTree>
    <p:extLst>
      <p:ext uri="{BB962C8B-B14F-4D97-AF65-F5344CB8AC3E}">
        <p14:creationId xmlns:p14="http://schemas.microsoft.com/office/powerpoint/2010/main" val="3146490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909310"/>
          </a:xfrm>
          <a:prstGeom prst="rect">
            <a:avLst/>
          </a:prstGeom>
          <a:noFill/>
        </p:spPr>
        <p:txBody>
          <a:bodyPr wrap="square" rtlCol="0">
            <a:spAutoFit/>
          </a:bodyPr>
          <a:lstStyle/>
          <a:p>
            <a:r>
              <a:rPr lang="en-US" sz="1400" b="1" dirty="0"/>
              <a:t>Overview of the Novation SL-MK3 Extension</a:t>
            </a:r>
          </a:p>
          <a:p>
            <a:endParaRPr lang="en-US" sz="1200" dirty="0"/>
          </a:p>
          <a:p>
            <a:r>
              <a:rPr lang="en-US" sz="1200" dirty="0"/>
              <a:t>This extension works with the SL-MK3 by taking control of the displays, buttons, and pads when “InControl” mode is enabled using the “InControl” button on the SL-MK3.</a:t>
            </a:r>
          </a:p>
          <a:p>
            <a:endParaRPr lang="en-US" sz="1200" b="1" dirty="0"/>
          </a:p>
          <a:p>
            <a:endParaRPr lang="en-US" sz="1200" b="1" dirty="0"/>
          </a:p>
          <a:p>
            <a:r>
              <a:rPr lang="en-US" sz="1400" b="1" dirty="0"/>
              <a:t>Control Organization</a:t>
            </a:r>
            <a:endParaRPr lang="en-US" sz="1200" dirty="0"/>
          </a:p>
          <a:p>
            <a:endParaRPr lang="en-US" sz="1200" dirty="0"/>
          </a:p>
          <a:p>
            <a:r>
              <a:rPr lang="en-US" sz="1200" dirty="0"/>
              <a:t>The SL-MK3 extension works with control surface items in groups by type:  knobs, buttons, pads, and faders.</a:t>
            </a:r>
          </a:p>
          <a:p>
            <a:endParaRPr lang="en-US" sz="1200" dirty="0"/>
          </a:p>
          <a:p>
            <a:r>
              <a:rPr lang="en-US" sz="1200" dirty="0"/>
              <a:t>The extension is built around the concept of “banks” of each control group.  You can have multiple knob banks, pad banks, etc.</a:t>
            </a:r>
          </a:p>
          <a:p>
            <a:endParaRPr lang="en-US" sz="1200" dirty="0"/>
          </a:p>
          <a:p>
            <a:r>
              <a:rPr lang="en-US" sz="1200" dirty="0"/>
              <a:t>Next to each row of controls there are up/down arrows, which the extension can utilize to “bank switch” through as many banks of such controls as you care to have in your </a:t>
            </a:r>
            <a:r>
              <a:rPr lang="en-US" sz="1200" dirty="0" err="1"/>
              <a:t>Rackspaces</a:t>
            </a:r>
            <a:r>
              <a:rPr lang="en-US" sz="1200" dirty="0"/>
              <a:t>.</a:t>
            </a:r>
          </a:p>
          <a:p>
            <a:endParaRPr lang="en-US" sz="1200" b="1" dirty="0"/>
          </a:p>
          <a:p>
            <a:endParaRPr lang="en-US" sz="1200" b="1" dirty="0"/>
          </a:p>
          <a:p>
            <a:r>
              <a:rPr lang="en-US" sz="1400" b="1" dirty="0"/>
              <a:t>Controlling </a:t>
            </a:r>
            <a:r>
              <a:rPr lang="en-US" sz="1400" b="1" dirty="0" err="1"/>
              <a:t>GigPerformer</a:t>
            </a:r>
            <a:r>
              <a:rPr lang="en-US" sz="1400" b="1" dirty="0"/>
              <a:t> with the SL-MK3 Extension</a:t>
            </a:r>
            <a:endParaRPr lang="en-US" sz="1200" dirty="0"/>
          </a:p>
          <a:p>
            <a:endParaRPr lang="en-US" sz="1200" dirty="0"/>
          </a:p>
          <a:p>
            <a:r>
              <a:rPr lang="en-US" sz="1200" dirty="0"/>
              <a:t>Configuration of how </a:t>
            </a:r>
            <a:r>
              <a:rPr lang="en-US" sz="1200" dirty="0" err="1"/>
              <a:t>GigPerformer</a:t>
            </a:r>
            <a:r>
              <a:rPr lang="en-US" sz="1200" dirty="0"/>
              <a:t> interacts with the SL-MK3 is done through widgets.</a:t>
            </a:r>
          </a:p>
          <a:p>
            <a:endParaRPr lang="en-US" sz="1200" dirty="0"/>
          </a:p>
          <a:p>
            <a:r>
              <a:rPr lang="en-US" sz="1200" dirty="0"/>
              <a:t>On the “Advanced” tab of each </a:t>
            </a:r>
            <a:r>
              <a:rPr lang="en-US" sz="1200" dirty="0" err="1"/>
              <a:t>GigPerformer</a:t>
            </a:r>
            <a:r>
              <a:rPr lang="en-US" sz="1200" dirty="0"/>
              <a:t> widget there is a field called “OSC/</a:t>
            </a:r>
            <a:r>
              <a:rPr lang="en-US" sz="1200" dirty="0" err="1"/>
              <a:t>GPScript</a:t>
            </a:r>
            <a:r>
              <a:rPr lang="en-US" sz="1200" dirty="0"/>
              <a:t> Name”.  Any widget with a name that begins with “</a:t>
            </a:r>
            <a:r>
              <a:rPr lang="en-US" sz="1200" dirty="0" err="1"/>
              <a:t>sl</a:t>
            </a:r>
            <a:r>
              <a:rPr lang="en-US" sz="1200" dirty="0"/>
              <a:t>_” will be examined by the extension for information about how it should be utilized by the extension.</a:t>
            </a:r>
          </a:p>
          <a:p>
            <a:endParaRPr lang="en-US" sz="1200" dirty="0"/>
          </a:p>
          <a:p>
            <a:r>
              <a:rPr lang="en-US" sz="1200" dirty="0"/>
              <a:t>Every button, pad, display section, and LED on the SL-MK3 can be programmed with RGB colors.  Because only so much information can be attached to a knob widget, for example, the extension will look for information on additional widgets to control how they are displayed on the SL-MK3.</a:t>
            </a:r>
          </a:p>
          <a:p>
            <a:endParaRPr lang="en-US" sz="1200" dirty="0"/>
          </a:p>
          <a:p>
            <a:r>
              <a:rPr lang="en-US" sz="1200" dirty="0"/>
              <a:t>Widgets utilized by this extension fall into three broad categories:</a:t>
            </a:r>
          </a:p>
          <a:p>
            <a:pPr marL="628650" lvl="1" indent="-171450">
              <a:buFont typeface="Arial" panose="020B0604020202020204" pitchFamily="34" charset="0"/>
              <a:buChar char="•"/>
            </a:pPr>
            <a:r>
              <a:rPr lang="en-US" sz="1200" dirty="0"/>
              <a:t>Control Widgets – knobs, button, etc. widgets typically linked to plugin parameters or system functions</a:t>
            </a:r>
          </a:p>
          <a:p>
            <a:pPr marL="628650" lvl="1" indent="-171450">
              <a:buFont typeface="Arial" panose="020B0604020202020204" pitchFamily="34" charset="0"/>
              <a:buChar char="•"/>
            </a:pPr>
            <a:r>
              <a:rPr lang="en-US" sz="1200" dirty="0"/>
              <a:t>Parameter Widgets – used primarily to determine how Control Widgets are displayed on the SL-MK3 (e.g., colors)</a:t>
            </a:r>
          </a:p>
          <a:p>
            <a:pPr marL="628650" lvl="1" indent="-171450">
              <a:buFont typeface="Arial" panose="020B0604020202020204" pitchFamily="34" charset="0"/>
              <a:buChar char="•"/>
            </a:pPr>
            <a:r>
              <a:rPr lang="en-US" sz="1200" dirty="0"/>
              <a:t>Indicator Widgets – provide feedback in GP showing which banks of Control Widgets the SL-MK3 is actively controlling</a:t>
            </a:r>
          </a:p>
        </p:txBody>
      </p:sp>
    </p:spTree>
    <p:extLst>
      <p:ext uri="{BB962C8B-B14F-4D97-AF65-F5344CB8AC3E}">
        <p14:creationId xmlns:p14="http://schemas.microsoft.com/office/powerpoint/2010/main" val="3430763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892552"/>
          </a:xfrm>
          <a:prstGeom prst="rect">
            <a:avLst/>
          </a:prstGeom>
          <a:noFill/>
        </p:spPr>
        <p:txBody>
          <a:bodyPr wrap="square" rtlCol="0">
            <a:spAutoFit/>
          </a:bodyPr>
          <a:lstStyle/>
          <a:p>
            <a:r>
              <a:rPr lang="en-US" sz="1400" b="1" dirty="0"/>
              <a:t>Control Widgets</a:t>
            </a:r>
          </a:p>
          <a:p>
            <a:endParaRPr lang="en-US" sz="1400" b="1" dirty="0"/>
          </a:p>
          <a:p>
            <a:r>
              <a:rPr lang="en-US" sz="1200" dirty="0"/>
              <a:t>“Control Widgets” are typically knobs, faders, buttons, etc. linked in GP to plugin parameters.  To be utilized by the SL-MK3 extension the </a:t>
            </a:r>
            <a:r>
              <a:rPr lang="en-US" sz="1200" dirty="0" err="1"/>
              <a:t>GPScript</a:t>
            </a:r>
            <a:r>
              <a:rPr lang="en-US" sz="1200" dirty="0"/>
              <a:t> Name must conform to the following format:</a:t>
            </a:r>
          </a:p>
        </p:txBody>
      </p:sp>
      <p:sp>
        <p:nvSpPr>
          <p:cNvPr id="5" name="TextBox 4"/>
          <p:cNvSpPr txBox="1"/>
          <p:nvPr/>
        </p:nvSpPr>
        <p:spPr>
          <a:xfrm>
            <a:off x="2701909" y="1219200"/>
            <a:ext cx="2770310" cy="400110"/>
          </a:xfrm>
          <a:prstGeom prst="rect">
            <a:avLst/>
          </a:prstGeom>
          <a:noFill/>
        </p:spPr>
        <p:txBody>
          <a:bodyPr wrap="none" rtlCol="0">
            <a:spAutoFit/>
          </a:bodyPr>
          <a:lstStyle/>
          <a:p>
            <a:r>
              <a:rPr lang="en-US" sz="2000" dirty="0" err="1"/>
              <a:t>sl_type_bankID_position</a:t>
            </a:r>
            <a:endParaRPr lang="en-US" sz="2000" dirty="0"/>
          </a:p>
        </p:txBody>
      </p:sp>
      <p:sp>
        <p:nvSpPr>
          <p:cNvPr id="6" name="TextBox 5"/>
          <p:cNvSpPr txBox="1"/>
          <p:nvPr/>
        </p:nvSpPr>
        <p:spPr>
          <a:xfrm>
            <a:off x="314325" y="2085974"/>
            <a:ext cx="1666875" cy="646331"/>
          </a:xfrm>
          <a:prstGeom prst="rect">
            <a:avLst/>
          </a:prstGeom>
          <a:noFill/>
        </p:spPr>
        <p:txBody>
          <a:bodyPr wrap="square" rtlCol="0">
            <a:spAutoFit/>
          </a:bodyPr>
          <a:lstStyle/>
          <a:p>
            <a:r>
              <a:rPr lang="en-US" sz="1200" dirty="0"/>
              <a:t>“</a:t>
            </a:r>
            <a:r>
              <a:rPr lang="en-US" sz="1200" dirty="0" err="1"/>
              <a:t>sl</a:t>
            </a:r>
            <a:r>
              <a:rPr lang="en-US" sz="1200" dirty="0"/>
              <a:t>” identifies it as a widget of interest to the SL-MK3 extension</a:t>
            </a:r>
          </a:p>
        </p:txBody>
      </p:sp>
      <p:sp>
        <p:nvSpPr>
          <p:cNvPr id="7" name="TextBox 6"/>
          <p:cNvSpPr txBox="1"/>
          <p:nvPr/>
        </p:nvSpPr>
        <p:spPr>
          <a:xfrm>
            <a:off x="2130409" y="2085974"/>
            <a:ext cx="1936766" cy="1569660"/>
          </a:xfrm>
          <a:prstGeom prst="rect">
            <a:avLst/>
          </a:prstGeom>
          <a:noFill/>
        </p:spPr>
        <p:txBody>
          <a:bodyPr wrap="square" rtlCol="0">
            <a:spAutoFit/>
          </a:bodyPr>
          <a:lstStyle/>
          <a:p>
            <a:r>
              <a:rPr lang="en-US" sz="1200" dirty="0"/>
              <a:t>“type” indicates which row of SL-MK3 controls the widget will be associated with.  The choices are:</a:t>
            </a:r>
          </a:p>
          <a:p>
            <a:pPr marL="171450" indent="-171450">
              <a:buFont typeface="Arial" panose="020B0604020202020204" pitchFamily="34" charset="0"/>
              <a:buChar char="•"/>
            </a:pPr>
            <a:r>
              <a:rPr lang="en-US" sz="1200" dirty="0"/>
              <a:t>k = knobs</a:t>
            </a:r>
          </a:p>
          <a:p>
            <a:pPr marL="171450" indent="-171450">
              <a:buFont typeface="Arial" panose="020B0604020202020204" pitchFamily="34" charset="0"/>
              <a:buChar char="•"/>
            </a:pPr>
            <a:r>
              <a:rPr lang="en-US" sz="1200" dirty="0"/>
              <a:t>p = pads</a:t>
            </a:r>
          </a:p>
          <a:p>
            <a:pPr marL="171450" indent="-171450">
              <a:buFont typeface="Arial" panose="020B0604020202020204" pitchFamily="34" charset="0"/>
              <a:buChar char="•"/>
            </a:pPr>
            <a:r>
              <a:rPr lang="en-US" sz="1200" dirty="0"/>
              <a:t>b = buttons</a:t>
            </a:r>
          </a:p>
          <a:p>
            <a:pPr marL="171450" indent="-171450">
              <a:buFont typeface="Arial" panose="020B0604020202020204" pitchFamily="34" charset="0"/>
              <a:buChar char="•"/>
            </a:pPr>
            <a:r>
              <a:rPr lang="en-US" sz="1200" dirty="0"/>
              <a:t>f = faders</a:t>
            </a:r>
          </a:p>
        </p:txBody>
      </p:sp>
      <p:sp>
        <p:nvSpPr>
          <p:cNvPr id="8" name="TextBox 7"/>
          <p:cNvSpPr txBox="1"/>
          <p:nvPr/>
        </p:nvSpPr>
        <p:spPr>
          <a:xfrm>
            <a:off x="4133850" y="2085974"/>
            <a:ext cx="2076450" cy="1938992"/>
          </a:xfrm>
          <a:prstGeom prst="rect">
            <a:avLst/>
          </a:prstGeom>
          <a:noFill/>
        </p:spPr>
        <p:txBody>
          <a:bodyPr wrap="square" rtlCol="0">
            <a:spAutoFit/>
          </a:bodyPr>
          <a:lstStyle/>
          <a:p>
            <a:r>
              <a:rPr lang="en-US" sz="1200" dirty="0"/>
              <a:t>“</a:t>
            </a:r>
            <a:r>
              <a:rPr lang="en-US" sz="1200" dirty="0" err="1"/>
              <a:t>bankID</a:t>
            </a:r>
            <a:r>
              <a:rPr lang="en-US" sz="1200" dirty="0"/>
              <a:t>” is any arbitrary name for this group of widgets that is meaningful to you.  Typical examples:</a:t>
            </a:r>
          </a:p>
          <a:p>
            <a:pPr marL="171450" indent="-171450">
              <a:buFont typeface="Arial" panose="020B0604020202020204" pitchFamily="34" charset="0"/>
              <a:buChar char="•"/>
            </a:pPr>
            <a:r>
              <a:rPr lang="en-US" sz="1200" dirty="0"/>
              <a:t>“Pan” for panning controls of a mixer plugin</a:t>
            </a:r>
          </a:p>
          <a:p>
            <a:pPr marL="171450" indent="-171450">
              <a:buFont typeface="Arial" panose="020B0604020202020204" pitchFamily="34" charset="0"/>
              <a:buChar char="•"/>
            </a:pPr>
            <a:r>
              <a:rPr lang="en-US" sz="1200" dirty="0"/>
              <a:t>“</a:t>
            </a:r>
            <a:r>
              <a:rPr lang="en-US" sz="1200" dirty="0" err="1"/>
              <a:t>solomute</a:t>
            </a:r>
            <a:r>
              <a:rPr lang="en-US" sz="1200" dirty="0"/>
              <a:t>” if you wanted two RGB button rows to control solo/mute on a mixer plugin</a:t>
            </a:r>
          </a:p>
        </p:txBody>
      </p:sp>
      <p:sp>
        <p:nvSpPr>
          <p:cNvPr id="9" name="TextBox 8"/>
          <p:cNvSpPr txBox="1"/>
          <p:nvPr/>
        </p:nvSpPr>
        <p:spPr>
          <a:xfrm>
            <a:off x="6257925" y="2085974"/>
            <a:ext cx="2076450" cy="1754326"/>
          </a:xfrm>
          <a:prstGeom prst="rect">
            <a:avLst/>
          </a:prstGeom>
          <a:noFill/>
        </p:spPr>
        <p:txBody>
          <a:bodyPr wrap="square" rtlCol="0">
            <a:spAutoFit/>
          </a:bodyPr>
          <a:lstStyle/>
          <a:p>
            <a:r>
              <a:rPr lang="en-US" sz="1200" dirty="0"/>
              <a:t>“position” must be in the range of 0 – 15 to indicate which control position the widget is linked to</a:t>
            </a:r>
          </a:p>
          <a:p>
            <a:endParaRPr lang="en-US" sz="1200" dirty="0"/>
          </a:p>
          <a:p>
            <a:r>
              <a:rPr lang="en-US" sz="1200" dirty="0"/>
              <a:t>Knobs and faders are numbered 0-7, buttons and pads 0-15, arranged left to right</a:t>
            </a:r>
          </a:p>
        </p:txBody>
      </p:sp>
      <p:sp>
        <p:nvSpPr>
          <p:cNvPr id="17" name="Left Brace 16"/>
          <p:cNvSpPr/>
          <p:nvPr/>
        </p:nvSpPr>
        <p:spPr>
          <a:xfrm rot="16200000">
            <a:off x="2800353" y="1530936"/>
            <a:ext cx="73003" cy="3142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16200000">
            <a:off x="3299755" y="1449863"/>
            <a:ext cx="60894" cy="4642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3960939" y="1363655"/>
            <a:ext cx="93148" cy="6044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4915762" y="1269274"/>
            <a:ext cx="84118" cy="7841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Elbow Connector 21"/>
          <p:cNvCxnSpPr>
            <a:stCxn id="6" idx="0"/>
            <a:endCxn id="17" idx="1"/>
          </p:cNvCxnSpPr>
          <p:nvPr/>
        </p:nvCxnSpPr>
        <p:spPr>
          <a:xfrm rot="5400000" flipH="1" flipV="1">
            <a:off x="1811607" y="1060726"/>
            <a:ext cx="361404" cy="168909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7" idx="0"/>
            <a:endCxn id="18" idx="1"/>
          </p:cNvCxnSpPr>
          <p:nvPr/>
        </p:nvCxnSpPr>
        <p:spPr>
          <a:xfrm rot="5400000" flipH="1" flipV="1">
            <a:off x="3027740" y="1783512"/>
            <a:ext cx="373515" cy="23141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20" idx="1"/>
          </p:cNvCxnSpPr>
          <p:nvPr/>
        </p:nvCxnSpPr>
        <p:spPr>
          <a:xfrm rot="16200000" flipV="1">
            <a:off x="5935712" y="725535"/>
            <a:ext cx="382548" cy="233832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62992" y="4045841"/>
            <a:ext cx="8095208" cy="1938992"/>
          </a:xfrm>
          <a:prstGeom prst="rect">
            <a:avLst/>
          </a:prstGeom>
          <a:noFill/>
        </p:spPr>
        <p:txBody>
          <a:bodyPr wrap="square" rtlCol="0">
            <a:spAutoFit/>
          </a:bodyPr>
          <a:lstStyle/>
          <a:p>
            <a:r>
              <a:rPr lang="en-US" sz="1200" dirty="0"/>
              <a:t>For example, a bank of eight knob widgets you want to use to control panning in a mixer could be named:</a:t>
            </a:r>
          </a:p>
          <a:p>
            <a:r>
              <a:rPr lang="en-US" sz="1200" dirty="0"/>
              <a:t>	sl_k_pan_0	sl_k_pan_1	sl_k_pan_2	sl_k_pan_3    . . .      sl_k_pan_7</a:t>
            </a:r>
          </a:p>
          <a:p>
            <a:endParaRPr lang="en-US" sz="1200" dirty="0"/>
          </a:p>
          <a:p>
            <a:r>
              <a:rPr lang="en-US" sz="1200" dirty="0"/>
              <a:t>The </a:t>
            </a:r>
            <a:r>
              <a:rPr lang="en-US" sz="1200" dirty="0" err="1"/>
              <a:t>bankID</a:t>
            </a:r>
            <a:r>
              <a:rPr lang="en-US" sz="1200" dirty="0"/>
              <a:t> “pan” in this example is entirely arbitrary.  I generally use </a:t>
            </a:r>
            <a:r>
              <a:rPr lang="en-US" sz="1200" dirty="0" err="1"/>
              <a:t>bankID’s</a:t>
            </a:r>
            <a:r>
              <a:rPr lang="en-US" sz="1200" dirty="0"/>
              <a:t> that are descriptive, but you could just as easily name your banks things like “bank1” or “</a:t>
            </a:r>
            <a:r>
              <a:rPr lang="en-US" sz="1200" dirty="0" err="1"/>
              <a:t>xyz</a:t>
            </a:r>
            <a:r>
              <a:rPr lang="en-US" sz="1200" dirty="0"/>
              <a:t>” if you’re so inclined.</a:t>
            </a:r>
          </a:p>
          <a:p>
            <a:endParaRPr lang="en-US" sz="1200" dirty="0"/>
          </a:p>
          <a:p>
            <a:r>
              <a:rPr lang="en-US" sz="1200" dirty="0"/>
              <a:t>The purpose of this </a:t>
            </a:r>
            <a:r>
              <a:rPr lang="en-US" sz="1200" dirty="0" err="1"/>
              <a:t>bankID</a:t>
            </a:r>
            <a:r>
              <a:rPr lang="en-US" sz="1200" dirty="0"/>
              <a:t> is so that you can select among multiple banks.  You can define as many banks as you want of each control type.</a:t>
            </a:r>
          </a:p>
          <a:p>
            <a:endParaRPr lang="en-US" sz="1200" dirty="0"/>
          </a:p>
          <a:p>
            <a:r>
              <a:rPr lang="en-US" sz="1200" dirty="0"/>
              <a:t>The up/down arrows next to the control groups on the SL-MK3 will scroll through banks in </a:t>
            </a:r>
            <a:r>
              <a:rPr lang="en-US" sz="1200" dirty="0" err="1"/>
              <a:t>bankID</a:t>
            </a:r>
            <a:r>
              <a:rPr lang="en-US" sz="1200" dirty="0"/>
              <a:t> alphabetical order.</a:t>
            </a:r>
          </a:p>
        </p:txBody>
      </p:sp>
      <p:cxnSp>
        <p:nvCxnSpPr>
          <p:cNvPr id="21" name="Elbow Connector 20"/>
          <p:cNvCxnSpPr>
            <a:stCxn id="8" idx="0"/>
            <a:endCxn id="19" idx="1"/>
          </p:cNvCxnSpPr>
          <p:nvPr/>
        </p:nvCxnSpPr>
        <p:spPr>
          <a:xfrm rot="16200000" flipV="1">
            <a:off x="4403037" y="1316935"/>
            <a:ext cx="373517" cy="116456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371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432530"/>
          </a:xfrm>
          <a:prstGeom prst="rect">
            <a:avLst/>
          </a:prstGeom>
          <a:noFill/>
        </p:spPr>
        <p:txBody>
          <a:bodyPr wrap="square" rtlCol="0">
            <a:spAutoFit/>
          </a:bodyPr>
          <a:lstStyle/>
          <a:p>
            <a:r>
              <a:rPr lang="en-US" sz="1400" b="1" dirty="0"/>
              <a:t>Parameter Widgets</a:t>
            </a:r>
          </a:p>
          <a:p>
            <a:endParaRPr lang="en-US" sz="1400" b="1" dirty="0"/>
          </a:p>
          <a:p>
            <a:r>
              <a:rPr lang="en-US" sz="1200" dirty="0"/>
              <a:t>“Parameter Widgets” can be used to specify how “Control Widgets” appear on the SL-MK3.  Parameter Widgets are not strictly necessary, but without them everything will appear using default colors and labels on the SL-MK3.</a:t>
            </a:r>
          </a:p>
          <a:p>
            <a:endParaRPr lang="en-US" sz="1200" dirty="0"/>
          </a:p>
          <a:p>
            <a:r>
              <a:rPr lang="en-US" sz="1200" dirty="0"/>
              <a:t>Parameter Widgets associated with buttons and pads control the RGB “on” and “off” colors on the SL-MK3.  Parameter Widgets for knobs control the knob color, the bar color above the knob, and optionally the resolution of the knobs.</a:t>
            </a:r>
          </a:p>
          <a:p>
            <a:endParaRPr lang="en-US" sz="1200" dirty="0"/>
          </a:p>
          <a:p>
            <a:r>
              <a:rPr lang="en-US" sz="1200" dirty="0"/>
              <a:t>Parameter Widgets can be created at the bank level (for controlling colors of the entire bank) or at the individual widget level.</a:t>
            </a:r>
          </a:p>
          <a:p>
            <a:endParaRPr lang="en-US" sz="1200" dirty="0"/>
          </a:p>
          <a:p>
            <a:r>
              <a:rPr lang="en-US" sz="1200" dirty="0"/>
              <a:t>Parameter Widgets use the same general naming format as Control Widgets, but append a “p” to the “type” field.</a:t>
            </a:r>
          </a:p>
          <a:p>
            <a:r>
              <a:rPr lang="en-US" sz="1200" dirty="0"/>
              <a:t>	e.g., Control Widget “sl_k_pan_0” can have an associated Parameter Widget “sl_k</a:t>
            </a:r>
            <a:r>
              <a:rPr lang="en-US" sz="1200" b="1" dirty="0">
                <a:solidFill>
                  <a:srgbClr val="FF0000"/>
                </a:solidFill>
              </a:rPr>
              <a:t>p</a:t>
            </a:r>
            <a:r>
              <a:rPr lang="en-US" sz="1200" dirty="0"/>
              <a:t>_pan_0”</a:t>
            </a:r>
          </a:p>
          <a:p>
            <a:endParaRPr lang="en-US" sz="1200" dirty="0"/>
          </a:p>
          <a:p>
            <a:r>
              <a:rPr lang="en-US" sz="1200" dirty="0"/>
              <a:t>Parameter Widgets intended to operate at the bank level append “p” to the “type” and drop the “_position” part of the name</a:t>
            </a:r>
          </a:p>
          <a:p>
            <a:r>
              <a:rPr lang="en-US" sz="1200" dirty="0"/>
              <a:t>	e.g., Parameter Widget “</a:t>
            </a:r>
            <a:r>
              <a:rPr lang="en-US" sz="1200" dirty="0" err="1"/>
              <a:t>sl_kp_pan</a:t>
            </a:r>
            <a:r>
              <a:rPr lang="en-US" sz="1200" dirty="0"/>
              <a:t>” would apply to all of the knobs with </a:t>
            </a:r>
            <a:r>
              <a:rPr lang="en-US" sz="1200" dirty="0" err="1"/>
              <a:t>BankID</a:t>
            </a:r>
            <a:r>
              <a:rPr lang="en-US" sz="1200" dirty="0"/>
              <a:t> “pan”</a:t>
            </a:r>
          </a:p>
          <a:p>
            <a:endParaRPr lang="en-US" sz="1200" dirty="0"/>
          </a:p>
          <a:p>
            <a:r>
              <a:rPr lang="en-US" sz="1200" dirty="0"/>
              <a:t>Individual parameter widgets take priority over bank parameter widgets if both exist</a:t>
            </a:r>
          </a:p>
          <a:p>
            <a:pPr marL="457200" indent="-457200"/>
            <a:r>
              <a:rPr lang="en-US" sz="1200" dirty="0"/>
              <a:t>	e.g., widget “</a:t>
            </a:r>
            <a:r>
              <a:rPr lang="en-US" sz="1200" dirty="0" err="1"/>
              <a:t>sl_kp_pan</a:t>
            </a:r>
            <a:r>
              <a:rPr lang="en-US" sz="1200" dirty="0"/>
              <a:t>” will control the default knob color for the “pan” knob bank, but widget “sl_kp_pan_3” can be used to override that color for that knob</a:t>
            </a:r>
          </a:p>
          <a:p>
            <a:endParaRPr lang="en-US" sz="1200" dirty="0"/>
          </a:p>
          <a:p>
            <a:r>
              <a:rPr lang="en-US" sz="1200" dirty="0"/>
              <a:t>Parameter Widgets should generally be created as Text Widgets in </a:t>
            </a:r>
            <a:r>
              <a:rPr lang="en-US" sz="1200" dirty="0" err="1"/>
              <a:t>GigPerformer</a:t>
            </a:r>
            <a:r>
              <a:rPr lang="en-US" sz="1200" dirty="0"/>
              <a:t>, and often should be hidden.</a:t>
            </a:r>
          </a:p>
          <a:p>
            <a:endParaRPr lang="en-US" sz="1200" dirty="0"/>
          </a:p>
          <a:p>
            <a:r>
              <a:rPr lang="en-US" sz="1200" dirty="0"/>
              <a:t>The information the SL-MK3 extension looks for in Parameter Widgets is:</a:t>
            </a:r>
          </a:p>
          <a:p>
            <a:pPr marL="628650" lvl="1" indent="-171450">
              <a:buFont typeface="Arial" panose="020B0604020202020204" pitchFamily="34" charset="0"/>
              <a:buChar char="•"/>
            </a:pPr>
            <a:r>
              <a:rPr lang="en-US" sz="1200" dirty="0"/>
              <a:t>Caption – sets the label that will appear on the SL-MK3 display for the widget</a:t>
            </a:r>
          </a:p>
          <a:p>
            <a:pPr marL="628650" lvl="1" indent="-171450">
              <a:buFont typeface="Arial" panose="020B0604020202020204" pitchFamily="34" charset="0"/>
              <a:buChar char="•"/>
            </a:pPr>
            <a:r>
              <a:rPr lang="en-US" sz="1200" dirty="0"/>
              <a:t>Fill Color – controls the “on” color of buttons/pads or the color of knobs on the display</a:t>
            </a:r>
          </a:p>
          <a:p>
            <a:pPr marL="628650" lvl="1" indent="-171450">
              <a:buFont typeface="Arial" panose="020B0604020202020204" pitchFamily="34" charset="0"/>
              <a:buChar char="•"/>
            </a:pPr>
            <a:r>
              <a:rPr lang="en-US" sz="1200" dirty="0"/>
              <a:t>Outline Color – controls the “off” color of buttons/pads or the top bar color above knobs</a:t>
            </a:r>
          </a:p>
          <a:p>
            <a:pPr marL="628650" lvl="1" indent="-171450">
              <a:buFont typeface="Arial" panose="020B0604020202020204" pitchFamily="34" charset="0"/>
              <a:buChar char="•"/>
            </a:pPr>
            <a:r>
              <a:rPr lang="en-US" sz="1200" dirty="0"/>
              <a:t>Knob resolution – for knob widgets you can change the resolution by appending an “_” after the label in the Caption field followed by an integer.  e.g., a Caption of “Volume_200” would result in a knob label of “Volume” and a resolution of 200 “ticks” to move the widget from 0.0 to 1.0.  The default resolution is 1000.</a:t>
            </a:r>
          </a:p>
          <a:p>
            <a:pPr marL="628650" lvl="1" indent="-171450">
              <a:buFont typeface="Arial" panose="020B0604020202020204" pitchFamily="34" charset="0"/>
              <a:buChar char="•"/>
            </a:pPr>
            <a:r>
              <a:rPr lang="en-US" sz="1200" dirty="0"/>
              <a:t>Note that the alpha (transparency) of the Fill and Outline color is not used by the extension.  Setting the Fill and Outline alphas to zero in </a:t>
            </a:r>
            <a:r>
              <a:rPr lang="en-US" sz="1200" dirty="0" err="1"/>
              <a:t>GigPerfomer</a:t>
            </a:r>
            <a:r>
              <a:rPr lang="en-US" sz="1200" dirty="0"/>
              <a:t> is an alternative to hiding these widgets.  This can be useful if you want to see the label on the Rackspace but not the color.  This can also be very confusing when you’re trying to remember where you set the color, so I usually hide them instead.</a:t>
            </a:r>
          </a:p>
          <a:p>
            <a:pPr marL="628650" lvl="1"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034193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878532"/>
          </a:xfrm>
          <a:prstGeom prst="rect">
            <a:avLst/>
          </a:prstGeom>
          <a:noFill/>
        </p:spPr>
        <p:txBody>
          <a:bodyPr wrap="square" rtlCol="0">
            <a:spAutoFit/>
          </a:bodyPr>
          <a:lstStyle/>
          <a:p>
            <a:r>
              <a:rPr lang="en-US" sz="1400" b="1" dirty="0"/>
              <a:t>Indicator Widgets</a:t>
            </a:r>
          </a:p>
          <a:p>
            <a:endParaRPr lang="en-US" sz="1400" b="1" dirty="0"/>
          </a:p>
          <a:p>
            <a:r>
              <a:rPr lang="en-US" sz="1200" dirty="0"/>
              <a:t>“Indicator Widgets” are similar to Parameter Widgets, but instead of controlling the colors of widgets on the SL-MK3 they are used to show on the Rackspace screen which widget banks are actively being controlled by the SL-MK3.</a:t>
            </a:r>
          </a:p>
          <a:p>
            <a:endParaRPr lang="en-US" sz="1200" dirty="0"/>
          </a:p>
          <a:p>
            <a:r>
              <a:rPr lang="en-US" sz="1200" dirty="0"/>
              <a:t>For example, if you have three separate banks of knobs in a Rackspace (e.g., instrument parameters, reverb parameters, and pans) it can be helpful to see on the </a:t>
            </a:r>
            <a:r>
              <a:rPr lang="en-US" sz="1200" dirty="0" err="1"/>
              <a:t>GigPerformer</a:t>
            </a:r>
            <a:r>
              <a:rPr lang="en-US" sz="1200" dirty="0"/>
              <a:t> screen which ones are actively linked to the knobs on the SL-MK3.  You can change banks using the up/down arrow keys next to the control row on the SL-MK3 and the Indicator Widgets will reflect which bank is currently active</a:t>
            </a:r>
          </a:p>
          <a:p>
            <a:endParaRPr lang="en-US" sz="1200" dirty="0"/>
          </a:p>
          <a:p>
            <a:r>
              <a:rPr lang="en-US" sz="1200" dirty="0"/>
              <a:t>Indicator Widgets are named with the same format as Control and Parameter widgets but with “_</a:t>
            </a:r>
            <a:r>
              <a:rPr lang="en-US" sz="1200" dirty="0" err="1"/>
              <a:t>i</a:t>
            </a:r>
            <a:r>
              <a:rPr lang="en-US" sz="1200" dirty="0"/>
              <a:t>” in place of the _position.</a:t>
            </a:r>
          </a:p>
          <a:p>
            <a:r>
              <a:rPr lang="en-US" sz="1200" dirty="0"/>
              <a:t>	e.g., </a:t>
            </a:r>
            <a:r>
              <a:rPr lang="en-US" sz="1200" dirty="0" err="1"/>
              <a:t>sl_k_pan_i</a:t>
            </a:r>
            <a:endParaRPr lang="en-US" sz="1200" dirty="0"/>
          </a:p>
          <a:p>
            <a:endParaRPr lang="en-US" sz="1200" dirty="0"/>
          </a:p>
          <a:p>
            <a:r>
              <a:rPr lang="en-US" sz="1200" dirty="0"/>
              <a:t>Indicator Widgets are generally created as Text widgets, most often with the text itself being blank or with the Text Color alpha set to zero so that the text itself does not appear on the Rackspace screen.</a:t>
            </a:r>
          </a:p>
          <a:p>
            <a:endParaRPr lang="en-US" sz="1200" dirty="0"/>
          </a:p>
          <a:p>
            <a:r>
              <a:rPr lang="en-US" sz="1200" dirty="0"/>
              <a:t>When the bank specified is “active” the extension will set the value of the widget to 1, which will raise its visibility on the Rackspace screen.  When the bank is not active the value will be set to 0.3, which will reduce its visibility.  A common use of these widgets is as an outline and background behind the associated set of Control Widgets.</a:t>
            </a:r>
          </a:p>
          <a:p>
            <a:endParaRPr lang="en-US" sz="1200" dirty="0"/>
          </a:p>
          <a:p>
            <a:r>
              <a:rPr lang="en-US" sz="1200" dirty="0"/>
              <a:t>The Caption of Indicator Widgets for knob and button banks controls the text that appears in the label areas on the right-most display on the SL-MK3, or temporarily in the Notify area when bank switching pad banks.  Text for knob and button banks appears on two lines, which should be separated in the Caption by the “_” character.  e.g., a Caption of “</a:t>
            </a:r>
            <a:r>
              <a:rPr lang="en-US" sz="1200" dirty="0" err="1"/>
              <a:t>Solo_Mute</a:t>
            </a:r>
            <a:r>
              <a:rPr lang="en-US" sz="1200" dirty="0"/>
              <a:t>” for a button bank would show the label “Solo” next to the top row of buttons, and “Mute” next to the bottom row.</a:t>
            </a:r>
          </a:p>
          <a:p>
            <a:endParaRPr lang="en-US" sz="1200" dirty="0"/>
          </a:p>
          <a:p>
            <a:r>
              <a:rPr lang="en-US" sz="1200" b="1" dirty="0"/>
              <a:t>Note</a:t>
            </a:r>
            <a:r>
              <a:rPr lang="en-US" sz="1200" dirty="0"/>
              <a:t> – </a:t>
            </a:r>
            <a:r>
              <a:rPr lang="en-US" sz="1200" dirty="0" err="1"/>
              <a:t>GigPerformer</a:t>
            </a:r>
            <a:r>
              <a:rPr lang="en-US" sz="1200" dirty="0"/>
              <a:t> will remember Indicator Widget values when switching between </a:t>
            </a:r>
            <a:r>
              <a:rPr lang="en-US" sz="1200" dirty="0" err="1"/>
              <a:t>Rackspaces</a:t>
            </a:r>
            <a:r>
              <a:rPr lang="en-US" sz="1200" dirty="0"/>
              <a:t>/Variations/etc.  As a result, it will remember which banks you were controlling when you last used or saved a Variation, and when you return to it those same banks will be “active” again on the SL-MK3.</a:t>
            </a:r>
          </a:p>
          <a:p>
            <a:endParaRPr lang="en-US" sz="1200" dirty="0"/>
          </a:p>
          <a:p>
            <a:r>
              <a:rPr lang="en-US" sz="1200" b="1" dirty="0"/>
              <a:t>Note</a:t>
            </a:r>
            <a:r>
              <a:rPr lang="en-US" sz="1200" dirty="0"/>
              <a:t> – the background color of an Indicator Widget is used for coloring the up/down bank select arrows on the SL-MK3.  If you make each bank a different color, the up/down arrows will indicate which bank is next/previous as you bank select.</a:t>
            </a:r>
          </a:p>
        </p:txBody>
      </p:sp>
    </p:spTree>
    <p:extLst>
      <p:ext uri="{BB962C8B-B14F-4D97-AF65-F5344CB8AC3E}">
        <p14:creationId xmlns:p14="http://schemas.microsoft.com/office/powerpoint/2010/main" val="39287149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4216539"/>
          </a:xfrm>
          <a:prstGeom prst="rect">
            <a:avLst/>
          </a:prstGeom>
          <a:noFill/>
        </p:spPr>
        <p:txBody>
          <a:bodyPr wrap="square" rtlCol="0">
            <a:spAutoFit/>
          </a:bodyPr>
          <a:lstStyle/>
          <a:p>
            <a:r>
              <a:rPr lang="en-US" sz="1400" b="1" dirty="0" err="1"/>
              <a:t>BankID</a:t>
            </a:r>
            <a:r>
              <a:rPr lang="en-US" sz="1400" b="1" dirty="0"/>
              <a:t> Linking</a:t>
            </a:r>
          </a:p>
          <a:p>
            <a:endParaRPr lang="en-US" sz="1400" dirty="0"/>
          </a:p>
          <a:p>
            <a:r>
              <a:rPr lang="en-US" sz="1200" dirty="0"/>
              <a:t>If the same </a:t>
            </a:r>
            <a:r>
              <a:rPr lang="en-US" sz="1200" dirty="0" err="1"/>
              <a:t>bankID</a:t>
            </a:r>
            <a:r>
              <a:rPr lang="en-US" sz="1200" dirty="0"/>
              <a:t> is used for different control rows (e.g., Faders and Knobs) then when that </a:t>
            </a:r>
            <a:r>
              <a:rPr lang="en-US" sz="1200" dirty="0" err="1"/>
              <a:t>bankID</a:t>
            </a:r>
            <a:r>
              <a:rPr lang="en-US" sz="1200" dirty="0"/>
              <a:t> is selected to be active for one control row (e.g., Knobs or Faders) it will be selected for all rows that have a </a:t>
            </a:r>
            <a:r>
              <a:rPr lang="en-US" sz="1200" dirty="0" err="1"/>
              <a:t>bankID</a:t>
            </a:r>
            <a:r>
              <a:rPr lang="en-US" sz="1200" dirty="0"/>
              <a:t> of that name.</a:t>
            </a:r>
          </a:p>
          <a:p>
            <a:endParaRPr lang="en-US" sz="1200" dirty="0"/>
          </a:p>
          <a:p>
            <a:r>
              <a:rPr lang="en-US" sz="1200" dirty="0"/>
              <a:t>For example, if you want to be able to bank select between three separate 8 channel mixers plugins and have the entire control surface move together between them you would use Widget names like:</a:t>
            </a:r>
          </a:p>
          <a:p>
            <a:r>
              <a:rPr lang="en-US" sz="1200" dirty="0"/>
              <a:t>	mc_f_mix1_[0..7]         mc_k_mix1_[0..7]        mc_p_mix1_[0..15]        mc_b_mix1_[0..15]</a:t>
            </a:r>
          </a:p>
          <a:p>
            <a:r>
              <a:rPr lang="en-US" sz="1200" dirty="0"/>
              <a:t>	mc_f_mix2_[0..7]         mc_k_mix2_[0..7]        mc_p_mix2_[0..15]        mc_b_mix2_[0..15]</a:t>
            </a:r>
          </a:p>
          <a:p>
            <a:r>
              <a:rPr lang="en-US" sz="1200" dirty="0"/>
              <a:t>	mc_f_mix3_[0..7]         mc_k_mix3_[0..7]        mc_p_mix3_[0..15]        mc_b_mix3_[0..15]</a:t>
            </a:r>
          </a:p>
          <a:p>
            <a:endParaRPr lang="en-US" sz="1200" dirty="0"/>
          </a:p>
          <a:p>
            <a:r>
              <a:rPr lang="en-US" sz="1200" dirty="0"/>
              <a:t>Named as such, when you bank select using the Knob bank select keys you will automatically also select the corresponding set of Faders, Pads, and Buttons.</a:t>
            </a:r>
          </a:p>
          <a:p>
            <a:endParaRPr lang="en-US" sz="1200" dirty="0"/>
          </a:p>
          <a:p>
            <a:r>
              <a:rPr lang="en-US" sz="1200" dirty="0"/>
              <a:t>In contrast, if you want to use the same three mixer plugins and be able to independently select which mixer plugin the Knobs, Faders, and Pads are actively controlling you must use different </a:t>
            </a:r>
            <a:r>
              <a:rPr lang="en-US" sz="1200" dirty="0" err="1"/>
              <a:t>bankIDs</a:t>
            </a:r>
            <a:r>
              <a:rPr lang="en-US" sz="1200" dirty="0"/>
              <a:t> for each widget row.  A simple example would be:</a:t>
            </a:r>
          </a:p>
          <a:p>
            <a:r>
              <a:rPr lang="en-US" sz="1200" dirty="0"/>
              <a:t>	mc_f_volume1_[0..7]          mc_k_pan1_[0..7]            mc_b_mute1_[0…7]</a:t>
            </a:r>
          </a:p>
          <a:p>
            <a:r>
              <a:rPr lang="en-US" sz="1200" dirty="0"/>
              <a:t>	mc_f_volume2_[0..7]          mc_k_pan2_[0..7]            mc_b_mute2_[0…7]</a:t>
            </a:r>
          </a:p>
          <a:p>
            <a:r>
              <a:rPr lang="en-US" sz="1200" dirty="0"/>
              <a:t>	mc_f_volume3_[0..7]          mc_k_pan3_[0..7]            mc_b_mute3_[0…7]</a:t>
            </a:r>
          </a:p>
          <a:p>
            <a:endParaRPr lang="en-US" sz="1200" dirty="0"/>
          </a:p>
          <a:p>
            <a:endParaRPr lang="en-US" sz="1200" dirty="0"/>
          </a:p>
          <a:p>
            <a:r>
              <a:rPr lang="en-US" sz="1200" dirty="0"/>
              <a:t>I sometimes use a mix of both approaches in the same Rackspace.  </a:t>
            </a:r>
          </a:p>
        </p:txBody>
      </p:sp>
    </p:spTree>
    <p:extLst>
      <p:ext uri="{BB962C8B-B14F-4D97-AF65-F5344CB8AC3E}">
        <p14:creationId xmlns:p14="http://schemas.microsoft.com/office/powerpoint/2010/main" val="98072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4985980"/>
          </a:xfrm>
          <a:prstGeom prst="rect">
            <a:avLst/>
          </a:prstGeom>
          <a:noFill/>
        </p:spPr>
        <p:txBody>
          <a:bodyPr wrap="square" rtlCol="0">
            <a:spAutoFit/>
          </a:bodyPr>
          <a:lstStyle/>
          <a:p>
            <a:r>
              <a:rPr lang="en-US" sz="1400" b="1" dirty="0"/>
              <a:t>Additional Controls</a:t>
            </a:r>
          </a:p>
          <a:p>
            <a:endParaRPr lang="en-US" sz="1400" b="1" dirty="0"/>
          </a:p>
          <a:p>
            <a:r>
              <a:rPr lang="en-US" sz="1200" dirty="0"/>
              <a:t>The buttons immediately below the display are always assigned to select </a:t>
            </a:r>
            <a:r>
              <a:rPr lang="en-US" sz="1200" dirty="0" err="1"/>
              <a:t>Rackspaces</a:t>
            </a:r>
            <a:r>
              <a:rPr lang="en-US" sz="1200" dirty="0"/>
              <a:t>, Variations, Songs, or </a:t>
            </a:r>
            <a:r>
              <a:rPr lang="en-US" sz="1200" dirty="0" err="1"/>
              <a:t>Songparts</a:t>
            </a:r>
            <a:r>
              <a:rPr lang="en-US" sz="1200" dirty="0"/>
              <a:t>.  You can scroll through the them using the left and right arrow keys toward the bottom left of the control surface. </a:t>
            </a:r>
          </a:p>
          <a:p>
            <a:endParaRPr lang="en-US" sz="1200" dirty="0"/>
          </a:p>
          <a:p>
            <a:r>
              <a:rPr lang="en-US" sz="1200" dirty="0"/>
              <a:t>Other button assignments are:</a:t>
            </a:r>
          </a:p>
          <a:p>
            <a:pPr marL="628650" lvl="1" indent="-171450">
              <a:buFont typeface="Arial" panose="020B0604020202020204" pitchFamily="34" charset="0"/>
              <a:buChar char="•"/>
            </a:pPr>
            <a:r>
              <a:rPr lang="en-US" sz="1200" dirty="0"/>
              <a:t>“Play” – starts the </a:t>
            </a:r>
            <a:r>
              <a:rPr lang="en-US" sz="1200" dirty="0" err="1"/>
              <a:t>playhead</a:t>
            </a:r>
            <a:endParaRPr lang="en-US" sz="1200" dirty="0"/>
          </a:p>
          <a:p>
            <a:pPr marL="628650" lvl="1" indent="-171450">
              <a:buFont typeface="Arial" panose="020B0604020202020204" pitchFamily="34" charset="0"/>
              <a:buChar char="•"/>
            </a:pPr>
            <a:r>
              <a:rPr lang="en-US" sz="1200" dirty="0"/>
              <a:t>“Stop” – stops the </a:t>
            </a:r>
            <a:r>
              <a:rPr lang="en-US" sz="1200" dirty="0" err="1"/>
              <a:t>playhead</a:t>
            </a:r>
            <a:endParaRPr lang="en-US" sz="1200" dirty="0"/>
          </a:p>
          <a:p>
            <a:pPr marL="628650" lvl="1" indent="-171450">
              <a:buFont typeface="Arial" panose="020B0604020202020204" pitchFamily="34" charset="0"/>
              <a:buChar char="•"/>
            </a:pPr>
            <a:r>
              <a:rPr lang="en-US" sz="1200" dirty="0"/>
              <a:t>“Clear” – toggles in and out of Setlist mode</a:t>
            </a:r>
          </a:p>
          <a:p>
            <a:pPr marL="628650" lvl="1" indent="-171450">
              <a:buFont typeface="Arial" panose="020B0604020202020204" pitchFamily="34" charset="0"/>
              <a:buChar char="•"/>
            </a:pPr>
            <a:r>
              <a:rPr lang="en-US" sz="1200" dirty="0"/>
              <a:t>“Grid” – toggles between displaying </a:t>
            </a:r>
            <a:r>
              <a:rPr lang="en-US" sz="1200" dirty="0" err="1"/>
              <a:t>Rackspaces</a:t>
            </a:r>
            <a:r>
              <a:rPr lang="en-US" sz="1200" dirty="0"/>
              <a:t>/Variation or Songs/</a:t>
            </a:r>
            <a:r>
              <a:rPr lang="en-US" sz="1200" dirty="0" err="1"/>
              <a:t>Songparts</a:t>
            </a:r>
            <a:r>
              <a:rPr lang="en-US" sz="1200" dirty="0"/>
              <a:t> if you are in </a:t>
            </a:r>
            <a:r>
              <a:rPr lang="en-US" sz="1200" dirty="0" err="1"/>
              <a:t>Setlist</a:t>
            </a:r>
            <a:r>
              <a:rPr lang="en-US" sz="1200" dirty="0"/>
              <a:t> Mode</a:t>
            </a:r>
          </a:p>
          <a:p>
            <a:pPr marL="628650" lvl="1" indent="-171450">
              <a:buFont typeface="Arial" panose="020B0604020202020204" pitchFamily="34" charset="0"/>
              <a:buChar char="•"/>
            </a:pPr>
            <a:r>
              <a:rPr lang="en-US" sz="1200" dirty="0"/>
              <a:t>“Option” – toggle the SL-MK3 displays between showing Knobs and showing Pad assignments.</a:t>
            </a:r>
          </a:p>
          <a:p>
            <a:endParaRPr lang="en-US" sz="1200" dirty="0"/>
          </a:p>
          <a:p>
            <a:endParaRPr lang="en-US" sz="1200" dirty="0"/>
          </a:p>
          <a:p>
            <a:r>
              <a:rPr lang="en-US" sz="1400" b="1" dirty="0"/>
              <a:t>Fader Controls</a:t>
            </a:r>
          </a:p>
          <a:p>
            <a:endParaRPr lang="en-US" sz="1200" dirty="0"/>
          </a:p>
          <a:p>
            <a:r>
              <a:rPr lang="en-US" sz="1200" dirty="0"/>
              <a:t>The faders on the SL-MK3 are not motorized, which usually means that any time you change a Rackspace, Variation, Song, or </a:t>
            </a:r>
            <a:r>
              <a:rPr lang="en-US" sz="1200" dirty="0" err="1"/>
              <a:t>Songpart</a:t>
            </a:r>
            <a:r>
              <a:rPr lang="en-US" sz="1200" dirty="0"/>
              <a:t> the physical position of the faders will most likely not match the widgets they are linked to.</a:t>
            </a:r>
          </a:p>
          <a:p>
            <a:endParaRPr lang="en-US" sz="1200" dirty="0"/>
          </a:p>
          <a:p>
            <a:r>
              <a:rPr lang="en-US" sz="1200" dirty="0"/>
              <a:t>The SL-MK3 extension uses a “catch” approach before establishing a link between an individual fader and the widget that it is controlling.  The LED above each fader indicates the status of each fader.  The color codes are:</a:t>
            </a:r>
          </a:p>
          <a:p>
            <a:pPr marL="628650" lvl="1" indent="-171450">
              <a:buFont typeface="Arial" panose="020B0604020202020204" pitchFamily="34" charset="0"/>
              <a:buChar char="•"/>
            </a:pPr>
            <a:r>
              <a:rPr lang="en-US" sz="1200" dirty="0"/>
              <a:t>Unlit – following Rackspace/Variation/Song/</a:t>
            </a:r>
            <a:r>
              <a:rPr lang="en-US" sz="1200" dirty="0" err="1"/>
              <a:t>Songpart</a:t>
            </a:r>
            <a:r>
              <a:rPr lang="en-US" sz="1200" dirty="0"/>
              <a:t> change it is unknown if the fader is in sync with the widget</a:t>
            </a:r>
          </a:p>
          <a:p>
            <a:pPr marL="628650" lvl="1" indent="-171450">
              <a:buFont typeface="Arial" panose="020B0604020202020204" pitchFamily="34" charset="0"/>
              <a:buChar char="•"/>
            </a:pPr>
            <a:r>
              <a:rPr lang="en-US" sz="1200" dirty="0"/>
              <a:t>Green – the fader on the SL-MK3 is materially higher than the value of the widget</a:t>
            </a:r>
          </a:p>
          <a:p>
            <a:pPr marL="628650" lvl="1" indent="-171450">
              <a:buFont typeface="Arial" panose="020B0604020202020204" pitchFamily="34" charset="0"/>
              <a:buChar char="•"/>
            </a:pPr>
            <a:r>
              <a:rPr lang="en-US" sz="1200" dirty="0"/>
              <a:t>Red – the fader is too low relative to the value of the widget</a:t>
            </a:r>
          </a:p>
          <a:p>
            <a:pPr marL="628650" lvl="1" indent="-171450">
              <a:buFont typeface="Arial" panose="020B0604020202020204" pitchFamily="34" charset="0"/>
              <a:buChar char="•"/>
            </a:pPr>
            <a:r>
              <a:rPr lang="en-US" sz="1200" dirty="0"/>
              <a:t>Other – the light changes to the fader bank color on the Indicator or Parameter widget when fader is in sync</a:t>
            </a:r>
          </a:p>
          <a:p>
            <a:pPr marL="628650" lvl="1" indent="-171450">
              <a:buFont typeface="Arial" panose="020B0604020202020204" pitchFamily="34" charset="0"/>
              <a:buChar char="•"/>
            </a:pPr>
            <a:endParaRPr lang="en-US" sz="1200" dirty="0"/>
          </a:p>
          <a:p>
            <a:r>
              <a:rPr lang="en-US" sz="1200" dirty="0"/>
              <a:t>Fader bank switching is done using the round Scene buttons between the pads and faders.</a:t>
            </a:r>
          </a:p>
        </p:txBody>
      </p:sp>
    </p:spTree>
    <p:extLst>
      <p:ext uri="{BB962C8B-B14F-4D97-AF65-F5344CB8AC3E}">
        <p14:creationId xmlns:p14="http://schemas.microsoft.com/office/powerpoint/2010/main" val="764461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4955203"/>
          </a:xfrm>
          <a:prstGeom prst="rect">
            <a:avLst/>
          </a:prstGeom>
          <a:noFill/>
        </p:spPr>
        <p:txBody>
          <a:bodyPr wrap="square" rtlCol="0">
            <a:spAutoFit/>
          </a:bodyPr>
          <a:lstStyle/>
          <a:p>
            <a:r>
              <a:rPr lang="en-US" sz="1400" b="1" dirty="0"/>
              <a:t>Key Lights</a:t>
            </a:r>
          </a:p>
          <a:p>
            <a:endParaRPr lang="en-US" sz="1400" b="1" dirty="0"/>
          </a:p>
          <a:p>
            <a:r>
              <a:rPr lang="en-US" sz="1200" dirty="0"/>
              <a:t>The SL MK3 key lights can be lit to show zone assignments.  Zones and their color are defined with widgets conforming to the same standard as other widgets.</a:t>
            </a:r>
          </a:p>
          <a:p>
            <a:endParaRPr lang="en-US" sz="1200" dirty="0"/>
          </a:p>
          <a:p>
            <a:r>
              <a:rPr lang="en-US" sz="1200" dirty="0"/>
              <a:t>The format is:</a:t>
            </a:r>
          </a:p>
          <a:p>
            <a:r>
              <a:rPr lang="en-US" sz="1200" dirty="0"/>
              <a:t>	sl_zone_zoneID_0    and  sl_zone_zoneID_1</a:t>
            </a:r>
          </a:p>
          <a:p>
            <a:endParaRPr lang="en-US" sz="1200" dirty="0"/>
          </a:p>
          <a:p>
            <a:r>
              <a:rPr lang="en-US" sz="1200" dirty="0"/>
              <a:t>The widget values map to the first and last MIDI notes of the zone.  The bottom note on the 61SL-MKII is 36, which corresponds to a widget value of 28.4.  You can calculate this as [note number / 127] * 100.</a:t>
            </a:r>
          </a:p>
          <a:p>
            <a:endParaRPr lang="en-US" sz="1200" dirty="0"/>
          </a:p>
          <a:p>
            <a:r>
              <a:rPr lang="en-US" sz="1200" dirty="0"/>
              <a:t>The fill color of the “0” widget will be used as the RGB zone color.  You can create as many “</a:t>
            </a:r>
            <a:r>
              <a:rPr lang="en-US" sz="1200" dirty="0" err="1"/>
              <a:t>zoneID</a:t>
            </a:r>
            <a:r>
              <a:rPr lang="en-US" sz="1200" dirty="0"/>
              <a:t>” banks as you want.  Each bank will be displayed with its own color. </a:t>
            </a:r>
          </a:p>
          <a:p>
            <a:endParaRPr lang="en-US" sz="1200" dirty="0"/>
          </a:p>
          <a:p>
            <a:r>
              <a:rPr lang="en-US" sz="1200" dirty="0"/>
              <a:t>If these widgets are linked to GP’s Midi In blocks the “0” widget should be linked to the Min Note parameter and the “1” to the Max Note parameter.</a:t>
            </a:r>
          </a:p>
          <a:p>
            <a:endParaRPr lang="en-US" sz="1200" dirty="0"/>
          </a:p>
          <a:p>
            <a:r>
              <a:rPr lang="en-US" sz="1200" dirty="0"/>
              <a:t>If two zones overlap the color of the key LED will be the mathematical sum of the two colors.  These may not look the way you expect or want.  </a:t>
            </a:r>
          </a:p>
          <a:p>
            <a:pPr marL="628650" lvl="1" indent="-171450">
              <a:buFont typeface="Arial" panose="020B0604020202020204" pitchFamily="34" charset="0"/>
              <a:buChar char="•"/>
            </a:pPr>
            <a:r>
              <a:rPr lang="en-US" sz="1200" dirty="0"/>
              <a:t>Tip:  if you look at the hexadecimal values of the three color channels (RGB) in the color picker, keep each of the channels below 0x80 and overlapping colors should look more like you’d expect.</a:t>
            </a:r>
          </a:p>
          <a:p>
            <a:pPr marL="628650" lvl="1" indent="-171450">
              <a:buFont typeface="Arial" panose="020B0604020202020204" pitchFamily="34" charset="0"/>
              <a:buChar char="•"/>
            </a:pPr>
            <a:r>
              <a:rPr lang="en-US" sz="1200" dirty="0"/>
              <a:t>Tip:  if you want complete control over the color of overlapping zones you can un-link your zone widgets from the MIDI in blocks, or create separate MIDI in blocks and widgets for any overlap portions.</a:t>
            </a:r>
          </a:p>
          <a:p>
            <a:pPr marL="628650" lvl="1" indent="-171450">
              <a:buFont typeface="Arial" panose="020B0604020202020204" pitchFamily="34" charset="0"/>
              <a:buChar char="•"/>
            </a:pPr>
            <a:endParaRPr lang="en-US" sz="1200" dirty="0"/>
          </a:p>
          <a:p>
            <a:r>
              <a:rPr lang="en-US" sz="1200" dirty="0"/>
              <a:t>Note:  the key light for the highest key on the 61SL-MK3 cannot be lit through this interface.  This is a limitation of the Novation “In Control” protocol.</a:t>
            </a:r>
          </a:p>
        </p:txBody>
      </p:sp>
    </p:spTree>
    <p:extLst>
      <p:ext uri="{BB962C8B-B14F-4D97-AF65-F5344CB8AC3E}">
        <p14:creationId xmlns:p14="http://schemas.microsoft.com/office/powerpoint/2010/main" val="1412992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2739211"/>
          </a:xfrm>
          <a:prstGeom prst="rect">
            <a:avLst/>
          </a:prstGeom>
          <a:noFill/>
        </p:spPr>
        <p:txBody>
          <a:bodyPr wrap="square" rtlCol="0">
            <a:spAutoFit/>
          </a:bodyPr>
          <a:lstStyle/>
          <a:p>
            <a:r>
              <a:rPr lang="en-US" sz="1400" b="1" dirty="0"/>
              <a:t>Additional Comments</a:t>
            </a:r>
          </a:p>
          <a:p>
            <a:endParaRPr lang="en-US" sz="1400" b="1" dirty="0"/>
          </a:p>
          <a:p>
            <a:r>
              <a:rPr lang="en-US" sz="1200" dirty="0"/>
              <a:t>The only Transport buttons integrated into the extension are the Play and Stop buttons.  The others are not used.</a:t>
            </a:r>
          </a:p>
          <a:p>
            <a:endParaRPr lang="en-US" sz="1200" dirty="0"/>
          </a:p>
          <a:p>
            <a:r>
              <a:rPr lang="en-US" sz="1200" dirty="0"/>
              <a:t>You can open the Script Logger window in GP and see some level of debugging detail that might help if you encounter odd behavior.  Probably not, though, because I try to keep it to a minimum in the released versions.</a:t>
            </a:r>
          </a:p>
          <a:p>
            <a:endParaRPr lang="en-US" sz="1200" dirty="0"/>
          </a:p>
          <a:p>
            <a:r>
              <a:rPr lang="en-US" sz="1200" dirty="0"/>
              <a:t>Configuring the details of how things are displayed can take a lot of extra widgets.  I usually hide these in my </a:t>
            </a:r>
            <a:r>
              <a:rPr lang="en-US" sz="1200" dirty="0" err="1"/>
              <a:t>rackspaces</a:t>
            </a:r>
            <a:r>
              <a:rPr lang="en-US" sz="1200" dirty="0"/>
              <a:t>, which means they’re only visible in Edit mode.  I tend to put them near (or even right on top of) the widgets they’re associated with.</a:t>
            </a:r>
          </a:p>
          <a:p>
            <a:endParaRPr lang="en-US" sz="1200" dirty="0"/>
          </a:p>
          <a:p>
            <a:r>
              <a:rPr lang="en-US" sz="1200" dirty="0"/>
              <a:t>At times I’ve considered storing the configuration data in a separate file rather than extra widgets.  I always conclude that this would make things less reliable, more confusing, more difficult for the user, and require more user effort to keep files in sync.</a:t>
            </a:r>
          </a:p>
          <a:p>
            <a:endParaRPr lang="en-US" sz="1200"/>
          </a:p>
          <a:p>
            <a:endParaRPr lang="en-US" sz="1200" dirty="0"/>
          </a:p>
        </p:txBody>
      </p:sp>
    </p:spTree>
    <p:extLst>
      <p:ext uri="{BB962C8B-B14F-4D97-AF65-F5344CB8AC3E}">
        <p14:creationId xmlns:p14="http://schemas.microsoft.com/office/powerpoint/2010/main" val="10603594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1561</TotalTime>
  <Words>3178</Words>
  <Application>Microsoft Office PowerPoint</Application>
  <PresentationFormat>On-screen Show (4:3)</PresentationFormat>
  <Paragraphs>186</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Widner, Michael</dc:creator>
  <cp:lastModifiedBy>Michael Widner</cp:lastModifiedBy>
  <cp:revision>72</cp:revision>
  <dcterms:created xsi:type="dcterms:W3CDTF">2022-09-01T12:48:40Z</dcterms:created>
  <dcterms:modified xsi:type="dcterms:W3CDTF">2023-03-29T01:28:43Z</dcterms:modified>
</cp:coreProperties>
</file>