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8" r:id="rId3"/>
    <p:sldId id="263" r:id="rId4"/>
    <p:sldId id="265" r:id="rId5"/>
    <p:sldId id="26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21" d="100"/>
          <a:sy n="121" d="100"/>
        </p:scale>
        <p:origin x="341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12/31/2022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12/31/2022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12/31/2022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93976"/>
          </a:xfrm>
          <a:prstGeom prst="rect">
            <a:avLst/>
          </a:prstGeom>
          <a:noFill/>
        </p:spPr>
        <p:txBody>
          <a:bodyPr wrap="square" rtlCol="0">
            <a:spAutoFit/>
          </a:bodyPr>
          <a:lstStyle/>
          <a:p>
            <a:r>
              <a:rPr lang="en-US" sz="1400" b="1" dirty="0"/>
              <a:t>Overview of the Novation SL-MK3 Extension</a:t>
            </a:r>
          </a:p>
          <a:p>
            <a:endParaRPr lang="en-US" sz="1200" dirty="0"/>
          </a:p>
          <a:p>
            <a:r>
              <a:rPr lang="en-US" sz="1200" dirty="0"/>
              <a:t>The SL-MK3 also offers an “</a:t>
            </a:r>
            <a:r>
              <a:rPr lang="en-US" sz="1200" dirty="0" err="1"/>
              <a:t>InControl</a:t>
            </a:r>
            <a:r>
              <a:rPr lang="en-US" sz="1200" dirty="0"/>
              <a:t>” mode and protocol that allows DAWs and programs like </a:t>
            </a:r>
            <a:r>
              <a:rPr lang="en-US" sz="1200" dirty="0" err="1"/>
              <a:t>GigPerformer</a:t>
            </a:r>
            <a:r>
              <a:rPr lang="en-US" sz="1200" dirty="0"/>
              <a:t> to utilize the displays and controls at a granular level.  This extension works with the SL-MK3 when it is placed into “</a:t>
            </a:r>
            <a:r>
              <a:rPr lang="en-US" sz="1200" dirty="0" err="1"/>
              <a:t>InControl</a:t>
            </a:r>
            <a:r>
              <a:rPr lang="en-US" sz="1200" dirty="0"/>
              <a:t>” mode using the “</a:t>
            </a:r>
            <a:r>
              <a:rPr lang="en-US" sz="1200" dirty="0" err="1"/>
              <a:t>InControl</a:t>
            </a:r>
            <a:r>
              <a:rPr lang="en-US" sz="1200" dirty="0"/>
              <a:t>” button on the SL-MK3.</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SL-MK3 extension works with control surface items in groups by type:  knobs, buttons, pads, and faders.</a:t>
            </a:r>
          </a:p>
          <a:p>
            <a:endParaRPr lang="en-US" sz="1200" dirty="0"/>
          </a:p>
          <a:p>
            <a:r>
              <a:rPr lang="en-US" sz="1200" dirty="0"/>
              <a:t>The extension is built around the concept of “banks” of each control group.  You can have multiple knob banks, pad banks, etc.</a:t>
            </a:r>
          </a:p>
          <a:p>
            <a:endParaRPr lang="en-US" sz="1200" dirty="0"/>
          </a:p>
          <a:p>
            <a:r>
              <a:rPr lang="en-US" sz="1200" dirty="0"/>
              <a:t>Next to each row of controls there are up/down arrows, which the extension can utilize to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SL-MK3 Extension</a:t>
            </a:r>
            <a:endParaRPr lang="en-US" sz="1200" dirty="0"/>
          </a:p>
          <a:p>
            <a:endParaRPr lang="en-US" sz="1200" dirty="0"/>
          </a:p>
          <a:p>
            <a:r>
              <a:rPr lang="en-US" sz="1200" dirty="0"/>
              <a:t>Configuration of how </a:t>
            </a:r>
            <a:r>
              <a:rPr lang="en-US" sz="1200" dirty="0" err="1"/>
              <a:t>GigPerformer</a:t>
            </a:r>
            <a:r>
              <a:rPr lang="en-US" sz="1200" dirty="0"/>
              <a:t> interacts with the SL-MK3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a:t>
            </a:r>
            <a:r>
              <a:rPr lang="en-US" sz="1200" dirty="0" err="1"/>
              <a:t>sl</a:t>
            </a:r>
            <a:r>
              <a:rPr lang="en-US" sz="1200" dirty="0"/>
              <a:t>_” will be examined by the extension for information about how it should be utilized by the extension.</a:t>
            </a:r>
          </a:p>
          <a:p>
            <a:endParaRPr lang="en-US" sz="1200" dirty="0"/>
          </a:p>
          <a:p>
            <a:r>
              <a:rPr lang="en-US" sz="1200" dirty="0"/>
              <a:t>Every button, pad, display section, and LED on the SL-MK3 can be programmed with RGB colors.  Because only so much information can be attached to a knob widget, for example, the extension will often look for information on additional widgets to control how they are displayed on the SL-MK3.</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Parameter Widgets – used primarily to determine how Control Widgets are displayed on the SL-MK3 (e.g., colors)</a:t>
            </a:r>
          </a:p>
          <a:p>
            <a:pPr marL="628650" lvl="1" indent="-171450">
              <a:buFont typeface="Arial" panose="020B0604020202020204" pitchFamily="34" charset="0"/>
              <a:buChar char="•"/>
            </a:pPr>
            <a:r>
              <a:rPr lang="en-US" sz="1200" dirty="0"/>
              <a:t>Indicator Widgets – provide feedback in GP showing which banks of Control Widgets the SL-MK3 is actively controlling</a:t>
            </a:r>
          </a:p>
        </p:txBody>
      </p:sp>
    </p:spTree>
    <p:extLst>
      <p:ext uri="{BB962C8B-B14F-4D97-AF65-F5344CB8AC3E}">
        <p14:creationId xmlns:p14="http://schemas.microsoft.com/office/powerpoint/2010/main" val="343076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SL-MK3 extension the </a:t>
            </a:r>
            <a:r>
              <a:rPr lang="en-US" sz="1200" dirty="0" err="1"/>
              <a:t>GPScript</a:t>
            </a:r>
            <a:r>
              <a:rPr lang="en-US" sz="1200" dirty="0"/>
              <a:t> Name must conform to the following format:</a:t>
            </a:r>
          </a:p>
        </p:txBody>
      </p:sp>
      <p:sp>
        <p:nvSpPr>
          <p:cNvPr id="5" name="TextBox 4"/>
          <p:cNvSpPr txBox="1"/>
          <p:nvPr/>
        </p:nvSpPr>
        <p:spPr>
          <a:xfrm>
            <a:off x="2701909" y="1219200"/>
            <a:ext cx="2770310" cy="400110"/>
          </a:xfrm>
          <a:prstGeom prst="rect">
            <a:avLst/>
          </a:prstGeom>
          <a:noFill/>
        </p:spPr>
        <p:txBody>
          <a:bodyPr wrap="none" rtlCol="0">
            <a:spAutoFit/>
          </a:bodyPr>
          <a:lstStyle/>
          <a:p>
            <a:r>
              <a:rPr lang="en-US" sz="2000" dirty="0" err="1"/>
              <a:t>sl_type_bankID_position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a:t>
            </a:r>
            <a:r>
              <a:rPr lang="en-US" sz="1200" dirty="0" err="1"/>
              <a:t>sl</a:t>
            </a:r>
            <a:r>
              <a:rPr lang="en-US" sz="1200" dirty="0"/>
              <a:t>” identifies it as a widget of interest to the SL-MK3 extension</a:t>
            </a:r>
          </a:p>
        </p:txBody>
      </p:sp>
      <p:sp>
        <p:nvSpPr>
          <p:cNvPr id="7" name="TextBox 6"/>
          <p:cNvSpPr txBox="1"/>
          <p:nvPr/>
        </p:nvSpPr>
        <p:spPr>
          <a:xfrm>
            <a:off x="2130409" y="2085974"/>
            <a:ext cx="1936766" cy="1569660"/>
          </a:xfrm>
          <a:prstGeom prst="rect">
            <a:avLst/>
          </a:prstGeom>
          <a:noFill/>
        </p:spPr>
        <p:txBody>
          <a:bodyPr wrap="square" rtlCol="0">
            <a:spAutoFit/>
          </a:bodyPr>
          <a:lstStyle/>
          <a:p>
            <a:r>
              <a:rPr lang="en-US" sz="1200" dirty="0"/>
              <a:t>“type” indicates which row of SL-MK3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p = pads</a:t>
            </a:r>
          </a:p>
          <a:p>
            <a:pPr marL="171450" indent="-171450">
              <a:buFont typeface="Arial" panose="020B0604020202020204" pitchFamily="34" charset="0"/>
              <a:buChar char="•"/>
            </a:pPr>
            <a:r>
              <a:rPr lang="en-US" sz="1200" dirty="0"/>
              <a:t>b = buttons</a:t>
            </a:r>
          </a:p>
          <a:p>
            <a:pPr marL="171450" indent="-171450">
              <a:buFont typeface="Arial" panose="020B0604020202020204" pitchFamily="34" charset="0"/>
              <a:buChar char="•"/>
            </a:pPr>
            <a:r>
              <a:rPr lang="en-US" sz="1200" dirty="0"/>
              <a:t>f = faders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15 to indicate which control position the widget is linked to</a:t>
            </a:r>
          </a:p>
          <a:p>
            <a:endParaRPr lang="en-US" sz="1200" dirty="0"/>
          </a:p>
          <a:p>
            <a:r>
              <a:rPr lang="en-US" sz="1200" dirty="0"/>
              <a:t>Knobs and faders are numbered 0-7, buttons and pads 0-15,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045841"/>
            <a:ext cx="8095208" cy="1938992"/>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sl_k_pan_0	sl_k_pan_1	sl_k_pan_2	sl_k_pan_3    . . .      sl_k_pan_7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a:p>
            <a:r>
              <a:rPr lang="en-US" sz="1200" dirty="0"/>
              <a:t>The up/down arrows next to the control groups on the SL-MK3 will scroll through banks in </a:t>
            </a:r>
            <a:r>
              <a:rPr lang="en-US" sz="1200" dirty="0" err="1"/>
              <a:t>bankID</a:t>
            </a:r>
            <a:r>
              <a:rPr lang="en-US" sz="1200" dirty="0"/>
              <a:t> alphabetical order.</a:t>
            </a:r>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can be used to specify how “Control Widgets” appear on the SL-MK3.  Parameter Widgets are not strictly necessary, but without them everything will appear using default colors and labels on the SL-MK3.</a:t>
            </a:r>
          </a:p>
          <a:p>
            <a:endParaRPr lang="en-US" sz="1200" dirty="0"/>
          </a:p>
          <a:p>
            <a:r>
              <a:rPr lang="en-US" sz="1200" dirty="0"/>
              <a:t>Parameter Widgets associated with buttons and pads control the RGB “on” and “off” colors on the SL-MK3.  Parameter Widgets for knobs control the knob color, the bar color above the knob, and optionally the resolution of the knobs.</a:t>
            </a:r>
          </a:p>
          <a:p>
            <a:endParaRPr lang="en-US" sz="1200" dirty="0"/>
          </a:p>
          <a:p>
            <a:r>
              <a:rPr lang="en-US" sz="1200" dirty="0"/>
              <a:t>Parameter Widgets can be created at the bank level (for controlling colors of the entire bank) or at the individual widget level.</a:t>
            </a:r>
          </a:p>
          <a:p>
            <a:endParaRPr lang="en-US" sz="1200" dirty="0"/>
          </a:p>
          <a:p>
            <a:r>
              <a:rPr lang="en-US" sz="1200" dirty="0"/>
              <a:t>Parameter Widgets use the same general naming format as Control Widgets, but append a “p” to the “type” field.</a:t>
            </a:r>
          </a:p>
          <a:p>
            <a:r>
              <a:rPr lang="en-US" sz="1200" dirty="0"/>
              <a:t>	e.g., Control Widget “sl_k_pan_0” can have an associated Parameter Widget “sl_kp_pan_0”</a:t>
            </a:r>
          </a:p>
          <a:p>
            <a:endParaRPr lang="en-US" sz="1200" dirty="0"/>
          </a:p>
          <a:p>
            <a:r>
              <a:rPr lang="en-US" sz="1200" dirty="0"/>
              <a:t>Parameter Widgets intended to operate at the bank level append “p” to the “type” and drop the “_position” part of the name</a:t>
            </a:r>
          </a:p>
          <a:p>
            <a:r>
              <a:rPr lang="en-US" sz="1200" dirty="0"/>
              <a:t>	e.g., Parameter Widget “</a:t>
            </a:r>
            <a:r>
              <a:rPr lang="en-US" sz="1200" dirty="0" err="1"/>
              <a:t>sl_kp_pan</a:t>
            </a:r>
            <a:r>
              <a:rPr lang="en-US" sz="1200" dirty="0"/>
              <a:t>” would apply to all of the knobs with </a:t>
            </a:r>
            <a:r>
              <a:rPr lang="en-US" sz="1200" dirty="0" err="1"/>
              <a:t>BankID</a:t>
            </a:r>
            <a:r>
              <a:rPr lang="en-US" sz="1200" dirty="0"/>
              <a:t> “pan”</a:t>
            </a:r>
          </a:p>
          <a:p>
            <a:endParaRPr lang="en-US" sz="1200" dirty="0"/>
          </a:p>
          <a:p>
            <a:r>
              <a:rPr lang="en-US" sz="1200" dirty="0"/>
              <a:t>Individual parameter widgets take priority over bank parameter widgets if both exist</a:t>
            </a:r>
          </a:p>
          <a:p>
            <a:pPr marL="457200" indent="-457200"/>
            <a:r>
              <a:rPr lang="en-US" sz="1200" dirty="0"/>
              <a:t>	e.g., widget “</a:t>
            </a:r>
            <a:r>
              <a:rPr lang="en-US" sz="1200" dirty="0" err="1"/>
              <a:t>sl_kp_pan</a:t>
            </a:r>
            <a:r>
              <a:rPr lang="en-US" sz="1200" dirty="0"/>
              <a:t>” will control the default knob color for the “pan” knob bank, but widget “sl_kp_pan_3” can be used to override that color for that knob</a:t>
            </a:r>
          </a:p>
          <a:p>
            <a:endParaRPr lang="en-US" sz="1200" dirty="0"/>
          </a:p>
          <a:p>
            <a:r>
              <a:rPr lang="en-US" sz="1200" dirty="0"/>
              <a:t>Parameter Widgets should generally be created as Text Widgets in </a:t>
            </a:r>
            <a:r>
              <a:rPr lang="en-US" sz="1200" dirty="0" err="1"/>
              <a:t>GigPerformer</a:t>
            </a:r>
            <a:r>
              <a:rPr lang="en-US" sz="1200" dirty="0"/>
              <a:t>, and often should be hidden.</a:t>
            </a:r>
          </a:p>
          <a:p>
            <a:endParaRPr lang="en-US" sz="1200" dirty="0"/>
          </a:p>
          <a:p>
            <a:r>
              <a:rPr lang="en-US" sz="1200" dirty="0"/>
              <a:t>The information the SL-MK3 extension looks for in Parameter Widgets is:</a:t>
            </a:r>
          </a:p>
          <a:p>
            <a:pPr marL="628650" lvl="1" indent="-171450">
              <a:buFont typeface="Arial" panose="020B0604020202020204" pitchFamily="34" charset="0"/>
              <a:buChar char="•"/>
            </a:pPr>
            <a:r>
              <a:rPr lang="en-US" sz="1200" dirty="0"/>
              <a:t>Caption – sets the label that will appear on the SL-MK3 display for the widget</a:t>
            </a:r>
          </a:p>
          <a:p>
            <a:pPr marL="628650" lvl="1" indent="-171450">
              <a:buFont typeface="Arial" panose="020B0604020202020204" pitchFamily="34" charset="0"/>
              <a:buChar char="•"/>
            </a:pPr>
            <a:r>
              <a:rPr lang="en-US" sz="1200" dirty="0"/>
              <a:t>Fill Color – controls the “on” color of buttons/pads or the color of knobs on the display</a:t>
            </a:r>
          </a:p>
          <a:p>
            <a:pPr marL="628650" lvl="1" indent="-171450">
              <a:buFont typeface="Arial" panose="020B0604020202020204" pitchFamily="34" charset="0"/>
              <a:buChar char="•"/>
            </a:pPr>
            <a:r>
              <a:rPr lang="en-US" sz="1200" dirty="0"/>
              <a:t>Outline Color – controls the “off” color of buttons/pads or the top bar color above knobs</a:t>
            </a:r>
          </a:p>
          <a:p>
            <a:pPr marL="628650" lvl="1" indent="-171450">
              <a:buFont typeface="Arial" panose="020B0604020202020204" pitchFamily="34" charset="0"/>
              <a:buChar char="•"/>
            </a:pPr>
            <a:r>
              <a:rPr lang="en-US" sz="1200" dirty="0"/>
              <a:t>Knob resolution – for knob widgets you can change the resolution by appending an “_” after the label in the Caption field followed by an integer.  e.g., a Caption of “Volume_1000” would result in a knob label of “Volume” and a resolution of 1000 “ticks” to move the widget from 0.0 to 1.0.  The default resolution is 250.</a:t>
            </a:r>
          </a:p>
          <a:p>
            <a:pPr marL="628650" lvl="1" indent="-171450">
              <a:buFont typeface="Arial" panose="020B0604020202020204" pitchFamily="34" charset="0"/>
              <a:buChar char="•"/>
            </a:pPr>
            <a:r>
              <a:rPr lang="en-US" sz="1200" dirty="0"/>
              <a:t>Note that the alpha (transparency) of the Fill and Outline color is not used by the extension.  Setting the Fill and Outline alphas to zero in </a:t>
            </a:r>
            <a:r>
              <a:rPr lang="en-US" sz="1200" dirty="0" err="1"/>
              <a:t>GigPerfomer</a:t>
            </a:r>
            <a:r>
              <a:rPr lang="en-US" sz="1200" dirty="0"/>
              <a:t> is an alternative to hiding these widgets.  This can be useful if you want to see the label on the Rackspace but not the color</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colors of widgets on the SL-MK3 they are used to show on the Rackspace screen which widget banks are actively being controlled by the SL-MK3.</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SL-MK3.  You can change banks using the up/down arrow keys next to the control row on the SL-MK3 and the Indicator Widgets will reflect which bank is currently active</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SL-MK3.</a:t>
            </a:r>
          </a:p>
          <a:p>
            <a:endParaRPr lang="en-US" sz="1200" dirty="0"/>
          </a:p>
          <a:p>
            <a:r>
              <a:rPr lang="en-US" sz="1200" b="1" dirty="0"/>
              <a:t>Note</a:t>
            </a:r>
            <a:r>
              <a:rPr lang="en-US" sz="1200" dirty="0"/>
              <a:t> – the background color of an Indicator Widget is used for coloring the up/down bank select arrows on the SL-MK3.  If you make each bank a different color, the up/down arrows will indicate which bank is next/previous as you bank select.</a:t>
            </a:r>
          </a:p>
        </p:txBody>
      </p:sp>
    </p:spTree>
    <p:extLst>
      <p:ext uri="{BB962C8B-B14F-4D97-AF65-F5344CB8AC3E}">
        <p14:creationId xmlns:p14="http://schemas.microsoft.com/office/powerpoint/2010/main" val="392871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170646"/>
          </a:xfrm>
          <a:prstGeom prst="rect">
            <a:avLst/>
          </a:prstGeom>
          <a:noFill/>
        </p:spPr>
        <p:txBody>
          <a:bodyPr wrap="square" rtlCol="0">
            <a:spAutoFit/>
          </a:bodyPr>
          <a:lstStyle/>
          <a:p>
            <a:r>
              <a:rPr lang="en-US" sz="1400" b="1" dirty="0"/>
              <a:t>Additional Controls</a:t>
            </a:r>
          </a:p>
          <a:p>
            <a:endParaRPr lang="en-US" sz="1400" b="1" dirty="0"/>
          </a:p>
          <a:p>
            <a:r>
              <a:rPr lang="en-US" sz="1200" dirty="0"/>
              <a:t>The buttons immediately below the display are always assigned to select </a:t>
            </a:r>
            <a:r>
              <a:rPr lang="en-US" sz="1200" dirty="0" err="1"/>
              <a:t>Rackspaces</a:t>
            </a:r>
            <a:r>
              <a:rPr lang="en-US" sz="1200" dirty="0"/>
              <a:t>, Variations, Songs, or </a:t>
            </a:r>
            <a:r>
              <a:rPr lang="en-US" sz="1200" dirty="0" err="1"/>
              <a:t>Songparts</a:t>
            </a:r>
            <a:r>
              <a:rPr lang="en-US" sz="1200" dirty="0"/>
              <a:t>.  You can scroll through the them using the left and right arrow keys toward the bottom left of the control surface. </a:t>
            </a:r>
          </a:p>
          <a:p>
            <a:endParaRPr lang="en-US" sz="1200" dirty="0"/>
          </a:p>
          <a:p>
            <a:r>
              <a:rPr lang="en-US" sz="1200" dirty="0"/>
              <a:t>Other button assignments are:</a:t>
            </a:r>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“Clear” – toggles in and out of Setlist mode</a:t>
            </a:r>
          </a:p>
          <a:p>
            <a:pPr marL="628650" lvl="1" indent="-171450">
              <a:buFont typeface="Arial" panose="020B0604020202020204" pitchFamily="34" charset="0"/>
              <a:buChar char="•"/>
            </a:pPr>
            <a:r>
              <a:rPr lang="en-US" sz="1200" dirty="0"/>
              <a:t>“Grid” – toggles between displaying </a:t>
            </a:r>
            <a:r>
              <a:rPr lang="en-US" sz="1200" dirty="0" err="1"/>
              <a:t>Rackspaces</a:t>
            </a:r>
            <a:r>
              <a:rPr lang="en-US" sz="1200" dirty="0"/>
              <a:t>/Variation or Songs/</a:t>
            </a:r>
            <a:r>
              <a:rPr lang="en-US" sz="1200" dirty="0" err="1"/>
              <a:t>Songparts</a:t>
            </a:r>
            <a:r>
              <a:rPr lang="en-US" sz="1200" dirty="0"/>
              <a:t> if you are in </a:t>
            </a:r>
            <a:r>
              <a:rPr lang="en-US" sz="1200" dirty="0" err="1"/>
              <a:t>Setlist</a:t>
            </a:r>
            <a:r>
              <a:rPr lang="en-US" sz="1200" dirty="0"/>
              <a:t> Mode</a:t>
            </a:r>
          </a:p>
          <a:p>
            <a:pPr marL="628650" lvl="1" indent="-171450">
              <a:buFont typeface="Arial" panose="020B0604020202020204" pitchFamily="34" charset="0"/>
              <a:buChar char="•"/>
            </a:pPr>
            <a:r>
              <a:rPr lang="en-US" sz="1200" dirty="0"/>
              <a:t>“Option” – toggle the SL-MK3 displays between showing Knobs and showing Pad assignments.</a:t>
            </a:r>
          </a:p>
          <a:p>
            <a:endParaRPr lang="en-US" sz="1200" dirty="0"/>
          </a:p>
          <a:p>
            <a:endParaRPr lang="en-US" sz="1200" dirty="0"/>
          </a:p>
          <a:p>
            <a:r>
              <a:rPr lang="en-US" sz="1400" b="1" dirty="0"/>
              <a:t>Fader Controls</a:t>
            </a:r>
          </a:p>
          <a:p>
            <a:endParaRPr lang="en-US" sz="1200" dirty="0"/>
          </a:p>
          <a:p>
            <a:r>
              <a:rPr lang="en-US" sz="1200" dirty="0"/>
              <a:t>The faders on the SL-MK3 are not motorized, which usually means that any time you change a Rackspace, Variation, Song, or </a:t>
            </a:r>
            <a:r>
              <a:rPr lang="en-US" sz="1200" dirty="0" err="1"/>
              <a:t>Songpart</a:t>
            </a:r>
            <a:r>
              <a:rPr lang="en-US" sz="1200" dirty="0"/>
              <a:t> the physical position of the faders may not match the widgets they are linked to.</a:t>
            </a:r>
          </a:p>
          <a:p>
            <a:endParaRPr lang="en-US" sz="1200" dirty="0"/>
          </a:p>
          <a:p>
            <a:r>
              <a:rPr lang="en-US" sz="1200" dirty="0"/>
              <a:t>The SL-MK3 extension uses a “catch” approach before establishing a link between an individual fader and the widget that it is controlling.  The LED above each fader indicates the status of each fader.  The color codes are:</a:t>
            </a:r>
          </a:p>
          <a:p>
            <a:pPr marL="628650" lvl="1" indent="-171450">
              <a:buFont typeface="Arial" panose="020B0604020202020204" pitchFamily="34" charset="0"/>
              <a:buChar char="•"/>
            </a:pPr>
            <a:r>
              <a:rPr lang="en-US" sz="1200" dirty="0"/>
              <a:t>Unlit – following Rackspace/Variation/Song/</a:t>
            </a:r>
            <a:r>
              <a:rPr lang="en-US" sz="1200" dirty="0" err="1"/>
              <a:t>Songpart</a:t>
            </a:r>
            <a:r>
              <a:rPr lang="en-US" sz="1200" dirty="0"/>
              <a:t> change the it is unknown if the fader is in sync with the widget</a:t>
            </a:r>
          </a:p>
          <a:p>
            <a:pPr marL="628650" lvl="1" indent="-171450">
              <a:buFont typeface="Arial" panose="020B0604020202020204" pitchFamily="34" charset="0"/>
              <a:buChar char="•"/>
            </a:pPr>
            <a:r>
              <a:rPr lang="en-US" sz="1200" dirty="0"/>
              <a:t>Green – the fader on the SL-MK3 is materially higher than the value of the widget</a:t>
            </a:r>
          </a:p>
          <a:p>
            <a:pPr marL="628650" lvl="1" indent="-171450">
              <a:buFont typeface="Arial" panose="020B0604020202020204" pitchFamily="34" charset="0"/>
              <a:buChar char="•"/>
            </a:pPr>
            <a:r>
              <a:rPr lang="en-US" sz="1200" dirty="0"/>
              <a:t>Red – the fader is too low relative to the value of the widget</a:t>
            </a:r>
          </a:p>
          <a:p>
            <a:pPr marL="628650" lvl="1" indent="-171450">
              <a:buFont typeface="Arial" panose="020B0604020202020204" pitchFamily="34" charset="0"/>
              <a:buChar char="•"/>
            </a:pPr>
            <a:r>
              <a:rPr lang="en-US" sz="1200" dirty="0"/>
              <a:t>Blue – the fader and the widget are in sync</a:t>
            </a:r>
          </a:p>
          <a:p>
            <a:pPr marL="628650" lvl="1" indent="-171450">
              <a:buFont typeface="Arial" panose="020B0604020202020204" pitchFamily="34" charset="0"/>
              <a:buChar char="•"/>
            </a:pPr>
            <a:endParaRPr lang="en-US" sz="1200" dirty="0"/>
          </a:p>
          <a:p>
            <a:r>
              <a:rPr lang="en-US" sz="1200" dirty="0"/>
              <a:t>Bank switching for faders is not currently implemented.  The widget naming format still requires a </a:t>
            </a:r>
            <a:r>
              <a:rPr lang="en-US" sz="1200" dirty="0" err="1"/>
              <a:t>BankID</a:t>
            </a:r>
            <a:r>
              <a:rPr lang="en-US" sz="1200" dirty="0"/>
              <a:t> for faders, but only the first one encountered by the extension within a Rackspace will be controllable.</a:t>
            </a:r>
          </a:p>
        </p:txBody>
      </p:sp>
    </p:spTree>
    <p:extLst>
      <p:ext uri="{BB962C8B-B14F-4D97-AF65-F5344CB8AC3E}">
        <p14:creationId xmlns:p14="http://schemas.microsoft.com/office/powerpoint/2010/main" val="764461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1325</TotalTime>
  <Words>1958</Words>
  <Application>Microsoft Office PowerPoint</Application>
  <PresentationFormat>On-screen Show (4:3)</PresentationFormat>
  <Paragraphs>116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63</cp:revision>
  <dcterms:created xsi:type="dcterms:W3CDTF">2022-09-01T12:48:40Z</dcterms:created>
  <dcterms:modified xsi:type="dcterms:W3CDTF">2023-01-01T05:36:56Z</dcterms:modified>
</cp:coreProperties>
</file>