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Abstracted Dream" charset="1" panose="00000500000000000000"/>
      <p:regular r:id="rId35"/>
    </p:embeddedFont>
    <p:embeddedFont>
      <p:font typeface="Open Sans Bold" charset="1" panose="020B0806030504020204"/>
      <p:regular r:id="rId36"/>
    </p:embeddedFont>
    <p:embeddedFont>
      <p:font typeface="Open Sans" charset="1" panose="020B060603050402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276225" y="5926045"/>
            <a:ext cx="11939678" cy="6664511"/>
          </a:xfrm>
          <a:custGeom>
            <a:avLst/>
            <a:gdLst/>
            <a:ahLst/>
            <a:cxnLst/>
            <a:rect r="r" b="b" t="t" l="l"/>
            <a:pathLst>
              <a:path h="6664511" w="11939678">
                <a:moveTo>
                  <a:pt x="0" y="0"/>
                </a:moveTo>
                <a:lnTo>
                  <a:pt x="11939678" y="0"/>
                </a:lnTo>
                <a:lnTo>
                  <a:pt x="11939678" y="6664510"/>
                </a:lnTo>
                <a:lnTo>
                  <a:pt x="0" y="6664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73040" y="5926045"/>
            <a:ext cx="11939678" cy="6664511"/>
          </a:xfrm>
          <a:custGeom>
            <a:avLst/>
            <a:gdLst/>
            <a:ahLst/>
            <a:cxnLst/>
            <a:rect r="r" b="b" t="t" l="l"/>
            <a:pathLst>
              <a:path h="6664511" w="11939678">
                <a:moveTo>
                  <a:pt x="0" y="0"/>
                </a:moveTo>
                <a:lnTo>
                  <a:pt x="11939678" y="0"/>
                </a:lnTo>
                <a:lnTo>
                  <a:pt x="11939678" y="6664510"/>
                </a:lnTo>
                <a:lnTo>
                  <a:pt x="0" y="6664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6225" y="-428625"/>
            <a:ext cx="11939678" cy="6664511"/>
          </a:xfrm>
          <a:custGeom>
            <a:avLst/>
            <a:gdLst/>
            <a:ahLst/>
            <a:cxnLst/>
            <a:rect r="r" b="b" t="t" l="l"/>
            <a:pathLst>
              <a:path h="6664511" w="11939678">
                <a:moveTo>
                  <a:pt x="0" y="0"/>
                </a:moveTo>
                <a:lnTo>
                  <a:pt x="11939678" y="0"/>
                </a:lnTo>
                <a:lnTo>
                  <a:pt x="11939678" y="6664511"/>
                </a:lnTo>
                <a:lnTo>
                  <a:pt x="0" y="6664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673040" y="-428625"/>
            <a:ext cx="11939678" cy="6664511"/>
          </a:xfrm>
          <a:custGeom>
            <a:avLst/>
            <a:gdLst/>
            <a:ahLst/>
            <a:cxnLst/>
            <a:rect r="r" b="b" t="t" l="l"/>
            <a:pathLst>
              <a:path h="6664511" w="11939678">
                <a:moveTo>
                  <a:pt x="0" y="0"/>
                </a:moveTo>
                <a:lnTo>
                  <a:pt x="11939678" y="0"/>
                </a:lnTo>
                <a:lnTo>
                  <a:pt x="11939678" y="6664511"/>
                </a:lnTo>
                <a:lnTo>
                  <a:pt x="0" y="66645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731712" y="8136692"/>
            <a:ext cx="6443385" cy="1312108"/>
          </a:xfrm>
          <a:custGeom>
            <a:avLst/>
            <a:gdLst/>
            <a:ahLst/>
            <a:cxnLst/>
            <a:rect r="r" b="b" t="t" l="l"/>
            <a:pathLst>
              <a:path h="1312108" w="6443385">
                <a:moveTo>
                  <a:pt x="0" y="0"/>
                </a:moveTo>
                <a:lnTo>
                  <a:pt x="6443385" y="0"/>
                </a:lnTo>
                <a:lnTo>
                  <a:pt x="6443385" y="1312108"/>
                </a:lnTo>
                <a:lnTo>
                  <a:pt x="0" y="13121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148158" y="3211830"/>
            <a:ext cx="11991684" cy="4015740"/>
          </a:xfrm>
          <a:prstGeom prst="rect">
            <a:avLst/>
          </a:prstGeom>
        </p:spPr>
        <p:txBody>
          <a:bodyPr anchor="t" rtlCol="false" tIns="0" lIns="0" bIns="0" rIns="0">
            <a:spAutoFit/>
          </a:bodyPr>
          <a:lstStyle/>
          <a:p>
            <a:pPr algn="ctr">
              <a:lnSpc>
                <a:spcPts val="7380"/>
              </a:lnSpc>
            </a:pPr>
            <a:r>
              <a:rPr lang="en-US" sz="9000">
                <a:solidFill>
                  <a:srgbClr val="316981"/>
                </a:solidFill>
                <a:latin typeface="Abstracted Dream"/>
                <a:ea typeface="Abstracted Dream"/>
                <a:cs typeface="Abstracted Dream"/>
                <a:sym typeface="Abstracted Dream"/>
              </a:rPr>
              <a:t>Prediksi Biaya Asuransi Kesehatan Menggunakan Regresi Linear dan Polinomial</a:t>
            </a:r>
          </a:p>
        </p:txBody>
      </p:sp>
      <p:sp>
        <p:nvSpPr>
          <p:cNvPr name="TextBox 10" id="10"/>
          <p:cNvSpPr txBox="true"/>
          <p:nvPr/>
        </p:nvSpPr>
        <p:spPr>
          <a:xfrm rot="0">
            <a:off x="6109902" y="8149126"/>
            <a:ext cx="5687006" cy="1202099"/>
          </a:xfrm>
          <a:prstGeom prst="rect">
            <a:avLst/>
          </a:prstGeom>
        </p:spPr>
        <p:txBody>
          <a:bodyPr anchor="t" rtlCol="false" tIns="0" lIns="0" bIns="0" rIns="0">
            <a:spAutoFit/>
          </a:bodyPr>
          <a:lstStyle/>
          <a:p>
            <a:pPr algn="ctr">
              <a:lnSpc>
                <a:spcPts val="8133"/>
              </a:lnSpc>
            </a:pPr>
            <a:r>
              <a:rPr lang="en-US" sz="7327">
                <a:solidFill>
                  <a:srgbClr val="FFFFFF"/>
                </a:solidFill>
                <a:latin typeface="Abstracted Dream"/>
                <a:ea typeface="Abstracted Dream"/>
                <a:cs typeface="Abstracted Dream"/>
                <a:sym typeface="Abstracted Dream"/>
              </a:rPr>
              <a:t>Kelompok 5</a:t>
            </a:r>
          </a:p>
        </p:txBody>
      </p:sp>
      <p:sp>
        <p:nvSpPr>
          <p:cNvPr name="TextBox 11" id="11"/>
          <p:cNvSpPr txBox="true"/>
          <p:nvPr/>
        </p:nvSpPr>
        <p:spPr>
          <a:xfrm rot="0">
            <a:off x="6749036" y="7466838"/>
            <a:ext cx="4408738" cy="455572"/>
          </a:xfrm>
          <a:prstGeom prst="rect">
            <a:avLst/>
          </a:prstGeom>
        </p:spPr>
        <p:txBody>
          <a:bodyPr anchor="t" rtlCol="false" tIns="0" lIns="0" bIns="0" rIns="0">
            <a:spAutoFit/>
          </a:bodyPr>
          <a:lstStyle/>
          <a:p>
            <a:pPr algn="ctr">
              <a:lnSpc>
                <a:spcPts val="3541"/>
              </a:lnSpc>
            </a:pPr>
            <a:r>
              <a:rPr lang="en-US" sz="3190" b="true">
                <a:solidFill>
                  <a:srgbClr val="316981"/>
                </a:solidFill>
                <a:latin typeface="Open Sans Bold"/>
                <a:ea typeface="Open Sans Bold"/>
                <a:cs typeface="Open Sans Bold"/>
                <a:sym typeface="Open Sans Bold"/>
              </a:rPr>
              <a:t>disusun oleh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43592" y="3413572"/>
            <a:ext cx="8411387" cy="5844728"/>
          </a:xfrm>
          <a:custGeom>
            <a:avLst/>
            <a:gdLst/>
            <a:ahLst/>
            <a:cxnLst/>
            <a:rect r="r" b="b" t="t" l="l"/>
            <a:pathLst>
              <a:path h="5844728" w="8411387">
                <a:moveTo>
                  <a:pt x="0" y="0"/>
                </a:moveTo>
                <a:lnTo>
                  <a:pt x="8411388" y="0"/>
                </a:lnTo>
                <a:lnTo>
                  <a:pt x="8411388" y="5844728"/>
                </a:lnTo>
                <a:lnTo>
                  <a:pt x="0" y="5844728"/>
                </a:lnTo>
                <a:lnTo>
                  <a:pt x="0" y="0"/>
                </a:lnTo>
                <a:close/>
              </a:path>
            </a:pathLst>
          </a:custGeom>
          <a:blipFill>
            <a:blip r:embed="rId6"/>
            <a:stretch>
              <a:fillRect l="0" t="0" r="0" b="0"/>
            </a:stretch>
          </a:blipFill>
        </p:spPr>
      </p:sp>
      <p:sp>
        <p:nvSpPr>
          <p:cNvPr name="TextBox 10" id="10"/>
          <p:cNvSpPr txBox="true"/>
          <p:nvPr/>
        </p:nvSpPr>
        <p:spPr>
          <a:xfrm rot="0">
            <a:off x="901680" y="1259804"/>
            <a:ext cx="7095211" cy="798957"/>
          </a:xfrm>
          <a:prstGeom prst="rect">
            <a:avLst/>
          </a:prstGeom>
        </p:spPr>
        <p:txBody>
          <a:bodyPr anchor="t" rtlCol="false" tIns="0" lIns="0" bIns="0" rIns="0">
            <a:spAutoFit/>
          </a:bodyPr>
          <a:lstStyle/>
          <a:p>
            <a:pPr algn="ctr">
              <a:lnSpc>
                <a:spcPts val="5438"/>
              </a:lnSpc>
            </a:pPr>
            <a:r>
              <a:rPr lang="en-US" sz="4899">
                <a:solidFill>
                  <a:srgbClr val="316981"/>
                </a:solidFill>
                <a:latin typeface="Abstracted Dream"/>
                <a:ea typeface="Abstracted Dream"/>
                <a:cs typeface="Abstracted Dream"/>
                <a:sym typeface="Abstracted Dream"/>
              </a:rPr>
              <a:t>VISUALISASI DISTRIBUSI</a:t>
            </a:r>
          </a:p>
        </p:txBody>
      </p:sp>
      <p:sp>
        <p:nvSpPr>
          <p:cNvPr name="TextBox 11" id="11"/>
          <p:cNvSpPr txBox="true"/>
          <p:nvPr/>
        </p:nvSpPr>
        <p:spPr>
          <a:xfrm rot="0">
            <a:off x="9237449" y="3789593"/>
            <a:ext cx="7569973" cy="3059406"/>
          </a:xfrm>
          <a:prstGeom prst="rect">
            <a:avLst/>
          </a:prstGeom>
        </p:spPr>
        <p:txBody>
          <a:bodyPr anchor="t" rtlCol="false" tIns="0" lIns="0" bIns="0" rIns="0">
            <a:spAutoFit/>
          </a:bodyPr>
          <a:lstStyle/>
          <a:p>
            <a:pPr algn="l">
              <a:lnSpc>
                <a:spcPts val="4096"/>
              </a:lnSpc>
            </a:pPr>
            <a:r>
              <a:rPr lang="en-US" sz="2925" b="true">
                <a:solidFill>
                  <a:srgbClr val="FFFFFF"/>
                </a:solidFill>
                <a:latin typeface="Open Sans Bold"/>
                <a:ea typeface="Open Sans Bold"/>
                <a:cs typeface="Open Sans Bold"/>
                <a:sym typeface="Open Sans Bold"/>
              </a:rPr>
              <a:t>Distribusi Usia (Age)</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Distribusi usia menunjukkan sebaran yang cukup merata di seluruh rentang usia (18-64 tahun), dengan sedikit penurunan pada kelompok usia yang lebih tua.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302499" y="3183389"/>
            <a:ext cx="8293575" cy="6074911"/>
          </a:xfrm>
          <a:custGeom>
            <a:avLst/>
            <a:gdLst/>
            <a:ahLst/>
            <a:cxnLst/>
            <a:rect r="r" b="b" t="t" l="l"/>
            <a:pathLst>
              <a:path h="6074911" w="8293575">
                <a:moveTo>
                  <a:pt x="0" y="0"/>
                </a:moveTo>
                <a:lnTo>
                  <a:pt x="8293574" y="0"/>
                </a:lnTo>
                <a:lnTo>
                  <a:pt x="8293574" y="6074911"/>
                </a:lnTo>
                <a:lnTo>
                  <a:pt x="0" y="6074911"/>
                </a:lnTo>
                <a:lnTo>
                  <a:pt x="0" y="0"/>
                </a:lnTo>
                <a:close/>
              </a:path>
            </a:pathLst>
          </a:custGeom>
          <a:blipFill>
            <a:blip r:embed="rId6"/>
            <a:stretch>
              <a:fillRect l="0" t="0" r="0" b="0"/>
            </a:stretch>
          </a:blipFill>
        </p:spPr>
      </p:sp>
      <p:sp>
        <p:nvSpPr>
          <p:cNvPr name="TextBox 10" id="10"/>
          <p:cNvSpPr txBox="true"/>
          <p:nvPr/>
        </p:nvSpPr>
        <p:spPr>
          <a:xfrm rot="0">
            <a:off x="901680" y="1259804"/>
            <a:ext cx="7095211" cy="798957"/>
          </a:xfrm>
          <a:prstGeom prst="rect">
            <a:avLst/>
          </a:prstGeom>
        </p:spPr>
        <p:txBody>
          <a:bodyPr anchor="t" rtlCol="false" tIns="0" lIns="0" bIns="0" rIns="0">
            <a:spAutoFit/>
          </a:bodyPr>
          <a:lstStyle/>
          <a:p>
            <a:pPr algn="ctr">
              <a:lnSpc>
                <a:spcPts val="5438"/>
              </a:lnSpc>
            </a:pPr>
            <a:r>
              <a:rPr lang="en-US" sz="4899">
                <a:solidFill>
                  <a:srgbClr val="316981"/>
                </a:solidFill>
                <a:latin typeface="Abstracted Dream"/>
                <a:ea typeface="Abstracted Dream"/>
                <a:cs typeface="Abstracted Dream"/>
                <a:sym typeface="Abstracted Dream"/>
              </a:rPr>
              <a:t>ANALISIS KATEGORIKAL</a:t>
            </a:r>
          </a:p>
        </p:txBody>
      </p:sp>
      <p:sp>
        <p:nvSpPr>
          <p:cNvPr name="TextBox 11" id="11"/>
          <p:cNvSpPr txBox="true"/>
          <p:nvPr/>
        </p:nvSpPr>
        <p:spPr>
          <a:xfrm rot="0">
            <a:off x="9237449" y="3789593"/>
            <a:ext cx="7569973" cy="3059406"/>
          </a:xfrm>
          <a:prstGeom prst="rect">
            <a:avLst/>
          </a:prstGeom>
        </p:spPr>
        <p:txBody>
          <a:bodyPr anchor="t" rtlCol="false" tIns="0" lIns="0" bIns="0" rIns="0">
            <a:spAutoFit/>
          </a:bodyPr>
          <a:lstStyle/>
          <a:p>
            <a:pPr algn="l">
              <a:lnSpc>
                <a:spcPts val="4096"/>
              </a:lnSpc>
            </a:pPr>
            <a:r>
              <a:rPr lang="en-US" sz="2925" b="true">
                <a:solidFill>
                  <a:srgbClr val="FFFFFF"/>
                </a:solidFill>
                <a:latin typeface="Open Sans Bold"/>
                <a:ea typeface="Open Sans Bold"/>
                <a:cs typeface="Open Sans Bold"/>
                <a:sym typeface="Open Sans Bold"/>
              </a:rPr>
              <a:t>Distribusi Wilayah (Region)</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Analisis menunjukkan bahwa jumlah data dari setiap wilayah cukup seimbang, dengan wilayah southeast memiliki jumlah data sedikit lebih tinggi.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00558" y="3258752"/>
            <a:ext cx="8497456" cy="5292129"/>
          </a:xfrm>
          <a:custGeom>
            <a:avLst/>
            <a:gdLst/>
            <a:ahLst/>
            <a:cxnLst/>
            <a:rect r="r" b="b" t="t" l="l"/>
            <a:pathLst>
              <a:path h="5292129" w="8497456">
                <a:moveTo>
                  <a:pt x="0" y="0"/>
                </a:moveTo>
                <a:lnTo>
                  <a:pt x="8497456" y="0"/>
                </a:lnTo>
                <a:lnTo>
                  <a:pt x="8497456" y="5292129"/>
                </a:lnTo>
                <a:lnTo>
                  <a:pt x="0" y="5292129"/>
                </a:lnTo>
                <a:lnTo>
                  <a:pt x="0" y="0"/>
                </a:lnTo>
                <a:close/>
              </a:path>
            </a:pathLst>
          </a:custGeom>
          <a:blipFill>
            <a:blip r:embed="rId6"/>
            <a:stretch>
              <a:fillRect l="0" t="0" r="0" b="0"/>
            </a:stretch>
          </a:blipFill>
        </p:spPr>
      </p:sp>
      <p:sp>
        <p:nvSpPr>
          <p:cNvPr name="TextBox 10" id="10"/>
          <p:cNvSpPr txBox="true"/>
          <p:nvPr/>
        </p:nvSpPr>
        <p:spPr>
          <a:xfrm rot="0">
            <a:off x="901680" y="1259804"/>
            <a:ext cx="7095211" cy="798957"/>
          </a:xfrm>
          <a:prstGeom prst="rect">
            <a:avLst/>
          </a:prstGeom>
        </p:spPr>
        <p:txBody>
          <a:bodyPr anchor="t" rtlCol="false" tIns="0" lIns="0" bIns="0" rIns="0">
            <a:spAutoFit/>
          </a:bodyPr>
          <a:lstStyle/>
          <a:p>
            <a:pPr algn="ctr">
              <a:lnSpc>
                <a:spcPts val="5438"/>
              </a:lnSpc>
            </a:pPr>
            <a:r>
              <a:rPr lang="en-US" sz="4899">
                <a:solidFill>
                  <a:srgbClr val="316981"/>
                </a:solidFill>
                <a:latin typeface="Abstracted Dream"/>
                <a:ea typeface="Abstracted Dream"/>
                <a:cs typeface="Abstracted Dream"/>
                <a:sym typeface="Abstracted Dream"/>
              </a:rPr>
              <a:t>ANALISIS KATEGORIKAL</a:t>
            </a:r>
          </a:p>
        </p:txBody>
      </p:sp>
      <p:sp>
        <p:nvSpPr>
          <p:cNvPr name="TextBox 11" id="11"/>
          <p:cNvSpPr txBox="true"/>
          <p:nvPr/>
        </p:nvSpPr>
        <p:spPr>
          <a:xfrm rot="0">
            <a:off x="9237449" y="3789593"/>
            <a:ext cx="7569973" cy="2545056"/>
          </a:xfrm>
          <a:prstGeom prst="rect">
            <a:avLst/>
          </a:prstGeom>
        </p:spPr>
        <p:txBody>
          <a:bodyPr anchor="t" rtlCol="false" tIns="0" lIns="0" bIns="0" rIns="0">
            <a:spAutoFit/>
          </a:bodyPr>
          <a:lstStyle/>
          <a:p>
            <a:pPr algn="l">
              <a:lnSpc>
                <a:spcPts val="4096"/>
              </a:lnSpc>
            </a:pPr>
            <a:r>
              <a:rPr lang="en-US" sz="2925" b="true">
                <a:solidFill>
                  <a:srgbClr val="FFFFFF"/>
                </a:solidFill>
                <a:latin typeface="Open Sans Bold"/>
                <a:ea typeface="Open Sans Bold"/>
                <a:cs typeface="Open Sans Bold"/>
                <a:sym typeface="Open Sans Bold"/>
              </a:rPr>
              <a:t>Distribusi Jenis Kelamin (Age)</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Jumlah data untuk kategori male dan female relatif seimbang, dengan male sedikit lebih banyak dibandingkan female.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9297" y="3266949"/>
            <a:ext cx="8699977" cy="5283932"/>
          </a:xfrm>
          <a:custGeom>
            <a:avLst/>
            <a:gdLst/>
            <a:ahLst/>
            <a:cxnLst/>
            <a:rect r="r" b="b" t="t" l="l"/>
            <a:pathLst>
              <a:path h="5283932" w="8699977">
                <a:moveTo>
                  <a:pt x="0" y="0"/>
                </a:moveTo>
                <a:lnTo>
                  <a:pt x="8699977" y="0"/>
                </a:lnTo>
                <a:lnTo>
                  <a:pt x="8699977" y="5283932"/>
                </a:lnTo>
                <a:lnTo>
                  <a:pt x="0" y="5283932"/>
                </a:lnTo>
                <a:lnTo>
                  <a:pt x="0" y="0"/>
                </a:lnTo>
                <a:close/>
              </a:path>
            </a:pathLst>
          </a:custGeom>
          <a:blipFill>
            <a:blip r:embed="rId6"/>
            <a:stretch>
              <a:fillRect l="0" t="0" r="0" b="0"/>
            </a:stretch>
          </a:blipFill>
        </p:spPr>
      </p:sp>
      <p:sp>
        <p:nvSpPr>
          <p:cNvPr name="TextBox 10" id="10"/>
          <p:cNvSpPr txBox="true"/>
          <p:nvPr/>
        </p:nvSpPr>
        <p:spPr>
          <a:xfrm rot="0">
            <a:off x="901680" y="1259804"/>
            <a:ext cx="7095211" cy="798957"/>
          </a:xfrm>
          <a:prstGeom prst="rect">
            <a:avLst/>
          </a:prstGeom>
        </p:spPr>
        <p:txBody>
          <a:bodyPr anchor="t" rtlCol="false" tIns="0" lIns="0" bIns="0" rIns="0">
            <a:spAutoFit/>
          </a:bodyPr>
          <a:lstStyle/>
          <a:p>
            <a:pPr algn="ctr">
              <a:lnSpc>
                <a:spcPts val="5438"/>
              </a:lnSpc>
            </a:pPr>
            <a:r>
              <a:rPr lang="en-US" sz="4899">
                <a:solidFill>
                  <a:srgbClr val="316981"/>
                </a:solidFill>
                <a:latin typeface="Abstracted Dream"/>
                <a:ea typeface="Abstracted Dream"/>
                <a:cs typeface="Abstracted Dream"/>
                <a:sym typeface="Abstracted Dream"/>
              </a:rPr>
              <a:t>ANALISIS KATEGORIKAL</a:t>
            </a:r>
          </a:p>
        </p:txBody>
      </p:sp>
      <p:sp>
        <p:nvSpPr>
          <p:cNvPr name="TextBox 11" id="11"/>
          <p:cNvSpPr txBox="true"/>
          <p:nvPr/>
        </p:nvSpPr>
        <p:spPr>
          <a:xfrm rot="0">
            <a:off x="9237449" y="3789593"/>
            <a:ext cx="7569973" cy="2545056"/>
          </a:xfrm>
          <a:prstGeom prst="rect">
            <a:avLst/>
          </a:prstGeom>
        </p:spPr>
        <p:txBody>
          <a:bodyPr anchor="t" rtlCol="false" tIns="0" lIns="0" bIns="0" rIns="0">
            <a:spAutoFit/>
          </a:bodyPr>
          <a:lstStyle/>
          <a:p>
            <a:pPr algn="l">
              <a:lnSpc>
                <a:spcPts val="4096"/>
              </a:lnSpc>
            </a:pPr>
            <a:r>
              <a:rPr lang="en-US" sz="2925" b="true">
                <a:solidFill>
                  <a:srgbClr val="FFFFFF"/>
                </a:solidFill>
                <a:latin typeface="Open Sans Bold"/>
                <a:ea typeface="Open Sans Bold"/>
                <a:cs typeface="Open Sans Bold"/>
                <a:sym typeface="Open Sans Bold"/>
              </a:rPr>
              <a:t>Distribusi Status Merokok (Smoker)</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Mayoritas individu dalam dataset adalah non-perokok (no), dengan jumlah yang jauh lebih banyak dibandingkan perokok (yes).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36037" y="3264214"/>
            <a:ext cx="8626497" cy="5286667"/>
          </a:xfrm>
          <a:custGeom>
            <a:avLst/>
            <a:gdLst/>
            <a:ahLst/>
            <a:cxnLst/>
            <a:rect r="r" b="b" t="t" l="l"/>
            <a:pathLst>
              <a:path h="5286667" w="8626497">
                <a:moveTo>
                  <a:pt x="0" y="0"/>
                </a:moveTo>
                <a:lnTo>
                  <a:pt x="8626498" y="0"/>
                </a:lnTo>
                <a:lnTo>
                  <a:pt x="8626498" y="5286667"/>
                </a:lnTo>
                <a:lnTo>
                  <a:pt x="0" y="5286667"/>
                </a:lnTo>
                <a:lnTo>
                  <a:pt x="0" y="0"/>
                </a:lnTo>
                <a:close/>
              </a:path>
            </a:pathLst>
          </a:custGeom>
          <a:blipFill>
            <a:blip r:embed="rId6"/>
            <a:stretch>
              <a:fillRect l="0" t="0" r="0" b="0"/>
            </a:stretch>
          </a:blipFill>
        </p:spPr>
      </p:sp>
      <p:sp>
        <p:nvSpPr>
          <p:cNvPr name="TextBox 10" id="10"/>
          <p:cNvSpPr txBox="true"/>
          <p:nvPr/>
        </p:nvSpPr>
        <p:spPr>
          <a:xfrm rot="0">
            <a:off x="901680" y="1259804"/>
            <a:ext cx="7095211" cy="798957"/>
          </a:xfrm>
          <a:prstGeom prst="rect">
            <a:avLst/>
          </a:prstGeom>
        </p:spPr>
        <p:txBody>
          <a:bodyPr anchor="t" rtlCol="false" tIns="0" lIns="0" bIns="0" rIns="0">
            <a:spAutoFit/>
          </a:bodyPr>
          <a:lstStyle/>
          <a:p>
            <a:pPr algn="ctr">
              <a:lnSpc>
                <a:spcPts val="5438"/>
              </a:lnSpc>
            </a:pPr>
            <a:r>
              <a:rPr lang="en-US" sz="4899">
                <a:solidFill>
                  <a:srgbClr val="316981"/>
                </a:solidFill>
                <a:latin typeface="Abstracted Dream"/>
                <a:ea typeface="Abstracted Dream"/>
                <a:cs typeface="Abstracted Dream"/>
                <a:sym typeface="Abstracted Dream"/>
              </a:rPr>
              <a:t>ANALISIS KATEGORIKAL</a:t>
            </a:r>
          </a:p>
        </p:txBody>
      </p:sp>
      <p:sp>
        <p:nvSpPr>
          <p:cNvPr name="TextBox 11" id="11"/>
          <p:cNvSpPr txBox="true"/>
          <p:nvPr/>
        </p:nvSpPr>
        <p:spPr>
          <a:xfrm rot="0">
            <a:off x="9237449" y="3789593"/>
            <a:ext cx="7569973" cy="3059406"/>
          </a:xfrm>
          <a:prstGeom prst="rect">
            <a:avLst/>
          </a:prstGeom>
        </p:spPr>
        <p:txBody>
          <a:bodyPr anchor="t" rtlCol="false" tIns="0" lIns="0" bIns="0" rIns="0">
            <a:spAutoFit/>
          </a:bodyPr>
          <a:lstStyle/>
          <a:p>
            <a:pPr algn="l">
              <a:lnSpc>
                <a:spcPts val="4096"/>
              </a:lnSpc>
            </a:pPr>
            <a:r>
              <a:rPr lang="en-US" sz="2925" b="true">
                <a:solidFill>
                  <a:srgbClr val="FFFFFF"/>
                </a:solidFill>
                <a:latin typeface="Open Sans Bold"/>
                <a:ea typeface="Open Sans Bold"/>
                <a:cs typeface="Open Sans Bold"/>
                <a:sym typeface="Open Sans Bold"/>
              </a:rPr>
              <a:t>Distribusi Smoker Berdasarkan Sex</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Kategori no (tidak merokok) lebih banyak diisi oleh female dibandingkan male.</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Kategori yes (merokok) lebih banyak diisi oleh male dibandingkan female.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92211" y="3530969"/>
            <a:ext cx="8514150" cy="5292129"/>
          </a:xfrm>
          <a:custGeom>
            <a:avLst/>
            <a:gdLst/>
            <a:ahLst/>
            <a:cxnLst/>
            <a:rect r="r" b="b" t="t" l="l"/>
            <a:pathLst>
              <a:path h="5292129" w="8514150">
                <a:moveTo>
                  <a:pt x="0" y="0"/>
                </a:moveTo>
                <a:lnTo>
                  <a:pt x="8514150" y="0"/>
                </a:lnTo>
                <a:lnTo>
                  <a:pt x="8514150" y="5292128"/>
                </a:lnTo>
                <a:lnTo>
                  <a:pt x="0" y="5292128"/>
                </a:lnTo>
                <a:lnTo>
                  <a:pt x="0" y="0"/>
                </a:lnTo>
                <a:close/>
              </a:path>
            </a:pathLst>
          </a:custGeom>
          <a:blipFill>
            <a:blip r:embed="rId6"/>
            <a:stretch>
              <a:fillRect l="0" t="0" r="0" b="0"/>
            </a:stretch>
          </a:blipFill>
        </p:spPr>
      </p:sp>
      <p:sp>
        <p:nvSpPr>
          <p:cNvPr name="TextBox 10" id="10"/>
          <p:cNvSpPr txBox="true"/>
          <p:nvPr/>
        </p:nvSpPr>
        <p:spPr>
          <a:xfrm rot="0">
            <a:off x="901680" y="1259804"/>
            <a:ext cx="7095211" cy="798957"/>
          </a:xfrm>
          <a:prstGeom prst="rect">
            <a:avLst/>
          </a:prstGeom>
        </p:spPr>
        <p:txBody>
          <a:bodyPr anchor="t" rtlCol="false" tIns="0" lIns="0" bIns="0" rIns="0">
            <a:spAutoFit/>
          </a:bodyPr>
          <a:lstStyle/>
          <a:p>
            <a:pPr algn="ctr">
              <a:lnSpc>
                <a:spcPts val="5438"/>
              </a:lnSpc>
            </a:pPr>
            <a:r>
              <a:rPr lang="en-US" sz="4899">
                <a:solidFill>
                  <a:srgbClr val="316981"/>
                </a:solidFill>
                <a:latin typeface="Abstracted Dream"/>
                <a:ea typeface="Abstracted Dream"/>
                <a:cs typeface="Abstracted Dream"/>
                <a:sym typeface="Abstracted Dream"/>
              </a:rPr>
              <a:t>ANALISIS KATEGORIKAL</a:t>
            </a:r>
          </a:p>
        </p:txBody>
      </p:sp>
      <p:sp>
        <p:nvSpPr>
          <p:cNvPr name="TextBox 11" id="11"/>
          <p:cNvSpPr txBox="true"/>
          <p:nvPr/>
        </p:nvSpPr>
        <p:spPr>
          <a:xfrm rot="0">
            <a:off x="9237449" y="4478569"/>
            <a:ext cx="7569973" cy="2030706"/>
          </a:xfrm>
          <a:prstGeom prst="rect">
            <a:avLst/>
          </a:prstGeom>
        </p:spPr>
        <p:txBody>
          <a:bodyPr anchor="t" rtlCol="false" tIns="0" lIns="0" bIns="0" rIns="0">
            <a:spAutoFit/>
          </a:bodyPr>
          <a:lstStyle/>
          <a:p>
            <a:pPr algn="l">
              <a:lnSpc>
                <a:spcPts val="4096"/>
              </a:lnSpc>
            </a:pPr>
            <a:r>
              <a:rPr lang="en-US" sz="2925" b="true">
                <a:solidFill>
                  <a:srgbClr val="FFFFFF"/>
                </a:solidFill>
                <a:latin typeface="Open Sans Bold"/>
                <a:ea typeface="Open Sans Bold"/>
                <a:cs typeface="Open Sans Bold"/>
                <a:sym typeface="Open Sans Bold"/>
              </a:rPr>
              <a:t>Distribusi Smoker Berdasarkan Region</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 Wilayah southeast memiliki proporsi perokok lebih tinggi dibandingkan wilayah lain.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43624" y="3272427"/>
            <a:ext cx="8611324" cy="5278454"/>
          </a:xfrm>
          <a:custGeom>
            <a:avLst/>
            <a:gdLst/>
            <a:ahLst/>
            <a:cxnLst/>
            <a:rect r="r" b="b" t="t" l="l"/>
            <a:pathLst>
              <a:path h="5278454" w="8611324">
                <a:moveTo>
                  <a:pt x="0" y="0"/>
                </a:moveTo>
                <a:lnTo>
                  <a:pt x="8611324" y="0"/>
                </a:lnTo>
                <a:lnTo>
                  <a:pt x="8611324" y="5278454"/>
                </a:lnTo>
                <a:lnTo>
                  <a:pt x="0" y="5278454"/>
                </a:lnTo>
                <a:lnTo>
                  <a:pt x="0" y="0"/>
                </a:lnTo>
                <a:close/>
              </a:path>
            </a:pathLst>
          </a:custGeom>
          <a:blipFill>
            <a:blip r:embed="rId6"/>
            <a:stretch>
              <a:fillRect l="0" t="0" r="0" b="0"/>
            </a:stretch>
          </a:blipFill>
        </p:spPr>
      </p:sp>
      <p:sp>
        <p:nvSpPr>
          <p:cNvPr name="TextBox 10" id="10"/>
          <p:cNvSpPr txBox="true"/>
          <p:nvPr/>
        </p:nvSpPr>
        <p:spPr>
          <a:xfrm rot="0">
            <a:off x="901680" y="1259804"/>
            <a:ext cx="7095211" cy="798957"/>
          </a:xfrm>
          <a:prstGeom prst="rect">
            <a:avLst/>
          </a:prstGeom>
        </p:spPr>
        <p:txBody>
          <a:bodyPr anchor="t" rtlCol="false" tIns="0" lIns="0" bIns="0" rIns="0">
            <a:spAutoFit/>
          </a:bodyPr>
          <a:lstStyle/>
          <a:p>
            <a:pPr algn="ctr">
              <a:lnSpc>
                <a:spcPts val="5438"/>
              </a:lnSpc>
            </a:pPr>
            <a:r>
              <a:rPr lang="en-US" sz="4899">
                <a:solidFill>
                  <a:srgbClr val="316981"/>
                </a:solidFill>
                <a:latin typeface="Abstracted Dream"/>
                <a:ea typeface="Abstracted Dream"/>
                <a:cs typeface="Abstracted Dream"/>
                <a:sym typeface="Abstracted Dream"/>
              </a:rPr>
              <a:t>ANALISIS KATEGORIKAL</a:t>
            </a:r>
          </a:p>
        </p:txBody>
      </p:sp>
      <p:sp>
        <p:nvSpPr>
          <p:cNvPr name="TextBox 11" id="11"/>
          <p:cNvSpPr txBox="true"/>
          <p:nvPr/>
        </p:nvSpPr>
        <p:spPr>
          <a:xfrm rot="0">
            <a:off x="9237449" y="3018068"/>
            <a:ext cx="7569973" cy="4602456"/>
          </a:xfrm>
          <a:prstGeom prst="rect">
            <a:avLst/>
          </a:prstGeom>
        </p:spPr>
        <p:txBody>
          <a:bodyPr anchor="t" rtlCol="false" tIns="0" lIns="0" bIns="0" rIns="0">
            <a:spAutoFit/>
          </a:bodyPr>
          <a:lstStyle/>
          <a:p>
            <a:pPr algn="l">
              <a:lnSpc>
                <a:spcPts val="4096"/>
              </a:lnSpc>
            </a:pPr>
            <a:r>
              <a:rPr lang="en-US" sz="2925" b="true">
                <a:solidFill>
                  <a:srgbClr val="FFFFFF"/>
                </a:solidFill>
                <a:latin typeface="Open Sans Bold"/>
                <a:ea typeface="Open Sans Bold"/>
                <a:cs typeface="Open Sans Bold"/>
                <a:sym typeface="Open Sans Bold"/>
              </a:rPr>
              <a:t>Distribusi Children Berdasarkan Region</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Mayoritas individu di semua wilayah tidak memiliki anak (kategori 0).</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Jumlah individu menurun seiring bertambahnya jumlah anak.</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Wilayah southeast memiliki jumlah individu tanpa anak tertinggi.</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Individu dengan 4 atau 5 anak sangat sedikit di semua wilayah.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5598607" y="713413"/>
            <a:ext cx="8049110" cy="1639092"/>
          </a:xfrm>
          <a:custGeom>
            <a:avLst/>
            <a:gdLst/>
            <a:ahLst/>
            <a:cxnLst/>
            <a:rect r="r" b="b" t="t" l="l"/>
            <a:pathLst>
              <a:path h="1639092" w="8049110">
                <a:moveTo>
                  <a:pt x="0" y="0"/>
                </a:moveTo>
                <a:lnTo>
                  <a:pt x="8049110" y="0"/>
                </a:lnTo>
                <a:lnTo>
                  <a:pt x="8049110" y="1639091"/>
                </a:lnTo>
                <a:lnTo>
                  <a:pt x="0" y="1639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25394" y="2577256"/>
            <a:ext cx="8783461" cy="7194879"/>
            <a:chOff x="0" y="0"/>
            <a:chExt cx="2543763" cy="2083696"/>
          </a:xfrm>
        </p:grpSpPr>
        <p:sp>
          <p:nvSpPr>
            <p:cNvPr name="Freeform 7" id="7"/>
            <p:cNvSpPr/>
            <p:nvPr/>
          </p:nvSpPr>
          <p:spPr>
            <a:xfrm flipH="false" flipV="false" rot="0">
              <a:off x="0" y="0"/>
              <a:ext cx="2543763" cy="2083696"/>
            </a:xfrm>
            <a:custGeom>
              <a:avLst/>
              <a:gdLst/>
              <a:ahLst/>
              <a:cxnLst/>
              <a:rect r="r" b="b" t="t" l="l"/>
              <a:pathLst>
                <a:path h="2083696" w="2543763">
                  <a:moveTo>
                    <a:pt x="44952" y="0"/>
                  </a:moveTo>
                  <a:lnTo>
                    <a:pt x="2498810" y="0"/>
                  </a:lnTo>
                  <a:cubicBezTo>
                    <a:pt x="2510733" y="0"/>
                    <a:pt x="2522166" y="4736"/>
                    <a:pt x="2530597" y="13166"/>
                  </a:cubicBezTo>
                  <a:cubicBezTo>
                    <a:pt x="2539027" y="21596"/>
                    <a:pt x="2543763" y="33030"/>
                    <a:pt x="2543763" y="44952"/>
                  </a:cubicBezTo>
                  <a:lnTo>
                    <a:pt x="2543763" y="2038744"/>
                  </a:lnTo>
                  <a:cubicBezTo>
                    <a:pt x="2543763" y="2063571"/>
                    <a:pt x="2523637" y="2083696"/>
                    <a:pt x="2498810" y="2083696"/>
                  </a:cubicBezTo>
                  <a:lnTo>
                    <a:pt x="44952" y="2083696"/>
                  </a:lnTo>
                  <a:cubicBezTo>
                    <a:pt x="20126" y="2083696"/>
                    <a:pt x="0" y="2063571"/>
                    <a:pt x="0" y="2038744"/>
                  </a:cubicBezTo>
                  <a:lnTo>
                    <a:pt x="0" y="44952"/>
                  </a:lnTo>
                  <a:cubicBezTo>
                    <a:pt x="0" y="20126"/>
                    <a:pt x="20126" y="0"/>
                    <a:pt x="44952" y="0"/>
                  </a:cubicBezTo>
                  <a:close/>
                </a:path>
              </a:pathLst>
            </a:custGeom>
            <a:solidFill>
              <a:srgbClr val="77ACC5"/>
            </a:solidFill>
          </p:spPr>
        </p:sp>
        <p:sp>
          <p:nvSpPr>
            <p:cNvPr name="TextBox 8" id="8"/>
            <p:cNvSpPr txBox="true"/>
            <p:nvPr/>
          </p:nvSpPr>
          <p:spPr>
            <a:xfrm>
              <a:off x="0" y="-38100"/>
              <a:ext cx="2543763" cy="21217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362020" y="3534098"/>
            <a:ext cx="8571395" cy="5281194"/>
          </a:xfrm>
          <a:custGeom>
            <a:avLst/>
            <a:gdLst/>
            <a:ahLst/>
            <a:cxnLst/>
            <a:rect r="r" b="b" t="t" l="l"/>
            <a:pathLst>
              <a:path h="5281194" w="8571395">
                <a:moveTo>
                  <a:pt x="0" y="0"/>
                </a:moveTo>
                <a:lnTo>
                  <a:pt x="8571395" y="0"/>
                </a:lnTo>
                <a:lnTo>
                  <a:pt x="8571395" y="5281195"/>
                </a:lnTo>
                <a:lnTo>
                  <a:pt x="0" y="5281195"/>
                </a:lnTo>
                <a:lnTo>
                  <a:pt x="0" y="0"/>
                </a:lnTo>
                <a:close/>
              </a:path>
            </a:pathLst>
          </a:custGeom>
          <a:blipFill>
            <a:blip r:embed="rId6"/>
            <a:stretch>
              <a:fillRect l="0" t="0" r="0" b="0"/>
            </a:stretch>
          </a:blipFill>
        </p:spPr>
      </p:sp>
      <p:sp>
        <p:nvSpPr>
          <p:cNvPr name="TextBox 10" id="10"/>
          <p:cNvSpPr txBox="true"/>
          <p:nvPr/>
        </p:nvSpPr>
        <p:spPr>
          <a:xfrm rot="0">
            <a:off x="5941013" y="890974"/>
            <a:ext cx="7706704" cy="1226820"/>
          </a:xfrm>
          <a:prstGeom prst="rect">
            <a:avLst/>
          </a:prstGeom>
        </p:spPr>
        <p:txBody>
          <a:bodyPr anchor="t" rtlCol="false" tIns="0" lIns="0" bIns="0" rIns="0">
            <a:spAutoFit/>
          </a:bodyPr>
          <a:lstStyle/>
          <a:p>
            <a:pPr algn="ctr">
              <a:lnSpc>
                <a:spcPts val="4439"/>
              </a:lnSpc>
            </a:pPr>
            <a:r>
              <a:rPr lang="en-US" sz="3999">
                <a:solidFill>
                  <a:srgbClr val="316981"/>
                </a:solidFill>
                <a:latin typeface="Abstracted Dream"/>
                <a:ea typeface="Abstracted Dream"/>
                <a:cs typeface="Abstracted Dream"/>
                <a:sym typeface="Abstracted Dream"/>
              </a:rPr>
              <a:t>ANALISIS CHARGER BERDASARKAN </a:t>
            </a:r>
          </a:p>
          <a:p>
            <a:pPr algn="ctr">
              <a:lnSpc>
                <a:spcPts val="4439"/>
              </a:lnSpc>
            </a:pPr>
            <a:r>
              <a:rPr lang="en-US" sz="3999">
                <a:solidFill>
                  <a:srgbClr val="316981"/>
                </a:solidFill>
                <a:latin typeface="Abstracted Dream"/>
                <a:ea typeface="Abstracted Dream"/>
                <a:cs typeface="Abstracted Dream"/>
                <a:sym typeface="Abstracted Dream"/>
              </a:rPr>
              <a:t>SMOKER</a:t>
            </a:r>
          </a:p>
        </p:txBody>
      </p:sp>
      <p:sp>
        <p:nvSpPr>
          <p:cNvPr name="TextBox 11" id="11"/>
          <p:cNvSpPr txBox="true"/>
          <p:nvPr/>
        </p:nvSpPr>
        <p:spPr>
          <a:xfrm rot="0">
            <a:off x="864788" y="4259643"/>
            <a:ext cx="7904673" cy="4786191"/>
          </a:xfrm>
          <a:prstGeom prst="rect">
            <a:avLst/>
          </a:prstGeom>
        </p:spPr>
        <p:txBody>
          <a:bodyPr anchor="t" rtlCol="false" tIns="0" lIns="0" bIns="0" rIns="0">
            <a:spAutoFit/>
          </a:bodyPr>
          <a:lstStyle/>
          <a:p>
            <a:pPr algn="l" marL="586307" indent="-293153" lvl="1">
              <a:lnSpc>
                <a:spcPts val="3801"/>
              </a:lnSpc>
              <a:buFont typeface="Arial"/>
              <a:buChar char="•"/>
            </a:pPr>
            <a:r>
              <a:rPr lang="en-US" sz="2715">
                <a:solidFill>
                  <a:srgbClr val="FFFFFF"/>
                </a:solidFill>
                <a:latin typeface="Open Sans"/>
                <a:ea typeface="Open Sans"/>
                <a:cs typeface="Open Sans"/>
                <a:sym typeface="Open Sans"/>
              </a:rPr>
              <a:t>Perokok memiliki biaya pengobatan yang jauh lebih tinggi dibandingkan non-perokok.</a:t>
            </a:r>
          </a:p>
          <a:p>
            <a:pPr algn="l" marL="586307" indent="-293153" lvl="1">
              <a:lnSpc>
                <a:spcPts val="3801"/>
              </a:lnSpc>
              <a:buFont typeface="Arial"/>
              <a:buChar char="•"/>
            </a:pPr>
            <a:r>
              <a:rPr lang="en-US" sz="2715">
                <a:solidFill>
                  <a:srgbClr val="FFFFFF"/>
                </a:solidFill>
                <a:latin typeface="Open Sans"/>
                <a:ea typeface="Open Sans"/>
                <a:cs typeface="Open Sans"/>
                <a:sym typeface="Open Sans"/>
              </a:rPr>
              <a:t>Distribusi biaya pada perokok lebih luas, dengan banyak individu membayar lebih dari 30.000 USD.</a:t>
            </a:r>
          </a:p>
          <a:p>
            <a:pPr algn="l" marL="586307" indent="-293153" lvl="1">
              <a:lnSpc>
                <a:spcPts val="3801"/>
              </a:lnSpc>
              <a:buFont typeface="Arial"/>
              <a:buChar char="•"/>
            </a:pPr>
            <a:r>
              <a:rPr lang="en-US" sz="2715">
                <a:solidFill>
                  <a:srgbClr val="FFFFFF"/>
                </a:solidFill>
                <a:latin typeface="Open Sans"/>
                <a:ea typeface="Open Sans"/>
                <a:cs typeface="Open Sans"/>
                <a:sym typeface="Open Sans"/>
              </a:rPr>
              <a:t>Non-perokok memiliki biaya lebih rendah dan lebih terkonsentrasi di bawah 15.000 USD.</a:t>
            </a:r>
          </a:p>
          <a:p>
            <a:pPr algn="l" marL="586307" indent="-293153" lvl="1">
              <a:lnSpc>
                <a:spcPts val="3801"/>
              </a:lnSpc>
              <a:buFont typeface="Arial"/>
              <a:buChar char="•"/>
            </a:pPr>
            <a:r>
              <a:rPr lang="en-US" sz="2715">
                <a:solidFill>
                  <a:srgbClr val="FFFFFF"/>
                </a:solidFill>
                <a:latin typeface="Open Sans"/>
                <a:ea typeface="Open Sans"/>
                <a:cs typeface="Open Sans"/>
                <a:sym typeface="Open Sans"/>
              </a:rPr>
              <a:t>Terdapat beberapa outlier pada non-perokok dengan biaya cukup tinggi.</a:t>
            </a:r>
          </a:p>
        </p:txBody>
      </p:sp>
      <p:sp>
        <p:nvSpPr>
          <p:cNvPr name="TextBox 12" id="12"/>
          <p:cNvSpPr txBox="true"/>
          <p:nvPr/>
        </p:nvSpPr>
        <p:spPr>
          <a:xfrm rot="0">
            <a:off x="864788" y="3014856"/>
            <a:ext cx="6656038" cy="981335"/>
          </a:xfrm>
          <a:prstGeom prst="rect">
            <a:avLst/>
          </a:prstGeom>
        </p:spPr>
        <p:txBody>
          <a:bodyPr anchor="t" rtlCol="false" tIns="0" lIns="0" bIns="0" rIns="0">
            <a:spAutoFit/>
          </a:bodyPr>
          <a:lstStyle/>
          <a:p>
            <a:pPr algn="l">
              <a:lnSpc>
                <a:spcPts val="3926"/>
              </a:lnSpc>
            </a:pPr>
            <a:r>
              <a:rPr lang="en-US" b="true" sz="2804">
                <a:solidFill>
                  <a:srgbClr val="FFFFFF"/>
                </a:solidFill>
                <a:latin typeface="Open Sans Bold"/>
                <a:ea typeface="Open Sans Bold"/>
                <a:cs typeface="Open Sans Bold"/>
                <a:sym typeface="Open Sans Bold"/>
              </a:rPr>
              <a:t>BOXPLOT PERBANDINGAN BIAYA BERDASARKAN STATUS MEROKOK</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5598607" y="713413"/>
            <a:ext cx="8049110" cy="1639092"/>
          </a:xfrm>
          <a:custGeom>
            <a:avLst/>
            <a:gdLst/>
            <a:ahLst/>
            <a:cxnLst/>
            <a:rect r="r" b="b" t="t" l="l"/>
            <a:pathLst>
              <a:path h="1639092" w="8049110">
                <a:moveTo>
                  <a:pt x="0" y="0"/>
                </a:moveTo>
                <a:lnTo>
                  <a:pt x="8049110" y="0"/>
                </a:lnTo>
                <a:lnTo>
                  <a:pt x="8049110" y="1639091"/>
                </a:lnTo>
                <a:lnTo>
                  <a:pt x="0" y="1639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25394" y="2577256"/>
            <a:ext cx="8783461" cy="7194879"/>
            <a:chOff x="0" y="0"/>
            <a:chExt cx="2543763" cy="2083696"/>
          </a:xfrm>
        </p:grpSpPr>
        <p:sp>
          <p:nvSpPr>
            <p:cNvPr name="Freeform 7" id="7"/>
            <p:cNvSpPr/>
            <p:nvPr/>
          </p:nvSpPr>
          <p:spPr>
            <a:xfrm flipH="false" flipV="false" rot="0">
              <a:off x="0" y="0"/>
              <a:ext cx="2543763" cy="2083696"/>
            </a:xfrm>
            <a:custGeom>
              <a:avLst/>
              <a:gdLst/>
              <a:ahLst/>
              <a:cxnLst/>
              <a:rect r="r" b="b" t="t" l="l"/>
              <a:pathLst>
                <a:path h="2083696" w="2543763">
                  <a:moveTo>
                    <a:pt x="44952" y="0"/>
                  </a:moveTo>
                  <a:lnTo>
                    <a:pt x="2498810" y="0"/>
                  </a:lnTo>
                  <a:cubicBezTo>
                    <a:pt x="2510733" y="0"/>
                    <a:pt x="2522166" y="4736"/>
                    <a:pt x="2530597" y="13166"/>
                  </a:cubicBezTo>
                  <a:cubicBezTo>
                    <a:pt x="2539027" y="21596"/>
                    <a:pt x="2543763" y="33030"/>
                    <a:pt x="2543763" y="44952"/>
                  </a:cubicBezTo>
                  <a:lnTo>
                    <a:pt x="2543763" y="2038744"/>
                  </a:lnTo>
                  <a:cubicBezTo>
                    <a:pt x="2543763" y="2063571"/>
                    <a:pt x="2523637" y="2083696"/>
                    <a:pt x="2498810" y="2083696"/>
                  </a:cubicBezTo>
                  <a:lnTo>
                    <a:pt x="44952" y="2083696"/>
                  </a:lnTo>
                  <a:cubicBezTo>
                    <a:pt x="20126" y="2083696"/>
                    <a:pt x="0" y="2063571"/>
                    <a:pt x="0" y="2038744"/>
                  </a:cubicBezTo>
                  <a:lnTo>
                    <a:pt x="0" y="44952"/>
                  </a:lnTo>
                  <a:cubicBezTo>
                    <a:pt x="0" y="20126"/>
                    <a:pt x="20126" y="0"/>
                    <a:pt x="44952" y="0"/>
                  </a:cubicBezTo>
                  <a:close/>
                </a:path>
              </a:pathLst>
            </a:custGeom>
            <a:solidFill>
              <a:srgbClr val="77ACC5"/>
            </a:solidFill>
          </p:spPr>
        </p:sp>
        <p:sp>
          <p:nvSpPr>
            <p:cNvPr name="TextBox 8" id="8"/>
            <p:cNvSpPr txBox="true"/>
            <p:nvPr/>
          </p:nvSpPr>
          <p:spPr>
            <a:xfrm>
              <a:off x="0" y="-38100"/>
              <a:ext cx="2543763" cy="21217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344297" y="3538213"/>
            <a:ext cx="8606841" cy="5272966"/>
          </a:xfrm>
          <a:custGeom>
            <a:avLst/>
            <a:gdLst/>
            <a:ahLst/>
            <a:cxnLst/>
            <a:rect r="r" b="b" t="t" l="l"/>
            <a:pathLst>
              <a:path h="5272966" w="8606841">
                <a:moveTo>
                  <a:pt x="0" y="0"/>
                </a:moveTo>
                <a:lnTo>
                  <a:pt x="8606840" y="0"/>
                </a:lnTo>
                <a:lnTo>
                  <a:pt x="8606840" y="5272965"/>
                </a:lnTo>
                <a:lnTo>
                  <a:pt x="0" y="5272965"/>
                </a:lnTo>
                <a:lnTo>
                  <a:pt x="0" y="0"/>
                </a:lnTo>
                <a:close/>
              </a:path>
            </a:pathLst>
          </a:custGeom>
          <a:blipFill>
            <a:blip r:embed="rId6"/>
            <a:stretch>
              <a:fillRect l="0" t="0" r="0" b="0"/>
            </a:stretch>
          </a:blipFill>
        </p:spPr>
      </p:sp>
      <p:sp>
        <p:nvSpPr>
          <p:cNvPr name="TextBox 10" id="10"/>
          <p:cNvSpPr txBox="true"/>
          <p:nvPr/>
        </p:nvSpPr>
        <p:spPr>
          <a:xfrm rot="0">
            <a:off x="5941013" y="890974"/>
            <a:ext cx="7706704" cy="1226820"/>
          </a:xfrm>
          <a:prstGeom prst="rect">
            <a:avLst/>
          </a:prstGeom>
        </p:spPr>
        <p:txBody>
          <a:bodyPr anchor="t" rtlCol="false" tIns="0" lIns="0" bIns="0" rIns="0">
            <a:spAutoFit/>
          </a:bodyPr>
          <a:lstStyle/>
          <a:p>
            <a:pPr algn="ctr">
              <a:lnSpc>
                <a:spcPts val="4439"/>
              </a:lnSpc>
            </a:pPr>
            <a:r>
              <a:rPr lang="en-US" sz="3999">
                <a:solidFill>
                  <a:srgbClr val="316981"/>
                </a:solidFill>
                <a:latin typeface="Abstracted Dream"/>
                <a:ea typeface="Abstracted Dream"/>
                <a:cs typeface="Abstracted Dream"/>
                <a:sym typeface="Abstracted Dream"/>
              </a:rPr>
              <a:t>ANALISIS CHARGER BERDASARKAN </a:t>
            </a:r>
          </a:p>
          <a:p>
            <a:pPr algn="ctr">
              <a:lnSpc>
                <a:spcPts val="4439"/>
              </a:lnSpc>
            </a:pPr>
            <a:r>
              <a:rPr lang="en-US" sz="3999">
                <a:solidFill>
                  <a:srgbClr val="316981"/>
                </a:solidFill>
                <a:latin typeface="Abstracted Dream"/>
                <a:ea typeface="Abstracted Dream"/>
                <a:cs typeface="Abstracted Dream"/>
                <a:sym typeface="Abstracted Dream"/>
              </a:rPr>
              <a:t>SMOKER</a:t>
            </a:r>
          </a:p>
        </p:txBody>
      </p:sp>
      <p:sp>
        <p:nvSpPr>
          <p:cNvPr name="TextBox 11" id="11"/>
          <p:cNvSpPr txBox="true"/>
          <p:nvPr/>
        </p:nvSpPr>
        <p:spPr>
          <a:xfrm rot="0">
            <a:off x="864788" y="4747084"/>
            <a:ext cx="7904673" cy="2387182"/>
          </a:xfrm>
          <a:prstGeom prst="rect">
            <a:avLst/>
          </a:prstGeom>
        </p:spPr>
        <p:txBody>
          <a:bodyPr anchor="t" rtlCol="false" tIns="0" lIns="0" bIns="0" rIns="0">
            <a:spAutoFit/>
          </a:bodyPr>
          <a:lstStyle/>
          <a:p>
            <a:pPr algn="l" marL="586307" indent="-293153" lvl="1">
              <a:lnSpc>
                <a:spcPts val="3801"/>
              </a:lnSpc>
              <a:buFont typeface="Arial"/>
              <a:buChar char="•"/>
            </a:pPr>
            <a:r>
              <a:rPr lang="en-US" sz="2715">
                <a:solidFill>
                  <a:srgbClr val="FFFFFF"/>
                </a:solidFill>
                <a:latin typeface="Open Sans"/>
                <a:ea typeface="Open Sans"/>
                <a:cs typeface="Open Sans"/>
                <a:sym typeface="Open Sans"/>
              </a:rPr>
              <a:t>Di antara perokok, wilayah southeast memiliki distribusi biaya yang lebih tinggi dibandingkan wilayah lain.</a:t>
            </a:r>
          </a:p>
          <a:p>
            <a:pPr algn="l" marL="586307" indent="-293153" lvl="1">
              <a:lnSpc>
                <a:spcPts val="3801"/>
              </a:lnSpc>
              <a:buFont typeface="Arial"/>
              <a:buChar char="•"/>
            </a:pPr>
            <a:r>
              <a:rPr lang="en-US" sz="2715">
                <a:solidFill>
                  <a:srgbClr val="FFFFFF"/>
                </a:solidFill>
                <a:latin typeface="Open Sans"/>
                <a:ea typeface="Open Sans"/>
                <a:cs typeface="Open Sans"/>
                <a:sym typeface="Open Sans"/>
              </a:rPr>
              <a:t>Non-perokok memiliki distribusi biaya yang lebih rendah dan merata di keempat wilayah.</a:t>
            </a:r>
          </a:p>
        </p:txBody>
      </p:sp>
      <p:sp>
        <p:nvSpPr>
          <p:cNvPr name="TextBox 12" id="12"/>
          <p:cNvSpPr txBox="true"/>
          <p:nvPr/>
        </p:nvSpPr>
        <p:spPr>
          <a:xfrm rot="0">
            <a:off x="864788" y="3014856"/>
            <a:ext cx="6656038" cy="1479048"/>
          </a:xfrm>
          <a:prstGeom prst="rect">
            <a:avLst/>
          </a:prstGeom>
        </p:spPr>
        <p:txBody>
          <a:bodyPr anchor="t" rtlCol="false" tIns="0" lIns="0" bIns="0" rIns="0">
            <a:spAutoFit/>
          </a:bodyPr>
          <a:lstStyle/>
          <a:p>
            <a:pPr algn="l">
              <a:lnSpc>
                <a:spcPts val="3926"/>
              </a:lnSpc>
            </a:pPr>
            <a:r>
              <a:rPr lang="en-US" b="true" sz="2804">
                <a:solidFill>
                  <a:srgbClr val="FFFFFF"/>
                </a:solidFill>
                <a:latin typeface="Open Sans Bold"/>
                <a:ea typeface="Open Sans Bold"/>
                <a:cs typeface="Open Sans Bold"/>
                <a:sym typeface="Open Sans Bold"/>
              </a:rPr>
              <a:t>BOXPLOT PERBANDINGAN BIAYA BERDASARKAN STATUS MEROKOK DAN WILAYAH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5598607" y="713413"/>
            <a:ext cx="8049110" cy="1639092"/>
          </a:xfrm>
          <a:custGeom>
            <a:avLst/>
            <a:gdLst/>
            <a:ahLst/>
            <a:cxnLst/>
            <a:rect r="r" b="b" t="t" l="l"/>
            <a:pathLst>
              <a:path h="1639092" w="8049110">
                <a:moveTo>
                  <a:pt x="0" y="0"/>
                </a:moveTo>
                <a:lnTo>
                  <a:pt x="8049110" y="0"/>
                </a:lnTo>
                <a:lnTo>
                  <a:pt x="8049110" y="1639091"/>
                </a:lnTo>
                <a:lnTo>
                  <a:pt x="0" y="1639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25394" y="2577256"/>
            <a:ext cx="8783461" cy="7194879"/>
            <a:chOff x="0" y="0"/>
            <a:chExt cx="2543763" cy="2083696"/>
          </a:xfrm>
        </p:grpSpPr>
        <p:sp>
          <p:nvSpPr>
            <p:cNvPr name="Freeform 7" id="7"/>
            <p:cNvSpPr/>
            <p:nvPr/>
          </p:nvSpPr>
          <p:spPr>
            <a:xfrm flipH="false" flipV="false" rot="0">
              <a:off x="0" y="0"/>
              <a:ext cx="2543763" cy="2083696"/>
            </a:xfrm>
            <a:custGeom>
              <a:avLst/>
              <a:gdLst/>
              <a:ahLst/>
              <a:cxnLst/>
              <a:rect r="r" b="b" t="t" l="l"/>
              <a:pathLst>
                <a:path h="2083696" w="2543763">
                  <a:moveTo>
                    <a:pt x="44952" y="0"/>
                  </a:moveTo>
                  <a:lnTo>
                    <a:pt x="2498810" y="0"/>
                  </a:lnTo>
                  <a:cubicBezTo>
                    <a:pt x="2510733" y="0"/>
                    <a:pt x="2522166" y="4736"/>
                    <a:pt x="2530597" y="13166"/>
                  </a:cubicBezTo>
                  <a:cubicBezTo>
                    <a:pt x="2539027" y="21596"/>
                    <a:pt x="2543763" y="33030"/>
                    <a:pt x="2543763" y="44952"/>
                  </a:cubicBezTo>
                  <a:lnTo>
                    <a:pt x="2543763" y="2038744"/>
                  </a:lnTo>
                  <a:cubicBezTo>
                    <a:pt x="2543763" y="2063571"/>
                    <a:pt x="2523637" y="2083696"/>
                    <a:pt x="2498810" y="2083696"/>
                  </a:cubicBezTo>
                  <a:lnTo>
                    <a:pt x="44952" y="2083696"/>
                  </a:lnTo>
                  <a:cubicBezTo>
                    <a:pt x="20126" y="2083696"/>
                    <a:pt x="0" y="2063571"/>
                    <a:pt x="0" y="2038744"/>
                  </a:cubicBezTo>
                  <a:lnTo>
                    <a:pt x="0" y="44952"/>
                  </a:lnTo>
                  <a:cubicBezTo>
                    <a:pt x="0" y="20126"/>
                    <a:pt x="20126" y="0"/>
                    <a:pt x="44952" y="0"/>
                  </a:cubicBezTo>
                  <a:close/>
                </a:path>
              </a:pathLst>
            </a:custGeom>
            <a:solidFill>
              <a:srgbClr val="77ACC5"/>
            </a:solidFill>
          </p:spPr>
        </p:sp>
        <p:sp>
          <p:nvSpPr>
            <p:cNvPr name="TextBox 8" id="8"/>
            <p:cNvSpPr txBox="true"/>
            <p:nvPr/>
          </p:nvSpPr>
          <p:spPr>
            <a:xfrm>
              <a:off x="0" y="-38100"/>
              <a:ext cx="2543763" cy="21217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242239" y="3572668"/>
            <a:ext cx="8810955" cy="5272966"/>
          </a:xfrm>
          <a:custGeom>
            <a:avLst/>
            <a:gdLst/>
            <a:ahLst/>
            <a:cxnLst/>
            <a:rect r="r" b="b" t="t" l="l"/>
            <a:pathLst>
              <a:path h="5272966" w="8810955">
                <a:moveTo>
                  <a:pt x="0" y="0"/>
                </a:moveTo>
                <a:lnTo>
                  <a:pt x="8810956" y="0"/>
                </a:lnTo>
                <a:lnTo>
                  <a:pt x="8810956" y="5272965"/>
                </a:lnTo>
                <a:lnTo>
                  <a:pt x="0" y="5272965"/>
                </a:lnTo>
                <a:lnTo>
                  <a:pt x="0" y="0"/>
                </a:lnTo>
                <a:close/>
              </a:path>
            </a:pathLst>
          </a:custGeom>
          <a:blipFill>
            <a:blip r:embed="rId6"/>
            <a:stretch>
              <a:fillRect l="0" t="0" r="0" b="0"/>
            </a:stretch>
          </a:blipFill>
        </p:spPr>
      </p:sp>
      <p:sp>
        <p:nvSpPr>
          <p:cNvPr name="TextBox 10" id="10"/>
          <p:cNvSpPr txBox="true"/>
          <p:nvPr/>
        </p:nvSpPr>
        <p:spPr>
          <a:xfrm rot="0">
            <a:off x="5941013" y="890974"/>
            <a:ext cx="7706704" cy="1226820"/>
          </a:xfrm>
          <a:prstGeom prst="rect">
            <a:avLst/>
          </a:prstGeom>
        </p:spPr>
        <p:txBody>
          <a:bodyPr anchor="t" rtlCol="false" tIns="0" lIns="0" bIns="0" rIns="0">
            <a:spAutoFit/>
          </a:bodyPr>
          <a:lstStyle/>
          <a:p>
            <a:pPr algn="ctr">
              <a:lnSpc>
                <a:spcPts val="4439"/>
              </a:lnSpc>
            </a:pPr>
            <a:r>
              <a:rPr lang="en-US" sz="3999">
                <a:solidFill>
                  <a:srgbClr val="316981"/>
                </a:solidFill>
                <a:latin typeface="Abstracted Dream"/>
                <a:ea typeface="Abstracted Dream"/>
                <a:cs typeface="Abstracted Dream"/>
                <a:sym typeface="Abstracted Dream"/>
              </a:rPr>
              <a:t>ANALISIS CHARGES BERDASARKAN </a:t>
            </a:r>
          </a:p>
          <a:p>
            <a:pPr algn="ctr">
              <a:lnSpc>
                <a:spcPts val="4439"/>
              </a:lnSpc>
            </a:pPr>
            <a:r>
              <a:rPr lang="en-US" sz="3999">
                <a:solidFill>
                  <a:srgbClr val="316981"/>
                </a:solidFill>
                <a:latin typeface="Abstracted Dream"/>
                <a:ea typeface="Abstracted Dream"/>
                <a:cs typeface="Abstracted Dream"/>
                <a:sym typeface="Abstracted Dream"/>
              </a:rPr>
              <a:t>SMOKER</a:t>
            </a:r>
          </a:p>
        </p:txBody>
      </p:sp>
      <p:sp>
        <p:nvSpPr>
          <p:cNvPr name="TextBox 11" id="11"/>
          <p:cNvSpPr txBox="true"/>
          <p:nvPr/>
        </p:nvSpPr>
        <p:spPr>
          <a:xfrm rot="0">
            <a:off x="864788" y="4747084"/>
            <a:ext cx="7904673" cy="2875898"/>
          </a:xfrm>
          <a:prstGeom prst="rect">
            <a:avLst/>
          </a:prstGeom>
        </p:spPr>
        <p:txBody>
          <a:bodyPr anchor="t" rtlCol="false" tIns="0" lIns="0" bIns="0" rIns="0">
            <a:spAutoFit/>
          </a:bodyPr>
          <a:lstStyle/>
          <a:p>
            <a:pPr algn="l" marL="586307" indent="-293153" lvl="1">
              <a:lnSpc>
                <a:spcPts val="3801"/>
              </a:lnSpc>
              <a:buFont typeface="Arial"/>
              <a:buChar char="•"/>
            </a:pPr>
            <a:r>
              <a:rPr lang="en-US" sz="2715">
                <a:solidFill>
                  <a:srgbClr val="FFFFFF"/>
                </a:solidFill>
                <a:latin typeface="Open Sans"/>
                <a:ea typeface="Open Sans"/>
                <a:cs typeface="Open Sans"/>
                <a:sym typeface="Open Sans"/>
              </a:rPr>
              <a:t>Distribusi biaya pada perokok perempuan cenderung lebih tinggi daripada perokok laki-laki.</a:t>
            </a:r>
          </a:p>
          <a:p>
            <a:pPr algn="l" marL="586307" indent="-293153" lvl="1">
              <a:lnSpc>
                <a:spcPts val="3801"/>
              </a:lnSpc>
              <a:buFont typeface="Arial"/>
              <a:buChar char="•"/>
            </a:pPr>
            <a:r>
              <a:rPr lang="en-US" sz="2715">
                <a:solidFill>
                  <a:srgbClr val="FFFFFF"/>
                </a:solidFill>
                <a:latin typeface="Open Sans"/>
                <a:ea typeface="Open Sans"/>
                <a:cs typeface="Open Sans"/>
                <a:sym typeface="Open Sans"/>
              </a:rPr>
              <a:t>Non-perokok, baik laki-laki maupun perempuan, memiliki distribusi biaya yang relatif rendah dan merata.</a:t>
            </a:r>
          </a:p>
        </p:txBody>
      </p:sp>
      <p:sp>
        <p:nvSpPr>
          <p:cNvPr name="TextBox 12" id="12"/>
          <p:cNvSpPr txBox="true"/>
          <p:nvPr/>
        </p:nvSpPr>
        <p:spPr>
          <a:xfrm rot="0">
            <a:off x="864788" y="3014856"/>
            <a:ext cx="6656038" cy="1479048"/>
          </a:xfrm>
          <a:prstGeom prst="rect">
            <a:avLst/>
          </a:prstGeom>
        </p:spPr>
        <p:txBody>
          <a:bodyPr anchor="t" rtlCol="false" tIns="0" lIns="0" bIns="0" rIns="0">
            <a:spAutoFit/>
          </a:bodyPr>
          <a:lstStyle/>
          <a:p>
            <a:pPr algn="l">
              <a:lnSpc>
                <a:spcPts val="3926"/>
              </a:lnSpc>
            </a:pPr>
            <a:r>
              <a:rPr lang="en-US" b="true" sz="2804">
                <a:solidFill>
                  <a:srgbClr val="FFFFFF"/>
                </a:solidFill>
                <a:latin typeface="Open Sans Bold"/>
                <a:ea typeface="Open Sans Bold"/>
                <a:cs typeface="Open Sans Bold"/>
                <a:sym typeface="Open Sans Bold"/>
              </a:rPr>
              <a:t>BOXPLOT PERBANDINGAN BIAYA BERDASARKAN STATUS MEROKOK DAN JENIS KELAMIN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845509" y="1613020"/>
            <a:ext cx="6215791" cy="828739"/>
          </a:xfrm>
          <a:prstGeom prst="rect">
            <a:avLst/>
          </a:prstGeom>
        </p:spPr>
        <p:txBody>
          <a:bodyPr anchor="t" rtlCol="false" tIns="0" lIns="0" bIns="0" rIns="0">
            <a:spAutoFit/>
          </a:bodyPr>
          <a:lstStyle/>
          <a:p>
            <a:pPr algn="ctr">
              <a:lnSpc>
                <a:spcPts val="5651"/>
              </a:lnSpc>
            </a:pPr>
            <a:r>
              <a:rPr lang="en-US" sz="5091">
                <a:solidFill>
                  <a:srgbClr val="316981"/>
                </a:solidFill>
                <a:latin typeface="Abstracted Dream"/>
                <a:ea typeface="Abstracted Dream"/>
                <a:cs typeface="Abstracted Dream"/>
                <a:sym typeface="Abstracted Dream"/>
              </a:rPr>
              <a:t>ANGGOTA KELOMPOK 2</a:t>
            </a:r>
          </a:p>
        </p:txBody>
      </p:sp>
      <p:sp>
        <p:nvSpPr>
          <p:cNvPr name="TextBox 12" id="12"/>
          <p:cNvSpPr txBox="true"/>
          <p:nvPr/>
        </p:nvSpPr>
        <p:spPr>
          <a:xfrm rot="0">
            <a:off x="4443055" y="3568862"/>
            <a:ext cx="9020699" cy="4202458"/>
          </a:xfrm>
          <a:prstGeom prst="rect">
            <a:avLst/>
          </a:prstGeom>
        </p:spPr>
        <p:txBody>
          <a:bodyPr anchor="t" rtlCol="false" tIns="0" lIns="0" bIns="0" rIns="0">
            <a:spAutoFit/>
          </a:bodyPr>
          <a:lstStyle/>
          <a:p>
            <a:pPr algn="ctr">
              <a:lnSpc>
                <a:spcPts val="6718"/>
              </a:lnSpc>
            </a:pPr>
            <a:r>
              <a:rPr lang="en-US" sz="4798">
                <a:solidFill>
                  <a:srgbClr val="316981"/>
                </a:solidFill>
                <a:latin typeface="Open Sans"/>
                <a:ea typeface="Open Sans"/>
                <a:cs typeface="Open Sans"/>
                <a:sym typeface="Open Sans"/>
              </a:rPr>
              <a:t>Widya Nurul Sukma</a:t>
            </a:r>
          </a:p>
          <a:p>
            <a:pPr algn="ctr">
              <a:lnSpc>
                <a:spcPts val="6718"/>
              </a:lnSpc>
            </a:pPr>
            <a:r>
              <a:rPr lang="en-US" sz="4798">
                <a:solidFill>
                  <a:srgbClr val="316981"/>
                </a:solidFill>
                <a:latin typeface="Open Sans"/>
                <a:ea typeface="Open Sans"/>
                <a:cs typeface="Open Sans"/>
                <a:sym typeface="Open Sans"/>
              </a:rPr>
              <a:t>Cut Sula Fhatia Rahma</a:t>
            </a:r>
          </a:p>
          <a:p>
            <a:pPr algn="ctr">
              <a:lnSpc>
                <a:spcPts val="6718"/>
              </a:lnSpc>
            </a:pPr>
            <a:r>
              <a:rPr lang="en-US" sz="4798">
                <a:solidFill>
                  <a:srgbClr val="316981"/>
                </a:solidFill>
                <a:latin typeface="Open Sans"/>
                <a:ea typeface="Open Sans"/>
                <a:cs typeface="Open Sans"/>
                <a:sym typeface="Open Sans"/>
              </a:rPr>
              <a:t>Pryta Rosela</a:t>
            </a:r>
          </a:p>
          <a:p>
            <a:pPr algn="ctr">
              <a:lnSpc>
                <a:spcPts val="6718"/>
              </a:lnSpc>
            </a:pPr>
            <a:r>
              <a:rPr lang="en-US" sz="4798">
                <a:solidFill>
                  <a:srgbClr val="316981"/>
                </a:solidFill>
                <a:latin typeface="Open Sans"/>
                <a:ea typeface="Open Sans"/>
                <a:cs typeface="Open Sans"/>
                <a:sym typeface="Open Sans"/>
              </a:rPr>
              <a:t>Mila Lestari</a:t>
            </a:r>
          </a:p>
          <a:p>
            <a:pPr algn="ctr">
              <a:lnSpc>
                <a:spcPts val="6718"/>
              </a:lnSpc>
            </a:pPr>
            <a:r>
              <a:rPr lang="en-US" sz="4798">
                <a:solidFill>
                  <a:srgbClr val="316981"/>
                </a:solidFill>
                <a:latin typeface="Open Sans"/>
                <a:ea typeface="Open Sans"/>
                <a:cs typeface="Open Sans"/>
                <a:sym typeface="Open Sans"/>
              </a:rPr>
              <a:t>Zahra Zafira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5598607" y="713413"/>
            <a:ext cx="8049110" cy="1639092"/>
          </a:xfrm>
          <a:custGeom>
            <a:avLst/>
            <a:gdLst/>
            <a:ahLst/>
            <a:cxnLst/>
            <a:rect r="r" b="b" t="t" l="l"/>
            <a:pathLst>
              <a:path h="1639092" w="8049110">
                <a:moveTo>
                  <a:pt x="0" y="0"/>
                </a:moveTo>
                <a:lnTo>
                  <a:pt x="8049110" y="0"/>
                </a:lnTo>
                <a:lnTo>
                  <a:pt x="8049110" y="1639091"/>
                </a:lnTo>
                <a:lnTo>
                  <a:pt x="0" y="1639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25394" y="2577256"/>
            <a:ext cx="8783461" cy="7194879"/>
            <a:chOff x="0" y="0"/>
            <a:chExt cx="2543763" cy="2083696"/>
          </a:xfrm>
        </p:grpSpPr>
        <p:sp>
          <p:nvSpPr>
            <p:cNvPr name="Freeform 7" id="7"/>
            <p:cNvSpPr/>
            <p:nvPr/>
          </p:nvSpPr>
          <p:spPr>
            <a:xfrm flipH="false" flipV="false" rot="0">
              <a:off x="0" y="0"/>
              <a:ext cx="2543763" cy="2083696"/>
            </a:xfrm>
            <a:custGeom>
              <a:avLst/>
              <a:gdLst/>
              <a:ahLst/>
              <a:cxnLst/>
              <a:rect r="r" b="b" t="t" l="l"/>
              <a:pathLst>
                <a:path h="2083696" w="2543763">
                  <a:moveTo>
                    <a:pt x="44952" y="0"/>
                  </a:moveTo>
                  <a:lnTo>
                    <a:pt x="2498810" y="0"/>
                  </a:lnTo>
                  <a:cubicBezTo>
                    <a:pt x="2510733" y="0"/>
                    <a:pt x="2522166" y="4736"/>
                    <a:pt x="2530597" y="13166"/>
                  </a:cubicBezTo>
                  <a:cubicBezTo>
                    <a:pt x="2539027" y="21596"/>
                    <a:pt x="2543763" y="33030"/>
                    <a:pt x="2543763" y="44952"/>
                  </a:cubicBezTo>
                  <a:lnTo>
                    <a:pt x="2543763" y="2038744"/>
                  </a:lnTo>
                  <a:cubicBezTo>
                    <a:pt x="2543763" y="2063571"/>
                    <a:pt x="2523637" y="2083696"/>
                    <a:pt x="2498810" y="2083696"/>
                  </a:cubicBezTo>
                  <a:lnTo>
                    <a:pt x="44952" y="2083696"/>
                  </a:lnTo>
                  <a:cubicBezTo>
                    <a:pt x="20126" y="2083696"/>
                    <a:pt x="0" y="2063571"/>
                    <a:pt x="0" y="2038744"/>
                  </a:cubicBezTo>
                  <a:lnTo>
                    <a:pt x="0" y="44952"/>
                  </a:lnTo>
                  <a:cubicBezTo>
                    <a:pt x="0" y="20126"/>
                    <a:pt x="20126" y="0"/>
                    <a:pt x="44952" y="0"/>
                  </a:cubicBezTo>
                  <a:close/>
                </a:path>
              </a:pathLst>
            </a:custGeom>
            <a:solidFill>
              <a:srgbClr val="77ACC5"/>
            </a:solidFill>
          </p:spPr>
        </p:sp>
        <p:sp>
          <p:nvSpPr>
            <p:cNvPr name="TextBox 8" id="8"/>
            <p:cNvSpPr txBox="true"/>
            <p:nvPr/>
          </p:nvSpPr>
          <p:spPr>
            <a:xfrm>
              <a:off x="0" y="-38100"/>
              <a:ext cx="2543763" cy="21217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208855" y="3375076"/>
            <a:ext cx="8842699" cy="5599238"/>
          </a:xfrm>
          <a:custGeom>
            <a:avLst/>
            <a:gdLst/>
            <a:ahLst/>
            <a:cxnLst/>
            <a:rect r="r" b="b" t="t" l="l"/>
            <a:pathLst>
              <a:path h="5599238" w="8842699">
                <a:moveTo>
                  <a:pt x="0" y="0"/>
                </a:moveTo>
                <a:lnTo>
                  <a:pt x="8842699" y="0"/>
                </a:lnTo>
                <a:lnTo>
                  <a:pt x="8842699" y="5599239"/>
                </a:lnTo>
                <a:lnTo>
                  <a:pt x="0" y="5599239"/>
                </a:lnTo>
                <a:lnTo>
                  <a:pt x="0" y="0"/>
                </a:lnTo>
                <a:close/>
              </a:path>
            </a:pathLst>
          </a:custGeom>
          <a:blipFill>
            <a:blip r:embed="rId6"/>
            <a:stretch>
              <a:fillRect l="0" t="0" r="0" b="0"/>
            </a:stretch>
          </a:blipFill>
        </p:spPr>
      </p:sp>
      <p:sp>
        <p:nvSpPr>
          <p:cNvPr name="TextBox 10" id="10"/>
          <p:cNvSpPr txBox="true"/>
          <p:nvPr/>
        </p:nvSpPr>
        <p:spPr>
          <a:xfrm rot="0">
            <a:off x="5941013" y="890974"/>
            <a:ext cx="7706704" cy="1226820"/>
          </a:xfrm>
          <a:prstGeom prst="rect">
            <a:avLst/>
          </a:prstGeom>
        </p:spPr>
        <p:txBody>
          <a:bodyPr anchor="t" rtlCol="false" tIns="0" lIns="0" bIns="0" rIns="0">
            <a:spAutoFit/>
          </a:bodyPr>
          <a:lstStyle/>
          <a:p>
            <a:pPr algn="ctr">
              <a:lnSpc>
                <a:spcPts val="4439"/>
              </a:lnSpc>
            </a:pPr>
            <a:r>
              <a:rPr lang="en-US" sz="3999">
                <a:solidFill>
                  <a:srgbClr val="316981"/>
                </a:solidFill>
                <a:latin typeface="Abstracted Dream"/>
                <a:ea typeface="Abstracted Dream"/>
                <a:cs typeface="Abstracted Dream"/>
                <a:sym typeface="Abstracted Dream"/>
              </a:rPr>
              <a:t>ANALISIS CHARGES BERDASARKAN </a:t>
            </a:r>
          </a:p>
          <a:p>
            <a:pPr algn="ctr">
              <a:lnSpc>
                <a:spcPts val="4439"/>
              </a:lnSpc>
            </a:pPr>
            <a:r>
              <a:rPr lang="en-US" sz="3999">
                <a:solidFill>
                  <a:srgbClr val="316981"/>
                </a:solidFill>
                <a:latin typeface="Abstracted Dream"/>
                <a:ea typeface="Abstracted Dream"/>
                <a:cs typeface="Abstracted Dream"/>
                <a:sym typeface="Abstracted Dream"/>
              </a:rPr>
              <a:t>SMOKER</a:t>
            </a:r>
          </a:p>
        </p:txBody>
      </p:sp>
      <p:sp>
        <p:nvSpPr>
          <p:cNvPr name="TextBox 11" id="11"/>
          <p:cNvSpPr txBox="true"/>
          <p:nvPr/>
        </p:nvSpPr>
        <p:spPr>
          <a:xfrm rot="0">
            <a:off x="864788" y="4747084"/>
            <a:ext cx="7904673" cy="3346786"/>
          </a:xfrm>
          <a:prstGeom prst="rect">
            <a:avLst/>
          </a:prstGeom>
        </p:spPr>
        <p:txBody>
          <a:bodyPr anchor="t" rtlCol="false" tIns="0" lIns="0" bIns="0" rIns="0">
            <a:spAutoFit/>
          </a:bodyPr>
          <a:lstStyle/>
          <a:p>
            <a:pPr algn="l" marL="586307" indent="-293153" lvl="1">
              <a:lnSpc>
                <a:spcPts val="3801"/>
              </a:lnSpc>
              <a:buFont typeface="Arial"/>
              <a:buChar char="•"/>
            </a:pPr>
            <a:r>
              <a:rPr lang="en-US" sz="2715">
                <a:solidFill>
                  <a:srgbClr val="FFFFFF"/>
                </a:solidFill>
                <a:latin typeface="Open Sans"/>
                <a:ea typeface="Open Sans"/>
                <a:cs typeface="Open Sans"/>
                <a:sym typeface="Open Sans"/>
              </a:rPr>
              <a:t>Terdapat korelasi positif antara BMI dan biaya pengobatan, terutama pada perokok.</a:t>
            </a:r>
          </a:p>
          <a:p>
            <a:pPr algn="l" marL="586307" indent="-293153" lvl="1">
              <a:lnSpc>
                <a:spcPts val="3801"/>
              </a:lnSpc>
              <a:buFont typeface="Arial"/>
              <a:buChar char="•"/>
            </a:pPr>
            <a:r>
              <a:rPr lang="en-US" sz="2715">
                <a:solidFill>
                  <a:srgbClr val="FFFFFF"/>
                </a:solidFill>
                <a:latin typeface="Open Sans"/>
                <a:ea typeface="Open Sans"/>
                <a:cs typeface="Open Sans"/>
                <a:sym typeface="Open Sans"/>
              </a:rPr>
              <a:t>Perokok dengan BMI tinggi cenderung memiliki biaya pengobatan yang sangat tinggi.</a:t>
            </a:r>
          </a:p>
          <a:p>
            <a:pPr algn="l" marL="586307" indent="-293153" lvl="1">
              <a:lnSpc>
                <a:spcPts val="3801"/>
              </a:lnSpc>
              <a:buFont typeface="Arial"/>
              <a:buChar char="•"/>
            </a:pPr>
            <a:r>
              <a:rPr lang="en-US" sz="2715">
                <a:solidFill>
                  <a:srgbClr val="FFFFFF"/>
                </a:solidFill>
                <a:latin typeface="Open Sans"/>
                <a:ea typeface="Open Sans"/>
                <a:cs typeface="Open Sans"/>
                <a:sym typeface="Open Sans"/>
              </a:rPr>
              <a:t>Non-perokok memiliki sebaran biaya pengobatan yang lebih terkonsentrasi.</a:t>
            </a:r>
          </a:p>
        </p:txBody>
      </p:sp>
      <p:sp>
        <p:nvSpPr>
          <p:cNvPr name="TextBox 12" id="12"/>
          <p:cNvSpPr txBox="true"/>
          <p:nvPr/>
        </p:nvSpPr>
        <p:spPr>
          <a:xfrm rot="0">
            <a:off x="864788" y="3014856"/>
            <a:ext cx="6656038" cy="1479048"/>
          </a:xfrm>
          <a:prstGeom prst="rect">
            <a:avLst/>
          </a:prstGeom>
        </p:spPr>
        <p:txBody>
          <a:bodyPr anchor="t" rtlCol="false" tIns="0" lIns="0" bIns="0" rIns="0">
            <a:spAutoFit/>
          </a:bodyPr>
          <a:lstStyle/>
          <a:p>
            <a:pPr algn="l">
              <a:lnSpc>
                <a:spcPts val="3926"/>
              </a:lnSpc>
            </a:pPr>
            <a:r>
              <a:rPr lang="en-US" b="true" sz="2804">
                <a:solidFill>
                  <a:srgbClr val="FFFFFF"/>
                </a:solidFill>
                <a:latin typeface="Open Sans Bold"/>
                <a:ea typeface="Open Sans Bold"/>
                <a:cs typeface="Open Sans Bold"/>
                <a:sym typeface="Open Sans Bold"/>
              </a:rPr>
              <a:t>SCATTER PLOT BIAYA PENGOBATAN DAN BMI BERDASARKAN STATUS MEROKOK</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5598607" y="713413"/>
            <a:ext cx="8049110" cy="1639092"/>
          </a:xfrm>
          <a:custGeom>
            <a:avLst/>
            <a:gdLst/>
            <a:ahLst/>
            <a:cxnLst/>
            <a:rect r="r" b="b" t="t" l="l"/>
            <a:pathLst>
              <a:path h="1639092" w="8049110">
                <a:moveTo>
                  <a:pt x="0" y="0"/>
                </a:moveTo>
                <a:lnTo>
                  <a:pt x="8049110" y="0"/>
                </a:lnTo>
                <a:lnTo>
                  <a:pt x="8049110" y="1639091"/>
                </a:lnTo>
                <a:lnTo>
                  <a:pt x="0" y="1639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25394" y="2577256"/>
            <a:ext cx="8783461" cy="7194879"/>
            <a:chOff x="0" y="0"/>
            <a:chExt cx="2543763" cy="2083696"/>
          </a:xfrm>
        </p:grpSpPr>
        <p:sp>
          <p:nvSpPr>
            <p:cNvPr name="Freeform 7" id="7"/>
            <p:cNvSpPr/>
            <p:nvPr/>
          </p:nvSpPr>
          <p:spPr>
            <a:xfrm flipH="false" flipV="false" rot="0">
              <a:off x="0" y="0"/>
              <a:ext cx="2543763" cy="2083696"/>
            </a:xfrm>
            <a:custGeom>
              <a:avLst/>
              <a:gdLst/>
              <a:ahLst/>
              <a:cxnLst/>
              <a:rect r="r" b="b" t="t" l="l"/>
              <a:pathLst>
                <a:path h="2083696" w="2543763">
                  <a:moveTo>
                    <a:pt x="44952" y="0"/>
                  </a:moveTo>
                  <a:lnTo>
                    <a:pt x="2498810" y="0"/>
                  </a:lnTo>
                  <a:cubicBezTo>
                    <a:pt x="2510733" y="0"/>
                    <a:pt x="2522166" y="4736"/>
                    <a:pt x="2530597" y="13166"/>
                  </a:cubicBezTo>
                  <a:cubicBezTo>
                    <a:pt x="2539027" y="21596"/>
                    <a:pt x="2543763" y="33030"/>
                    <a:pt x="2543763" y="44952"/>
                  </a:cubicBezTo>
                  <a:lnTo>
                    <a:pt x="2543763" y="2038744"/>
                  </a:lnTo>
                  <a:cubicBezTo>
                    <a:pt x="2543763" y="2063571"/>
                    <a:pt x="2523637" y="2083696"/>
                    <a:pt x="2498810" y="2083696"/>
                  </a:cubicBezTo>
                  <a:lnTo>
                    <a:pt x="44952" y="2083696"/>
                  </a:lnTo>
                  <a:cubicBezTo>
                    <a:pt x="20126" y="2083696"/>
                    <a:pt x="0" y="2063571"/>
                    <a:pt x="0" y="2038744"/>
                  </a:cubicBezTo>
                  <a:lnTo>
                    <a:pt x="0" y="44952"/>
                  </a:lnTo>
                  <a:cubicBezTo>
                    <a:pt x="0" y="20126"/>
                    <a:pt x="20126" y="0"/>
                    <a:pt x="44952" y="0"/>
                  </a:cubicBezTo>
                  <a:close/>
                </a:path>
              </a:pathLst>
            </a:custGeom>
            <a:solidFill>
              <a:srgbClr val="77ACC5"/>
            </a:solidFill>
          </p:spPr>
        </p:sp>
        <p:sp>
          <p:nvSpPr>
            <p:cNvPr name="TextBox 8" id="8"/>
            <p:cNvSpPr txBox="true"/>
            <p:nvPr/>
          </p:nvSpPr>
          <p:spPr>
            <a:xfrm>
              <a:off x="0" y="-38100"/>
              <a:ext cx="2543763" cy="21217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208855" y="4084564"/>
            <a:ext cx="8896075" cy="4180263"/>
          </a:xfrm>
          <a:custGeom>
            <a:avLst/>
            <a:gdLst/>
            <a:ahLst/>
            <a:cxnLst/>
            <a:rect r="r" b="b" t="t" l="l"/>
            <a:pathLst>
              <a:path h="4180263" w="8896075">
                <a:moveTo>
                  <a:pt x="0" y="0"/>
                </a:moveTo>
                <a:lnTo>
                  <a:pt x="8896075" y="0"/>
                </a:lnTo>
                <a:lnTo>
                  <a:pt x="8896075" y="4180263"/>
                </a:lnTo>
                <a:lnTo>
                  <a:pt x="0" y="4180263"/>
                </a:lnTo>
                <a:lnTo>
                  <a:pt x="0" y="0"/>
                </a:lnTo>
                <a:close/>
              </a:path>
            </a:pathLst>
          </a:custGeom>
          <a:blipFill>
            <a:blip r:embed="rId6"/>
            <a:stretch>
              <a:fillRect l="0" t="0" r="0" b="0"/>
            </a:stretch>
          </a:blipFill>
        </p:spPr>
      </p:sp>
      <p:sp>
        <p:nvSpPr>
          <p:cNvPr name="TextBox 10" id="10"/>
          <p:cNvSpPr txBox="true"/>
          <p:nvPr/>
        </p:nvSpPr>
        <p:spPr>
          <a:xfrm rot="0">
            <a:off x="5941013" y="890974"/>
            <a:ext cx="7706704" cy="1226820"/>
          </a:xfrm>
          <a:prstGeom prst="rect">
            <a:avLst/>
          </a:prstGeom>
        </p:spPr>
        <p:txBody>
          <a:bodyPr anchor="t" rtlCol="false" tIns="0" lIns="0" bIns="0" rIns="0">
            <a:spAutoFit/>
          </a:bodyPr>
          <a:lstStyle/>
          <a:p>
            <a:pPr algn="ctr">
              <a:lnSpc>
                <a:spcPts val="4439"/>
              </a:lnSpc>
            </a:pPr>
            <a:r>
              <a:rPr lang="en-US" sz="3999">
                <a:solidFill>
                  <a:srgbClr val="316981"/>
                </a:solidFill>
                <a:latin typeface="Abstracted Dream"/>
                <a:ea typeface="Abstracted Dream"/>
                <a:cs typeface="Abstracted Dream"/>
                <a:sym typeface="Abstracted Dream"/>
              </a:rPr>
              <a:t>ANALISIS CHARGES BERDASARKAN </a:t>
            </a:r>
          </a:p>
          <a:p>
            <a:pPr algn="ctr">
              <a:lnSpc>
                <a:spcPts val="4439"/>
              </a:lnSpc>
            </a:pPr>
            <a:r>
              <a:rPr lang="en-US" sz="3999">
                <a:solidFill>
                  <a:srgbClr val="316981"/>
                </a:solidFill>
                <a:latin typeface="Abstracted Dream"/>
                <a:ea typeface="Abstracted Dream"/>
                <a:cs typeface="Abstracted Dream"/>
                <a:sym typeface="Abstracted Dream"/>
              </a:rPr>
              <a:t>SMOKER</a:t>
            </a:r>
          </a:p>
        </p:txBody>
      </p:sp>
      <p:sp>
        <p:nvSpPr>
          <p:cNvPr name="TextBox 11" id="11"/>
          <p:cNvSpPr txBox="true"/>
          <p:nvPr/>
        </p:nvSpPr>
        <p:spPr>
          <a:xfrm rot="0">
            <a:off x="864788" y="4747084"/>
            <a:ext cx="7904673" cy="3826588"/>
          </a:xfrm>
          <a:prstGeom prst="rect">
            <a:avLst/>
          </a:prstGeom>
        </p:spPr>
        <p:txBody>
          <a:bodyPr anchor="t" rtlCol="false" tIns="0" lIns="0" bIns="0" rIns="0">
            <a:spAutoFit/>
          </a:bodyPr>
          <a:lstStyle/>
          <a:p>
            <a:pPr algn="l" marL="586307" indent="-293153" lvl="1">
              <a:lnSpc>
                <a:spcPts val="3801"/>
              </a:lnSpc>
              <a:buFont typeface="Arial"/>
              <a:buChar char="•"/>
            </a:pPr>
            <a:r>
              <a:rPr lang="en-US" sz="2715">
                <a:solidFill>
                  <a:srgbClr val="FFFFFF"/>
                </a:solidFill>
                <a:latin typeface="Open Sans"/>
                <a:ea typeface="Open Sans"/>
                <a:cs typeface="Open Sans"/>
                <a:sym typeface="Open Sans"/>
              </a:rPr>
              <a:t>Distribusi biaya kesehatan pada perokok menunjukkan pola bimodal, menandakan adanya dua kelompok dengan pola biaya berbeda.</a:t>
            </a:r>
          </a:p>
          <a:p>
            <a:pPr algn="l" marL="586307" indent="-293153" lvl="1">
              <a:lnSpc>
                <a:spcPts val="3801"/>
              </a:lnSpc>
              <a:buFont typeface="Arial"/>
              <a:buChar char="•"/>
            </a:pPr>
            <a:r>
              <a:rPr lang="en-US" sz="2715">
                <a:solidFill>
                  <a:srgbClr val="FFFFFF"/>
                </a:solidFill>
                <a:latin typeface="Open Sans"/>
                <a:ea typeface="Open Sans"/>
                <a:cs typeface="Open Sans"/>
                <a:sym typeface="Open Sans"/>
              </a:rPr>
              <a:t>Distribusi biaya pada non-perokok cenderung terkonsentrasi pada nilai rendah, dengan sedikit kasus biaya tinggi sebagai outlier.</a:t>
            </a:r>
          </a:p>
        </p:txBody>
      </p:sp>
      <p:sp>
        <p:nvSpPr>
          <p:cNvPr name="TextBox 12" id="12"/>
          <p:cNvSpPr txBox="true"/>
          <p:nvPr/>
        </p:nvSpPr>
        <p:spPr>
          <a:xfrm rot="0">
            <a:off x="864788" y="3014856"/>
            <a:ext cx="6656038" cy="981335"/>
          </a:xfrm>
          <a:prstGeom prst="rect">
            <a:avLst/>
          </a:prstGeom>
        </p:spPr>
        <p:txBody>
          <a:bodyPr anchor="t" rtlCol="false" tIns="0" lIns="0" bIns="0" rIns="0">
            <a:spAutoFit/>
          </a:bodyPr>
          <a:lstStyle/>
          <a:p>
            <a:pPr algn="l">
              <a:lnSpc>
                <a:spcPts val="3926"/>
              </a:lnSpc>
            </a:pPr>
            <a:r>
              <a:rPr lang="en-US" b="true" sz="2804">
                <a:solidFill>
                  <a:srgbClr val="FFFFFF"/>
                </a:solidFill>
                <a:latin typeface="Open Sans Bold"/>
                <a:ea typeface="Open Sans Bold"/>
                <a:cs typeface="Open Sans Bold"/>
                <a:sym typeface="Open Sans Bold"/>
              </a:rPr>
              <a:t>DISTRIBUSI BIAYA KESEHATAN BERDASARKAN STATUS MEROKOK</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894694"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922307" y="1645169"/>
            <a:ext cx="6062195" cy="664845"/>
          </a:xfrm>
          <a:prstGeom prst="rect">
            <a:avLst/>
          </a:prstGeom>
        </p:spPr>
        <p:txBody>
          <a:bodyPr anchor="t" rtlCol="false" tIns="0" lIns="0" bIns="0" rIns="0">
            <a:spAutoFit/>
          </a:bodyPr>
          <a:lstStyle/>
          <a:p>
            <a:pPr algn="ctr">
              <a:lnSpc>
                <a:spcPts val="4439"/>
              </a:lnSpc>
            </a:pPr>
            <a:r>
              <a:rPr lang="en-US" sz="3999">
                <a:solidFill>
                  <a:srgbClr val="316981"/>
                </a:solidFill>
                <a:latin typeface="Abstracted Dream"/>
                <a:ea typeface="Abstracted Dream"/>
                <a:cs typeface="Abstracted Dream"/>
                <a:sym typeface="Abstracted Dream"/>
              </a:rPr>
              <a:t>PREPROCESSING DATA</a:t>
            </a:r>
          </a:p>
        </p:txBody>
      </p:sp>
      <p:sp>
        <p:nvSpPr>
          <p:cNvPr name="TextBox 9" id="9"/>
          <p:cNvSpPr txBox="true"/>
          <p:nvPr/>
        </p:nvSpPr>
        <p:spPr>
          <a:xfrm rot="0">
            <a:off x="3074246" y="4291384"/>
            <a:ext cx="12043496" cy="3564571"/>
          </a:xfrm>
          <a:prstGeom prst="rect">
            <a:avLst/>
          </a:prstGeom>
        </p:spPr>
        <p:txBody>
          <a:bodyPr anchor="t" rtlCol="false" tIns="0" lIns="0" bIns="0" rIns="0">
            <a:spAutoFit/>
          </a:bodyPr>
          <a:lstStyle/>
          <a:p>
            <a:pPr algn="l">
              <a:lnSpc>
                <a:spcPts val="3552"/>
              </a:lnSpc>
            </a:pPr>
            <a:r>
              <a:rPr lang="en-US" sz="2537">
                <a:solidFill>
                  <a:srgbClr val="316981"/>
                </a:solidFill>
                <a:latin typeface="Open Sans"/>
                <a:ea typeface="Open Sans"/>
                <a:cs typeface="Open Sans"/>
                <a:sym typeface="Open Sans"/>
              </a:rPr>
              <a:t>Untuk memastikan semua data bisa diproses oleh model regresi, beberapa variabel kategori diubah ke bentuk numerik:</a:t>
            </a:r>
          </a:p>
          <a:p>
            <a:pPr algn="l" marL="547855" indent="-273928" lvl="1">
              <a:lnSpc>
                <a:spcPts val="3552"/>
              </a:lnSpc>
              <a:buFont typeface="Arial"/>
              <a:buChar char="•"/>
            </a:pPr>
            <a:r>
              <a:rPr lang="en-US" sz="2537">
                <a:solidFill>
                  <a:srgbClr val="316981"/>
                </a:solidFill>
                <a:latin typeface="Open Sans"/>
                <a:ea typeface="Open Sans"/>
                <a:cs typeface="Open Sans"/>
                <a:sym typeface="Open Sans"/>
              </a:rPr>
              <a:t>Sex: female → 0, male → 1</a:t>
            </a:r>
          </a:p>
          <a:p>
            <a:pPr algn="l" marL="547855" indent="-273928" lvl="1">
              <a:lnSpc>
                <a:spcPts val="3552"/>
              </a:lnSpc>
              <a:buFont typeface="Arial"/>
              <a:buChar char="•"/>
            </a:pPr>
            <a:r>
              <a:rPr lang="en-US" sz="2537">
                <a:solidFill>
                  <a:srgbClr val="316981"/>
                </a:solidFill>
                <a:latin typeface="Open Sans"/>
                <a:ea typeface="Open Sans"/>
                <a:cs typeface="Open Sans"/>
                <a:sym typeface="Open Sans"/>
              </a:rPr>
              <a:t>Smoker: no → 0, yes → 1</a:t>
            </a:r>
          </a:p>
          <a:p>
            <a:pPr algn="l" marL="547855" indent="-273928" lvl="1">
              <a:lnSpc>
                <a:spcPts val="3552"/>
              </a:lnSpc>
              <a:buFont typeface="Arial"/>
              <a:buChar char="•"/>
            </a:pPr>
            <a:r>
              <a:rPr lang="en-US" sz="2537">
                <a:solidFill>
                  <a:srgbClr val="316981"/>
                </a:solidFill>
                <a:latin typeface="Open Sans"/>
                <a:ea typeface="Open Sans"/>
                <a:cs typeface="Open Sans"/>
                <a:sym typeface="Open Sans"/>
              </a:rPr>
              <a:t>Region: northeast → 0, northwest → 1, southeast → 2, southwest → 3</a:t>
            </a:r>
          </a:p>
          <a:p>
            <a:pPr algn="l" marL="547855" indent="-273928" lvl="1">
              <a:lnSpc>
                <a:spcPts val="3552"/>
              </a:lnSpc>
              <a:buFont typeface="Arial"/>
              <a:buChar char="•"/>
            </a:pPr>
            <a:r>
              <a:rPr lang="en-US" sz="2537">
                <a:solidFill>
                  <a:srgbClr val="316981"/>
                </a:solidFill>
                <a:latin typeface="Open Sans"/>
                <a:ea typeface="Open Sans"/>
                <a:cs typeface="Open Sans"/>
                <a:sym typeface="Open Sans"/>
              </a:rPr>
              <a:t>kolom theta₀ = 1 sebagai bias agar model regresi dapat belajar intercept dengan lebih baik.</a:t>
            </a:r>
          </a:p>
          <a:p>
            <a:pPr algn="l">
              <a:lnSpc>
                <a:spcPts val="3552"/>
              </a:lnSpc>
            </a:pPr>
          </a:p>
        </p:txBody>
      </p:sp>
      <p:sp>
        <p:nvSpPr>
          <p:cNvPr name="TextBox 10" id="10"/>
          <p:cNvSpPr txBox="true"/>
          <p:nvPr/>
        </p:nvSpPr>
        <p:spPr>
          <a:xfrm rot="0">
            <a:off x="3074246" y="3597437"/>
            <a:ext cx="3964729" cy="516647"/>
          </a:xfrm>
          <a:prstGeom prst="rect">
            <a:avLst/>
          </a:prstGeom>
        </p:spPr>
        <p:txBody>
          <a:bodyPr anchor="t" rtlCol="false" tIns="0" lIns="0" bIns="0" rIns="0">
            <a:spAutoFit/>
          </a:bodyPr>
          <a:lstStyle/>
          <a:p>
            <a:pPr algn="l">
              <a:lnSpc>
                <a:spcPts val="4230"/>
              </a:lnSpc>
            </a:pPr>
            <a:r>
              <a:rPr lang="en-US" b="true" sz="3022">
                <a:solidFill>
                  <a:srgbClr val="316981"/>
                </a:solidFill>
                <a:latin typeface="Open Sans Bold"/>
                <a:ea typeface="Open Sans Bold"/>
                <a:cs typeface="Open Sans Bold"/>
                <a:sym typeface="Open Sans Bold"/>
              </a:rPr>
              <a:t>LABEL ENCODING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5793186" y="850611"/>
            <a:ext cx="6701627" cy="1364695"/>
          </a:xfrm>
          <a:custGeom>
            <a:avLst/>
            <a:gdLst/>
            <a:ahLst/>
            <a:cxnLst/>
            <a:rect r="r" b="b" t="t" l="l"/>
            <a:pathLst>
              <a:path h="1364695" w="6701627">
                <a:moveTo>
                  <a:pt x="0" y="0"/>
                </a:moveTo>
                <a:lnTo>
                  <a:pt x="6701628" y="0"/>
                </a:lnTo>
                <a:lnTo>
                  <a:pt x="6701628" y="1364695"/>
                </a:lnTo>
                <a:lnTo>
                  <a:pt x="0" y="1364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39701" y="2577256"/>
            <a:ext cx="8783461" cy="7194879"/>
            <a:chOff x="0" y="0"/>
            <a:chExt cx="2543763" cy="2083696"/>
          </a:xfrm>
        </p:grpSpPr>
        <p:sp>
          <p:nvSpPr>
            <p:cNvPr name="Freeform 7" id="7"/>
            <p:cNvSpPr/>
            <p:nvPr/>
          </p:nvSpPr>
          <p:spPr>
            <a:xfrm flipH="false" flipV="false" rot="0">
              <a:off x="0" y="0"/>
              <a:ext cx="2543763" cy="2083696"/>
            </a:xfrm>
            <a:custGeom>
              <a:avLst/>
              <a:gdLst/>
              <a:ahLst/>
              <a:cxnLst/>
              <a:rect r="r" b="b" t="t" l="l"/>
              <a:pathLst>
                <a:path h="2083696" w="2543763">
                  <a:moveTo>
                    <a:pt x="44952" y="0"/>
                  </a:moveTo>
                  <a:lnTo>
                    <a:pt x="2498810" y="0"/>
                  </a:lnTo>
                  <a:cubicBezTo>
                    <a:pt x="2510733" y="0"/>
                    <a:pt x="2522166" y="4736"/>
                    <a:pt x="2530597" y="13166"/>
                  </a:cubicBezTo>
                  <a:cubicBezTo>
                    <a:pt x="2539027" y="21596"/>
                    <a:pt x="2543763" y="33030"/>
                    <a:pt x="2543763" y="44952"/>
                  </a:cubicBezTo>
                  <a:lnTo>
                    <a:pt x="2543763" y="2038744"/>
                  </a:lnTo>
                  <a:cubicBezTo>
                    <a:pt x="2543763" y="2063571"/>
                    <a:pt x="2523637" y="2083696"/>
                    <a:pt x="2498810" y="2083696"/>
                  </a:cubicBezTo>
                  <a:lnTo>
                    <a:pt x="44952" y="2083696"/>
                  </a:lnTo>
                  <a:cubicBezTo>
                    <a:pt x="20126" y="2083696"/>
                    <a:pt x="0" y="2063571"/>
                    <a:pt x="0" y="2038744"/>
                  </a:cubicBezTo>
                  <a:lnTo>
                    <a:pt x="0" y="44952"/>
                  </a:lnTo>
                  <a:cubicBezTo>
                    <a:pt x="0" y="20126"/>
                    <a:pt x="20126" y="0"/>
                    <a:pt x="44952" y="0"/>
                  </a:cubicBezTo>
                  <a:close/>
                </a:path>
              </a:pathLst>
            </a:custGeom>
            <a:solidFill>
              <a:srgbClr val="77ACC5"/>
            </a:solidFill>
          </p:spPr>
        </p:sp>
        <p:sp>
          <p:nvSpPr>
            <p:cNvPr name="TextBox 8" id="8"/>
            <p:cNvSpPr txBox="true"/>
            <p:nvPr/>
          </p:nvSpPr>
          <p:spPr>
            <a:xfrm>
              <a:off x="0" y="-38100"/>
              <a:ext cx="2543763" cy="21217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623162" y="2957338"/>
            <a:ext cx="8383401" cy="5889339"/>
          </a:xfrm>
          <a:custGeom>
            <a:avLst/>
            <a:gdLst/>
            <a:ahLst/>
            <a:cxnLst/>
            <a:rect r="r" b="b" t="t" l="l"/>
            <a:pathLst>
              <a:path h="5889339" w="8383401">
                <a:moveTo>
                  <a:pt x="0" y="0"/>
                </a:moveTo>
                <a:lnTo>
                  <a:pt x="8383401" y="0"/>
                </a:lnTo>
                <a:lnTo>
                  <a:pt x="8383401" y="5889339"/>
                </a:lnTo>
                <a:lnTo>
                  <a:pt x="0" y="5889339"/>
                </a:lnTo>
                <a:lnTo>
                  <a:pt x="0" y="0"/>
                </a:lnTo>
                <a:close/>
              </a:path>
            </a:pathLst>
          </a:custGeom>
          <a:blipFill>
            <a:blip r:embed="rId6"/>
            <a:stretch>
              <a:fillRect l="0" t="0" r="0" b="0"/>
            </a:stretch>
          </a:blipFill>
        </p:spPr>
      </p:sp>
      <p:sp>
        <p:nvSpPr>
          <p:cNvPr name="TextBox 10" id="10"/>
          <p:cNvSpPr txBox="true"/>
          <p:nvPr/>
        </p:nvSpPr>
        <p:spPr>
          <a:xfrm rot="0">
            <a:off x="6535927" y="1171961"/>
            <a:ext cx="5216146" cy="664845"/>
          </a:xfrm>
          <a:prstGeom prst="rect">
            <a:avLst/>
          </a:prstGeom>
        </p:spPr>
        <p:txBody>
          <a:bodyPr anchor="t" rtlCol="false" tIns="0" lIns="0" bIns="0" rIns="0">
            <a:spAutoFit/>
          </a:bodyPr>
          <a:lstStyle/>
          <a:p>
            <a:pPr algn="ctr">
              <a:lnSpc>
                <a:spcPts val="4439"/>
              </a:lnSpc>
            </a:pPr>
            <a:r>
              <a:rPr lang="en-US" sz="3999">
                <a:solidFill>
                  <a:srgbClr val="316981"/>
                </a:solidFill>
                <a:latin typeface="Abstracted Dream"/>
                <a:ea typeface="Abstracted Dream"/>
                <a:cs typeface="Abstracted Dream"/>
                <a:sym typeface="Abstracted Dream"/>
              </a:rPr>
              <a:t>PREPROCESSING DATA</a:t>
            </a:r>
          </a:p>
        </p:txBody>
      </p:sp>
      <p:sp>
        <p:nvSpPr>
          <p:cNvPr name="TextBox 11" id="11"/>
          <p:cNvSpPr txBox="true"/>
          <p:nvPr/>
        </p:nvSpPr>
        <p:spPr>
          <a:xfrm rot="0">
            <a:off x="1903413" y="4220586"/>
            <a:ext cx="6656038" cy="3714353"/>
          </a:xfrm>
          <a:prstGeom prst="rect">
            <a:avLst/>
          </a:prstGeom>
        </p:spPr>
        <p:txBody>
          <a:bodyPr anchor="t" rtlCol="false" tIns="0" lIns="0" bIns="0" rIns="0">
            <a:spAutoFit/>
          </a:bodyPr>
          <a:lstStyle/>
          <a:p>
            <a:pPr algn="just">
              <a:lnSpc>
                <a:spcPts val="4221"/>
              </a:lnSpc>
            </a:pPr>
            <a:r>
              <a:rPr lang="en-US" sz="3015">
                <a:solidFill>
                  <a:srgbClr val="FFFFFF"/>
                </a:solidFill>
                <a:latin typeface="Open Sans"/>
                <a:ea typeface="Open Sans"/>
                <a:cs typeface="Open Sans"/>
                <a:sym typeface="Open Sans"/>
              </a:rPr>
              <a:t>Distribusi target charges yang tidak normal (skewed) menyulitkan model dalam belajar. Transformasi logaritmik (log₁₀) diterapkan untuk membuat distribusi lebih simetris, sehingga model dapat memprediksi dengan lebih akurat dan stabil.</a:t>
            </a:r>
          </a:p>
        </p:txBody>
      </p:sp>
      <p:sp>
        <p:nvSpPr>
          <p:cNvPr name="TextBox 12" id="12"/>
          <p:cNvSpPr txBox="true"/>
          <p:nvPr/>
        </p:nvSpPr>
        <p:spPr>
          <a:xfrm rot="0">
            <a:off x="1718489" y="3285934"/>
            <a:ext cx="6656038" cy="537723"/>
          </a:xfrm>
          <a:prstGeom prst="rect">
            <a:avLst/>
          </a:prstGeom>
        </p:spPr>
        <p:txBody>
          <a:bodyPr anchor="t" rtlCol="false" tIns="0" lIns="0" bIns="0" rIns="0">
            <a:spAutoFit/>
          </a:bodyPr>
          <a:lstStyle/>
          <a:p>
            <a:pPr algn="l">
              <a:lnSpc>
                <a:spcPts val="4486"/>
              </a:lnSpc>
            </a:pPr>
            <a:r>
              <a:rPr lang="en-US" b="true" sz="3204">
                <a:solidFill>
                  <a:srgbClr val="FFFFFF"/>
                </a:solidFill>
                <a:latin typeface="Open Sans Bold"/>
                <a:ea typeface="Open Sans Bold"/>
                <a:cs typeface="Open Sans Bold"/>
                <a:sym typeface="Open Sans Bold"/>
              </a:rPr>
              <a:t>TRANSFORMASI TARGET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322255" y="2156694"/>
            <a:ext cx="10701910" cy="5973611"/>
          </a:xfrm>
          <a:custGeom>
            <a:avLst/>
            <a:gdLst/>
            <a:ahLst/>
            <a:cxnLst/>
            <a:rect r="r" b="b" t="t" l="l"/>
            <a:pathLst>
              <a:path h="5973611" w="10701910">
                <a:moveTo>
                  <a:pt x="0" y="0"/>
                </a:moveTo>
                <a:lnTo>
                  <a:pt x="10701910" y="0"/>
                </a:lnTo>
                <a:lnTo>
                  <a:pt x="10701910" y="5973612"/>
                </a:lnTo>
                <a:lnTo>
                  <a:pt x="0" y="59736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2252442" y="4299131"/>
            <a:ext cx="8240311" cy="1678027"/>
          </a:xfrm>
          <a:custGeom>
            <a:avLst/>
            <a:gdLst/>
            <a:ahLst/>
            <a:cxnLst/>
            <a:rect r="r" b="b" t="t" l="l"/>
            <a:pathLst>
              <a:path h="1678027" w="8240311">
                <a:moveTo>
                  <a:pt x="0" y="0"/>
                </a:moveTo>
                <a:lnTo>
                  <a:pt x="8240311" y="0"/>
                </a:lnTo>
                <a:lnTo>
                  <a:pt x="8240311" y="1678027"/>
                </a:lnTo>
                <a:lnTo>
                  <a:pt x="0" y="16780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5400000">
            <a:off x="-1230517" y="4728570"/>
            <a:ext cx="6139311" cy="819150"/>
          </a:xfrm>
          <a:prstGeom prst="rect">
            <a:avLst/>
          </a:prstGeom>
        </p:spPr>
        <p:txBody>
          <a:bodyPr anchor="t" rtlCol="false" tIns="0" lIns="0" bIns="0" rIns="0">
            <a:spAutoFit/>
          </a:bodyPr>
          <a:lstStyle/>
          <a:p>
            <a:pPr algn="ctr">
              <a:lnSpc>
                <a:spcPts val="5550"/>
              </a:lnSpc>
            </a:pPr>
            <a:r>
              <a:rPr lang="en-US" sz="5000">
                <a:solidFill>
                  <a:srgbClr val="316981"/>
                </a:solidFill>
                <a:latin typeface="Abstracted Dream"/>
                <a:ea typeface="Abstracted Dream"/>
                <a:cs typeface="Abstracted Dream"/>
                <a:sym typeface="Abstracted Dream"/>
              </a:rPr>
              <a:t>PEMODELAN</a:t>
            </a:r>
          </a:p>
        </p:txBody>
      </p:sp>
      <p:sp>
        <p:nvSpPr>
          <p:cNvPr name="TextBox 5" id="5"/>
          <p:cNvSpPr txBox="true"/>
          <p:nvPr/>
        </p:nvSpPr>
        <p:spPr>
          <a:xfrm rot="0">
            <a:off x="5023285" y="1065597"/>
            <a:ext cx="11921883" cy="8192703"/>
          </a:xfrm>
          <a:prstGeom prst="rect">
            <a:avLst/>
          </a:prstGeom>
        </p:spPr>
        <p:txBody>
          <a:bodyPr anchor="t" rtlCol="false" tIns="0" lIns="0" bIns="0" rIns="0">
            <a:spAutoFit/>
          </a:bodyPr>
          <a:lstStyle/>
          <a:p>
            <a:pPr algn="l">
              <a:lnSpc>
                <a:spcPts val="4092"/>
              </a:lnSpc>
            </a:pPr>
            <a:r>
              <a:rPr lang="en-US" sz="2923">
                <a:solidFill>
                  <a:srgbClr val="FFFFFF"/>
                </a:solidFill>
                <a:latin typeface="Open Sans"/>
                <a:ea typeface="Open Sans"/>
                <a:cs typeface="Open Sans"/>
                <a:sym typeface="Open Sans"/>
              </a:rPr>
              <a:t>- Pembagian Data</a:t>
            </a:r>
          </a:p>
          <a:p>
            <a:pPr algn="l">
              <a:lnSpc>
                <a:spcPts val="4092"/>
              </a:lnSpc>
            </a:pPr>
            <a:r>
              <a:rPr lang="en-US" sz="2923">
                <a:solidFill>
                  <a:srgbClr val="FFFFFF"/>
                </a:solidFill>
                <a:latin typeface="Open Sans"/>
                <a:ea typeface="Open Sans"/>
                <a:cs typeface="Open Sans"/>
                <a:sym typeface="Open Sans"/>
              </a:rPr>
              <a:t>Data dibagi menjadi 80% training dan 20% testing.</a:t>
            </a:r>
          </a:p>
          <a:p>
            <a:pPr algn="l">
              <a:lnSpc>
                <a:spcPts val="4092"/>
              </a:lnSpc>
            </a:pPr>
          </a:p>
          <a:p>
            <a:pPr algn="l">
              <a:lnSpc>
                <a:spcPts val="4092"/>
              </a:lnSpc>
            </a:pPr>
            <a:r>
              <a:rPr lang="en-US" sz="2923">
                <a:solidFill>
                  <a:srgbClr val="FFFFFF"/>
                </a:solidFill>
                <a:latin typeface="Open Sans"/>
                <a:ea typeface="Open Sans"/>
                <a:cs typeface="Open Sans"/>
                <a:sym typeface="Open Sans"/>
              </a:rPr>
              <a:t>- Standarisasi</a:t>
            </a:r>
          </a:p>
          <a:p>
            <a:pPr algn="l">
              <a:lnSpc>
                <a:spcPts val="4092"/>
              </a:lnSpc>
            </a:pPr>
            <a:r>
              <a:rPr lang="en-US" sz="2923">
                <a:solidFill>
                  <a:srgbClr val="FFFFFF"/>
                </a:solidFill>
                <a:latin typeface="Open Sans"/>
                <a:ea typeface="Open Sans"/>
                <a:cs typeface="Open Sans"/>
                <a:sym typeface="Open Sans"/>
              </a:rPr>
              <a:t>Gunakan StandardScaler → semua fitur punya mean = 0, std = 1.</a:t>
            </a:r>
          </a:p>
          <a:p>
            <a:pPr algn="l">
              <a:lnSpc>
                <a:spcPts val="4092"/>
              </a:lnSpc>
            </a:pPr>
          </a:p>
          <a:p>
            <a:pPr algn="l">
              <a:lnSpc>
                <a:spcPts val="4092"/>
              </a:lnSpc>
            </a:pPr>
            <a:r>
              <a:rPr lang="en-US" sz="2923">
                <a:solidFill>
                  <a:srgbClr val="FFFFFF"/>
                </a:solidFill>
                <a:latin typeface="Open Sans"/>
                <a:ea typeface="Open Sans"/>
                <a:cs typeface="Open Sans"/>
                <a:sym typeface="Open Sans"/>
              </a:rPr>
              <a:t>- Linear Regression</a:t>
            </a:r>
          </a:p>
          <a:p>
            <a:pPr algn="l">
              <a:lnSpc>
                <a:spcPts val="4092"/>
              </a:lnSpc>
            </a:pPr>
            <a:r>
              <a:rPr lang="en-US" sz="2923">
                <a:solidFill>
                  <a:srgbClr val="FFFFFF"/>
                </a:solidFill>
                <a:latin typeface="Open Sans"/>
                <a:ea typeface="Open Sans"/>
                <a:cs typeface="Open Sans"/>
                <a:sym typeface="Open Sans"/>
              </a:rPr>
              <a:t>Model regresi linear diterapkan pada data yang telah distandarisasi.</a:t>
            </a:r>
          </a:p>
          <a:p>
            <a:pPr algn="l">
              <a:lnSpc>
                <a:spcPts val="4092"/>
              </a:lnSpc>
            </a:pPr>
          </a:p>
          <a:p>
            <a:pPr algn="l">
              <a:lnSpc>
                <a:spcPts val="4092"/>
              </a:lnSpc>
            </a:pPr>
            <a:r>
              <a:rPr lang="en-US" sz="2923">
                <a:solidFill>
                  <a:srgbClr val="FFFFFF"/>
                </a:solidFill>
                <a:latin typeface="Open Sans"/>
                <a:ea typeface="Open Sans"/>
                <a:cs typeface="Open Sans"/>
                <a:sym typeface="Open Sans"/>
              </a:rPr>
              <a:t>- Gradient Descent</a:t>
            </a:r>
          </a:p>
          <a:p>
            <a:pPr algn="l">
              <a:lnSpc>
                <a:spcPts val="4092"/>
              </a:lnSpc>
            </a:pPr>
            <a:r>
              <a:rPr lang="en-US" sz="2923">
                <a:solidFill>
                  <a:srgbClr val="FFFFFF"/>
                </a:solidFill>
                <a:latin typeface="Open Sans"/>
                <a:ea typeface="Open Sans"/>
                <a:cs typeface="Open Sans"/>
                <a:sym typeface="Open Sans"/>
              </a:rPr>
              <a:t>Dilakukan implementasi manual untuk optimasi parameter.</a:t>
            </a:r>
          </a:p>
          <a:p>
            <a:pPr algn="l">
              <a:lnSpc>
                <a:spcPts val="4092"/>
              </a:lnSpc>
            </a:pPr>
            <a:r>
              <a:rPr lang="en-US" sz="2923">
                <a:solidFill>
                  <a:srgbClr val="FFFFFF"/>
                </a:solidFill>
                <a:latin typeface="Open Sans"/>
                <a:ea typeface="Open Sans"/>
                <a:cs typeface="Open Sans"/>
                <a:sym typeface="Open Sans"/>
              </a:rPr>
              <a:t>Grafik cost function menunjukkan penurunan stabil → konvergen.</a:t>
            </a:r>
          </a:p>
          <a:p>
            <a:pPr algn="l">
              <a:lnSpc>
                <a:spcPts val="4092"/>
              </a:lnSpc>
            </a:pPr>
          </a:p>
          <a:p>
            <a:pPr algn="l">
              <a:lnSpc>
                <a:spcPts val="4092"/>
              </a:lnSpc>
            </a:pPr>
            <a:r>
              <a:rPr lang="en-US" sz="2923">
                <a:solidFill>
                  <a:srgbClr val="FFFFFF"/>
                </a:solidFill>
                <a:latin typeface="Open Sans"/>
                <a:ea typeface="Open Sans"/>
                <a:cs typeface="Open Sans"/>
                <a:sym typeface="Open Sans"/>
              </a:rPr>
              <a:t>- Polynomial Regression</a:t>
            </a:r>
          </a:p>
          <a:p>
            <a:pPr algn="l">
              <a:lnSpc>
                <a:spcPts val="4092"/>
              </a:lnSpc>
            </a:pPr>
            <a:r>
              <a:rPr lang="en-US" sz="2923">
                <a:solidFill>
                  <a:srgbClr val="FFFFFF"/>
                </a:solidFill>
                <a:latin typeface="Open Sans"/>
                <a:ea typeface="Open Sans"/>
                <a:cs typeface="Open Sans"/>
                <a:sym typeface="Open Sans"/>
              </a:rPr>
              <a:t>Regresi polinomial derajat 2 digunakan untuk menangkap pola non-linear dalam data.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5598607" y="713413"/>
            <a:ext cx="8049110" cy="1639092"/>
          </a:xfrm>
          <a:custGeom>
            <a:avLst/>
            <a:gdLst/>
            <a:ahLst/>
            <a:cxnLst/>
            <a:rect r="r" b="b" t="t" l="l"/>
            <a:pathLst>
              <a:path h="1639092" w="8049110">
                <a:moveTo>
                  <a:pt x="0" y="0"/>
                </a:moveTo>
                <a:lnTo>
                  <a:pt x="8049110" y="0"/>
                </a:lnTo>
                <a:lnTo>
                  <a:pt x="8049110" y="1639091"/>
                </a:lnTo>
                <a:lnTo>
                  <a:pt x="0" y="1639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19538" y="6745414"/>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25394" y="2577256"/>
            <a:ext cx="8783461" cy="7194879"/>
            <a:chOff x="0" y="0"/>
            <a:chExt cx="2543763" cy="2083696"/>
          </a:xfrm>
        </p:grpSpPr>
        <p:sp>
          <p:nvSpPr>
            <p:cNvPr name="Freeform 7" id="7"/>
            <p:cNvSpPr/>
            <p:nvPr/>
          </p:nvSpPr>
          <p:spPr>
            <a:xfrm flipH="false" flipV="false" rot="0">
              <a:off x="0" y="0"/>
              <a:ext cx="2543763" cy="2083696"/>
            </a:xfrm>
            <a:custGeom>
              <a:avLst/>
              <a:gdLst/>
              <a:ahLst/>
              <a:cxnLst/>
              <a:rect r="r" b="b" t="t" l="l"/>
              <a:pathLst>
                <a:path h="2083696" w="2543763">
                  <a:moveTo>
                    <a:pt x="44952" y="0"/>
                  </a:moveTo>
                  <a:lnTo>
                    <a:pt x="2498810" y="0"/>
                  </a:lnTo>
                  <a:cubicBezTo>
                    <a:pt x="2510733" y="0"/>
                    <a:pt x="2522166" y="4736"/>
                    <a:pt x="2530597" y="13166"/>
                  </a:cubicBezTo>
                  <a:cubicBezTo>
                    <a:pt x="2539027" y="21596"/>
                    <a:pt x="2543763" y="33030"/>
                    <a:pt x="2543763" y="44952"/>
                  </a:cubicBezTo>
                  <a:lnTo>
                    <a:pt x="2543763" y="2038744"/>
                  </a:lnTo>
                  <a:cubicBezTo>
                    <a:pt x="2543763" y="2063571"/>
                    <a:pt x="2523637" y="2083696"/>
                    <a:pt x="2498810" y="2083696"/>
                  </a:cubicBezTo>
                  <a:lnTo>
                    <a:pt x="44952" y="2083696"/>
                  </a:lnTo>
                  <a:cubicBezTo>
                    <a:pt x="20126" y="2083696"/>
                    <a:pt x="0" y="2063571"/>
                    <a:pt x="0" y="2038744"/>
                  </a:cubicBezTo>
                  <a:lnTo>
                    <a:pt x="0" y="44952"/>
                  </a:lnTo>
                  <a:cubicBezTo>
                    <a:pt x="0" y="20126"/>
                    <a:pt x="20126" y="0"/>
                    <a:pt x="44952" y="0"/>
                  </a:cubicBezTo>
                  <a:close/>
                </a:path>
              </a:pathLst>
            </a:custGeom>
            <a:solidFill>
              <a:srgbClr val="77ACC5"/>
            </a:solidFill>
          </p:spPr>
        </p:sp>
        <p:sp>
          <p:nvSpPr>
            <p:cNvPr name="TextBox 8" id="8"/>
            <p:cNvSpPr txBox="true"/>
            <p:nvPr/>
          </p:nvSpPr>
          <p:spPr>
            <a:xfrm>
              <a:off x="0" y="-38100"/>
              <a:ext cx="2543763" cy="212179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084791" y="3337057"/>
            <a:ext cx="7125852" cy="5824326"/>
          </a:xfrm>
          <a:custGeom>
            <a:avLst/>
            <a:gdLst/>
            <a:ahLst/>
            <a:cxnLst/>
            <a:rect r="r" b="b" t="t" l="l"/>
            <a:pathLst>
              <a:path h="5824326" w="7125852">
                <a:moveTo>
                  <a:pt x="0" y="0"/>
                </a:moveTo>
                <a:lnTo>
                  <a:pt x="7125852" y="0"/>
                </a:lnTo>
                <a:lnTo>
                  <a:pt x="7125852" y="5824327"/>
                </a:lnTo>
                <a:lnTo>
                  <a:pt x="0" y="5824327"/>
                </a:lnTo>
                <a:lnTo>
                  <a:pt x="0" y="0"/>
                </a:lnTo>
                <a:close/>
              </a:path>
            </a:pathLst>
          </a:custGeom>
          <a:blipFill>
            <a:blip r:embed="rId6"/>
            <a:stretch>
              <a:fillRect l="0" t="0" r="0" b="0"/>
            </a:stretch>
          </a:blipFill>
        </p:spPr>
      </p:sp>
      <p:sp>
        <p:nvSpPr>
          <p:cNvPr name="TextBox 10" id="10"/>
          <p:cNvSpPr txBox="true"/>
          <p:nvPr/>
        </p:nvSpPr>
        <p:spPr>
          <a:xfrm rot="0">
            <a:off x="6938200" y="1099571"/>
            <a:ext cx="5369925" cy="809625"/>
          </a:xfrm>
          <a:prstGeom prst="rect">
            <a:avLst/>
          </a:prstGeom>
        </p:spPr>
        <p:txBody>
          <a:bodyPr anchor="t" rtlCol="false" tIns="0" lIns="0" bIns="0" rIns="0">
            <a:spAutoFit/>
          </a:bodyPr>
          <a:lstStyle/>
          <a:p>
            <a:pPr algn="ctr">
              <a:lnSpc>
                <a:spcPts val="5549"/>
              </a:lnSpc>
            </a:pPr>
            <a:r>
              <a:rPr lang="en-US" sz="4999">
                <a:solidFill>
                  <a:srgbClr val="316981"/>
                </a:solidFill>
                <a:latin typeface="Abstracted Dream"/>
                <a:ea typeface="Abstracted Dream"/>
                <a:cs typeface="Abstracted Dream"/>
                <a:sym typeface="Abstracted Dream"/>
              </a:rPr>
              <a:t>EVALUASI MODEL</a:t>
            </a:r>
          </a:p>
        </p:txBody>
      </p:sp>
      <p:sp>
        <p:nvSpPr>
          <p:cNvPr name="TextBox 11" id="11"/>
          <p:cNvSpPr txBox="true"/>
          <p:nvPr/>
        </p:nvSpPr>
        <p:spPr>
          <a:xfrm rot="0">
            <a:off x="864788" y="3917205"/>
            <a:ext cx="7904673" cy="5126990"/>
          </a:xfrm>
          <a:prstGeom prst="rect">
            <a:avLst/>
          </a:prstGeom>
        </p:spPr>
        <p:txBody>
          <a:bodyPr anchor="t" rtlCol="false" tIns="0" lIns="0" bIns="0" rIns="0">
            <a:spAutoFit/>
          </a:bodyPr>
          <a:lstStyle/>
          <a:p>
            <a:pPr algn="l">
              <a:lnSpc>
                <a:spcPts val="4060"/>
              </a:lnSpc>
            </a:pPr>
            <a:r>
              <a:rPr lang="en-US" sz="2900">
                <a:solidFill>
                  <a:srgbClr val="FFFFFF"/>
                </a:solidFill>
                <a:latin typeface="Open Sans"/>
                <a:ea typeface="Open Sans"/>
                <a:cs typeface="Open Sans"/>
                <a:sym typeface="Open Sans"/>
              </a:rPr>
              <a:t>Model dievaluasi dengan tiga metrik utama:</a:t>
            </a:r>
          </a:p>
          <a:p>
            <a:pPr algn="l" marL="626111" indent="-313055" lvl="1">
              <a:lnSpc>
                <a:spcPts val="4060"/>
              </a:lnSpc>
              <a:buFont typeface="Arial"/>
              <a:buChar char="•"/>
            </a:pPr>
            <a:r>
              <a:rPr lang="en-US" sz="2900">
                <a:solidFill>
                  <a:srgbClr val="FFFFFF"/>
                </a:solidFill>
                <a:latin typeface="Open Sans"/>
                <a:ea typeface="Open Sans"/>
                <a:cs typeface="Open Sans"/>
                <a:sym typeface="Open Sans"/>
              </a:rPr>
              <a:t>MAE (Mean Absolute Error)</a:t>
            </a:r>
          </a:p>
          <a:p>
            <a:pPr algn="l">
              <a:lnSpc>
                <a:spcPts val="4060"/>
              </a:lnSpc>
            </a:pPr>
            <a:r>
              <a:rPr lang="en-US" sz="2900">
                <a:solidFill>
                  <a:srgbClr val="FFFFFF"/>
                </a:solidFill>
                <a:latin typeface="Open Sans"/>
                <a:ea typeface="Open Sans"/>
                <a:cs typeface="Open Sans"/>
                <a:sym typeface="Open Sans"/>
              </a:rPr>
              <a:t>→ Rata-rata selisih absolut prediksi vs. aktual</a:t>
            </a:r>
          </a:p>
          <a:p>
            <a:pPr algn="l">
              <a:lnSpc>
                <a:spcPts val="4060"/>
              </a:lnSpc>
            </a:pPr>
          </a:p>
          <a:p>
            <a:pPr algn="l" marL="626111" indent="-313055" lvl="1">
              <a:lnSpc>
                <a:spcPts val="4060"/>
              </a:lnSpc>
              <a:buFont typeface="Arial"/>
              <a:buChar char="•"/>
            </a:pPr>
            <a:r>
              <a:rPr lang="en-US" sz="2900">
                <a:solidFill>
                  <a:srgbClr val="FFFFFF"/>
                </a:solidFill>
                <a:latin typeface="Open Sans"/>
                <a:ea typeface="Open Sans"/>
                <a:cs typeface="Open Sans"/>
                <a:sym typeface="Open Sans"/>
              </a:rPr>
              <a:t>MSE (Mean Squared Error)</a:t>
            </a:r>
          </a:p>
          <a:p>
            <a:pPr algn="l">
              <a:lnSpc>
                <a:spcPts val="4060"/>
              </a:lnSpc>
            </a:pPr>
            <a:r>
              <a:rPr lang="en-US" sz="2900">
                <a:solidFill>
                  <a:srgbClr val="FFFFFF"/>
                </a:solidFill>
                <a:latin typeface="Open Sans"/>
                <a:ea typeface="Open Sans"/>
                <a:cs typeface="Open Sans"/>
                <a:sym typeface="Open Sans"/>
              </a:rPr>
              <a:t>→ Rata-rata kuadrat dari selisih tersebut</a:t>
            </a:r>
          </a:p>
          <a:p>
            <a:pPr algn="l">
              <a:lnSpc>
                <a:spcPts val="4060"/>
              </a:lnSpc>
            </a:pPr>
          </a:p>
          <a:p>
            <a:pPr algn="l" marL="626111" indent="-313055" lvl="1">
              <a:lnSpc>
                <a:spcPts val="4060"/>
              </a:lnSpc>
              <a:buFont typeface="Arial"/>
              <a:buChar char="•"/>
            </a:pPr>
            <a:r>
              <a:rPr lang="en-US" sz="2900">
                <a:solidFill>
                  <a:srgbClr val="FFFFFF"/>
                </a:solidFill>
                <a:latin typeface="Open Sans"/>
                <a:ea typeface="Open Sans"/>
                <a:cs typeface="Open Sans"/>
                <a:sym typeface="Open Sans"/>
              </a:rPr>
              <a:t>RMSE (Root Mean Squared Error)</a:t>
            </a:r>
          </a:p>
          <a:p>
            <a:pPr algn="l">
              <a:lnSpc>
                <a:spcPts val="4060"/>
              </a:lnSpc>
            </a:pPr>
            <a:r>
              <a:rPr lang="en-US" sz="2900">
                <a:solidFill>
                  <a:srgbClr val="FFFFFF"/>
                </a:solidFill>
                <a:latin typeface="Open Sans"/>
                <a:ea typeface="Open Sans"/>
                <a:cs typeface="Open Sans"/>
                <a:sym typeface="Open Sans"/>
              </a:rPr>
              <a:t>→ Akar kuadrat dari MSE, lebih sensitif terhadap error besar</a:t>
            </a:r>
          </a:p>
        </p:txBody>
      </p:sp>
      <p:sp>
        <p:nvSpPr>
          <p:cNvPr name="TextBox 12" id="12"/>
          <p:cNvSpPr txBox="true"/>
          <p:nvPr/>
        </p:nvSpPr>
        <p:spPr>
          <a:xfrm rot="0">
            <a:off x="864788" y="3005331"/>
            <a:ext cx="4361212" cy="596778"/>
          </a:xfrm>
          <a:prstGeom prst="rect">
            <a:avLst/>
          </a:prstGeom>
        </p:spPr>
        <p:txBody>
          <a:bodyPr anchor="t" rtlCol="false" tIns="0" lIns="0" bIns="0" rIns="0">
            <a:spAutoFit/>
          </a:bodyPr>
          <a:lstStyle/>
          <a:p>
            <a:pPr algn="l">
              <a:lnSpc>
                <a:spcPts val="4906"/>
              </a:lnSpc>
            </a:pPr>
            <a:r>
              <a:rPr lang="en-US" b="true" sz="3504">
                <a:solidFill>
                  <a:srgbClr val="FFFFFF"/>
                </a:solidFill>
                <a:latin typeface="Open Sans Bold"/>
                <a:ea typeface="Open Sans Bold"/>
                <a:cs typeface="Open Sans Bold"/>
                <a:sym typeface="Open Sans Bold"/>
              </a:rPr>
              <a:t>METRIK EVALUASI</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218905" y="410027"/>
            <a:ext cx="6076254" cy="1237346"/>
          </a:xfrm>
          <a:custGeom>
            <a:avLst/>
            <a:gdLst/>
            <a:ahLst/>
            <a:cxnLst/>
            <a:rect r="r" b="b" t="t" l="l"/>
            <a:pathLst>
              <a:path h="1237346" w="6076254">
                <a:moveTo>
                  <a:pt x="0" y="0"/>
                </a:moveTo>
                <a:lnTo>
                  <a:pt x="6076254" y="0"/>
                </a:lnTo>
                <a:lnTo>
                  <a:pt x="6076254" y="1237346"/>
                </a:lnTo>
                <a:lnTo>
                  <a:pt x="0" y="12373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545686" y="6509275"/>
            <a:ext cx="14999033" cy="3376073"/>
            <a:chOff x="0" y="0"/>
            <a:chExt cx="3950363" cy="889171"/>
          </a:xfrm>
        </p:grpSpPr>
        <p:sp>
          <p:nvSpPr>
            <p:cNvPr name="Freeform 7" id="7"/>
            <p:cNvSpPr/>
            <p:nvPr/>
          </p:nvSpPr>
          <p:spPr>
            <a:xfrm flipH="false" flipV="false" rot="0">
              <a:off x="0" y="0"/>
              <a:ext cx="3950363" cy="889171"/>
            </a:xfrm>
            <a:custGeom>
              <a:avLst/>
              <a:gdLst/>
              <a:ahLst/>
              <a:cxnLst/>
              <a:rect r="r" b="b" t="t" l="l"/>
              <a:pathLst>
                <a:path h="889171" w="3950363">
                  <a:moveTo>
                    <a:pt x="0" y="0"/>
                  </a:moveTo>
                  <a:lnTo>
                    <a:pt x="3950363" y="0"/>
                  </a:lnTo>
                  <a:lnTo>
                    <a:pt x="3950363" y="889171"/>
                  </a:lnTo>
                  <a:lnTo>
                    <a:pt x="0" y="889171"/>
                  </a:lnTo>
                  <a:close/>
                </a:path>
              </a:pathLst>
            </a:custGeom>
            <a:solidFill>
              <a:srgbClr val="316981"/>
            </a:solidFill>
          </p:spPr>
        </p:sp>
        <p:sp>
          <p:nvSpPr>
            <p:cNvPr name="TextBox 8" id="8"/>
            <p:cNvSpPr txBox="true"/>
            <p:nvPr/>
          </p:nvSpPr>
          <p:spPr>
            <a:xfrm>
              <a:off x="0" y="-38100"/>
              <a:ext cx="3950363" cy="927271"/>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3995738" y="1734493"/>
            <a:ext cx="11301259" cy="4774782"/>
          </a:xfrm>
          <a:custGeom>
            <a:avLst/>
            <a:gdLst/>
            <a:ahLst/>
            <a:cxnLst/>
            <a:rect r="r" b="b" t="t" l="l"/>
            <a:pathLst>
              <a:path h="4774782" w="11301259">
                <a:moveTo>
                  <a:pt x="0" y="0"/>
                </a:moveTo>
                <a:lnTo>
                  <a:pt x="11301258" y="0"/>
                </a:lnTo>
                <a:lnTo>
                  <a:pt x="11301258" y="4774782"/>
                </a:lnTo>
                <a:lnTo>
                  <a:pt x="0" y="4774782"/>
                </a:lnTo>
                <a:lnTo>
                  <a:pt x="0" y="0"/>
                </a:lnTo>
                <a:close/>
              </a:path>
            </a:pathLst>
          </a:custGeom>
          <a:blipFill>
            <a:blip r:embed="rId6"/>
            <a:stretch>
              <a:fillRect l="0" t="0" r="0" b="0"/>
            </a:stretch>
          </a:blipFill>
        </p:spPr>
      </p:sp>
      <p:sp>
        <p:nvSpPr>
          <p:cNvPr name="TextBox 10" id="10"/>
          <p:cNvSpPr txBox="true"/>
          <p:nvPr/>
        </p:nvSpPr>
        <p:spPr>
          <a:xfrm rot="0">
            <a:off x="5709427" y="677227"/>
            <a:ext cx="7095211" cy="624459"/>
          </a:xfrm>
          <a:prstGeom prst="rect">
            <a:avLst/>
          </a:prstGeom>
        </p:spPr>
        <p:txBody>
          <a:bodyPr anchor="t" rtlCol="false" tIns="0" lIns="0" bIns="0" rIns="0">
            <a:spAutoFit/>
          </a:bodyPr>
          <a:lstStyle/>
          <a:p>
            <a:pPr algn="ctr">
              <a:lnSpc>
                <a:spcPts val="4218"/>
              </a:lnSpc>
            </a:pPr>
            <a:r>
              <a:rPr lang="en-US" sz="3800">
                <a:solidFill>
                  <a:srgbClr val="316981"/>
                </a:solidFill>
                <a:latin typeface="Abstracted Dream"/>
                <a:ea typeface="Abstracted Dream"/>
                <a:cs typeface="Abstracted Dream"/>
                <a:sym typeface="Abstracted Dream"/>
              </a:rPr>
              <a:t>VISUALISASI HASIL PREDIKSI</a:t>
            </a:r>
          </a:p>
        </p:txBody>
      </p:sp>
      <p:sp>
        <p:nvSpPr>
          <p:cNvPr name="TextBox 11" id="11"/>
          <p:cNvSpPr txBox="true"/>
          <p:nvPr/>
        </p:nvSpPr>
        <p:spPr>
          <a:xfrm rot="0">
            <a:off x="1969346" y="6710069"/>
            <a:ext cx="13692747" cy="2910840"/>
          </a:xfrm>
          <a:prstGeom prst="rect">
            <a:avLst/>
          </a:prstGeom>
        </p:spPr>
        <p:txBody>
          <a:bodyPr anchor="t" rtlCol="false" tIns="0" lIns="0" bIns="0" rIns="0">
            <a:spAutoFit/>
          </a:bodyPr>
          <a:lstStyle/>
          <a:p>
            <a:pPr algn="l">
              <a:lnSpc>
                <a:spcPts val="3359"/>
              </a:lnSpc>
            </a:pPr>
            <a:r>
              <a:rPr lang="en-US" sz="2400">
                <a:solidFill>
                  <a:srgbClr val="FFFFFF"/>
                </a:solidFill>
                <a:latin typeface="Open Sans"/>
                <a:ea typeface="Open Sans"/>
                <a:cs typeface="Open Sans"/>
                <a:sym typeface="Open Sans"/>
              </a:rPr>
              <a:t>Perbandingan antara nilai aktual dan prediksi menunjukkan:</a:t>
            </a:r>
          </a:p>
          <a:p>
            <a:pPr algn="l" marL="518160" indent="-259080" lvl="1">
              <a:lnSpc>
                <a:spcPts val="3359"/>
              </a:lnSpc>
              <a:buFont typeface="Arial"/>
              <a:buChar char="•"/>
            </a:pPr>
            <a:r>
              <a:rPr lang="en-US" sz="2400">
                <a:solidFill>
                  <a:srgbClr val="FFFFFF"/>
                </a:solidFill>
                <a:latin typeface="Open Sans"/>
                <a:ea typeface="Open Sans"/>
                <a:cs typeface="Open Sans"/>
                <a:sym typeface="Open Sans"/>
              </a:rPr>
              <a:t>Linear Regression</a:t>
            </a:r>
          </a:p>
          <a:p>
            <a:pPr algn="l">
              <a:lnSpc>
                <a:spcPts val="3359"/>
              </a:lnSpc>
            </a:pPr>
            <a:r>
              <a:rPr lang="en-US" sz="2400">
                <a:solidFill>
                  <a:srgbClr val="FFFFFF"/>
                </a:solidFill>
                <a:latin typeface="Open Sans"/>
                <a:ea typeface="Open Sans"/>
                <a:cs typeface="Open Sans"/>
                <a:sym typeface="Open Sans"/>
              </a:rPr>
              <a:t>Prediksi tersebar luas dari nilai aktual → model kurang akurat &amp; tidak menangkap pola dengan baik</a:t>
            </a:r>
          </a:p>
          <a:p>
            <a:pPr algn="l" marL="518160" indent="-259080" lvl="1">
              <a:lnSpc>
                <a:spcPts val="3359"/>
              </a:lnSpc>
              <a:buFont typeface="Arial"/>
              <a:buChar char="•"/>
            </a:pPr>
            <a:r>
              <a:rPr lang="en-US" sz="2400">
                <a:solidFill>
                  <a:srgbClr val="FFFFFF"/>
                </a:solidFill>
                <a:latin typeface="Open Sans"/>
                <a:ea typeface="Open Sans"/>
                <a:cs typeface="Open Sans"/>
                <a:sym typeface="Open Sans"/>
              </a:rPr>
              <a:t>Po</a:t>
            </a:r>
            <a:r>
              <a:rPr lang="en-US" sz="2400">
                <a:solidFill>
                  <a:srgbClr val="FFFFFF"/>
                </a:solidFill>
                <a:latin typeface="Open Sans"/>
                <a:ea typeface="Open Sans"/>
                <a:cs typeface="Open Sans"/>
                <a:sym typeface="Open Sans"/>
              </a:rPr>
              <a:t>lynomial Regression</a:t>
            </a:r>
          </a:p>
          <a:p>
            <a:pPr algn="l">
              <a:lnSpc>
                <a:spcPts val="3359"/>
              </a:lnSpc>
            </a:pPr>
            <a:r>
              <a:rPr lang="en-US" sz="2400">
                <a:solidFill>
                  <a:srgbClr val="FFFFFF"/>
                </a:solidFill>
                <a:latin typeface="Open Sans"/>
                <a:ea typeface="Open Sans"/>
                <a:cs typeface="Open Sans"/>
                <a:sym typeface="Open Sans"/>
              </a:rPr>
              <a:t>Prediksi lebih mendekati nilai aktual → model lebih akurat &amp; mampu menangkap hubungan non-linear</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891167" y="1382583"/>
            <a:ext cx="6124475" cy="1247166"/>
          </a:xfrm>
          <a:custGeom>
            <a:avLst/>
            <a:gdLst/>
            <a:ahLst/>
            <a:cxnLst/>
            <a:rect r="r" b="b" t="t" l="l"/>
            <a:pathLst>
              <a:path h="1247166" w="6124475">
                <a:moveTo>
                  <a:pt x="0" y="0"/>
                </a:moveTo>
                <a:lnTo>
                  <a:pt x="6124475" y="0"/>
                </a:lnTo>
                <a:lnTo>
                  <a:pt x="6124475" y="1247166"/>
                </a:lnTo>
                <a:lnTo>
                  <a:pt x="0" y="12471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6167214" y="1496507"/>
            <a:ext cx="5572381" cy="921782"/>
          </a:xfrm>
          <a:prstGeom prst="rect">
            <a:avLst/>
          </a:prstGeom>
        </p:spPr>
        <p:txBody>
          <a:bodyPr anchor="t" rtlCol="false" tIns="0" lIns="0" bIns="0" rIns="0">
            <a:spAutoFit/>
          </a:bodyPr>
          <a:lstStyle/>
          <a:p>
            <a:pPr algn="ctr">
              <a:lnSpc>
                <a:spcPts val="6266"/>
              </a:lnSpc>
            </a:pPr>
            <a:r>
              <a:rPr lang="en-US" sz="5645">
                <a:solidFill>
                  <a:srgbClr val="316981"/>
                </a:solidFill>
                <a:latin typeface="Abstracted Dream"/>
                <a:ea typeface="Abstracted Dream"/>
                <a:cs typeface="Abstracted Dream"/>
                <a:sym typeface="Abstracted Dream"/>
              </a:rPr>
              <a:t>KESIMPULAN</a:t>
            </a:r>
          </a:p>
        </p:txBody>
      </p:sp>
      <p:sp>
        <p:nvSpPr>
          <p:cNvPr name="TextBox 12" id="12"/>
          <p:cNvSpPr txBox="true"/>
          <p:nvPr/>
        </p:nvSpPr>
        <p:spPr>
          <a:xfrm rot="0">
            <a:off x="2683068" y="3173776"/>
            <a:ext cx="12209270" cy="5033491"/>
          </a:xfrm>
          <a:prstGeom prst="rect">
            <a:avLst/>
          </a:prstGeom>
        </p:spPr>
        <p:txBody>
          <a:bodyPr anchor="t" rtlCol="false" tIns="0" lIns="0" bIns="0" rIns="0">
            <a:spAutoFit/>
          </a:bodyPr>
          <a:lstStyle/>
          <a:p>
            <a:pPr algn="ctr">
              <a:lnSpc>
                <a:spcPts val="4488"/>
              </a:lnSpc>
            </a:pPr>
            <a:r>
              <a:rPr lang="en-US" sz="3206">
                <a:solidFill>
                  <a:srgbClr val="316981"/>
                </a:solidFill>
                <a:latin typeface="Open Sans"/>
                <a:ea typeface="Open Sans"/>
                <a:cs typeface="Open Sans"/>
                <a:sym typeface="Open Sans"/>
              </a:rPr>
              <a:t>Hasil analisis menunjukkan bahwa status merokok, usia, dan BMI adalah faktor utama yang memengaruhi biaya pengobatan. Model regresi polinomial memberikan hasil prediksi lebih akurat dibandingkan regresi linear. Temuan ini bermanfaat bagi perusahaan asuransi dalam menentukan premi dan mendorong individu untuk menjaga gaya hidup sehat. Meski begitu, keterbatasan data dan model menjadi catatan, sehingga pengembangan lebih lanjut dengan data dan model yang lebih kompleks disarankan.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053262" y="2184411"/>
            <a:ext cx="3746347" cy="3092439"/>
          </a:xfrm>
          <a:custGeom>
            <a:avLst/>
            <a:gdLst/>
            <a:ahLst/>
            <a:cxnLst/>
            <a:rect r="r" b="b" t="t" l="l"/>
            <a:pathLst>
              <a:path h="3092439" w="3746347">
                <a:moveTo>
                  <a:pt x="0" y="0"/>
                </a:moveTo>
                <a:lnTo>
                  <a:pt x="3746347" y="0"/>
                </a:lnTo>
                <a:lnTo>
                  <a:pt x="3746347" y="3092439"/>
                </a:lnTo>
                <a:lnTo>
                  <a:pt x="0" y="30924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995738" y="5295900"/>
            <a:ext cx="10026685" cy="3053229"/>
          </a:xfrm>
          <a:prstGeom prst="rect">
            <a:avLst/>
          </a:prstGeom>
        </p:spPr>
        <p:txBody>
          <a:bodyPr anchor="t" rtlCol="false" tIns="0" lIns="0" bIns="0" rIns="0">
            <a:spAutoFit/>
          </a:bodyPr>
          <a:lstStyle/>
          <a:p>
            <a:pPr algn="ctr">
              <a:lnSpc>
                <a:spcPts val="10731"/>
              </a:lnSpc>
            </a:pPr>
            <a:r>
              <a:rPr lang="en-US" sz="11664">
                <a:solidFill>
                  <a:srgbClr val="316981"/>
                </a:solidFill>
                <a:latin typeface="Abstracted Dream"/>
                <a:ea typeface="Abstracted Dream"/>
                <a:cs typeface="Abstracted Dream"/>
                <a:sym typeface="Abstracted Dream"/>
              </a:rPr>
              <a:t>ADA PERTANYAAN?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570735" y="3978491"/>
            <a:ext cx="12321603" cy="2427535"/>
          </a:xfrm>
          <a:prstGeom prst="rect">
            <a:avLst/>
          </a:prstGeom>
        </p:spPr>
        <p:txBody>
          <a:bodyPr anchor="t" rtlCol="false" tIns="0" lIns="0" bIns="0" rIns="0">
            <a:spAutoFit/>
          </a:bodyPr>
          <a:lstStyle/>
          <a:p>
            <a:pPr algn="ctr">
              <a:lnSpc>
                <a:spcPts val="16519"/>
              </a:lnSpc>
            </a:pPr>
            <a:r>
              <a:rPr lang="en-US" sz="14882">
                <a:solidFill>
                  <a:srgbClr val="316981"/>
                </a:solidFill>
                <a:latin typeface="Abstracted Dream"/>
                <a:ea typeface="Abstracted Dream"/>
                <a:cs typeface="Abstracted Dream"/>
                <a:sym typeface="Abstracted Dream"/>
              </a:rPr>
              <a:t>TERIMAKASIH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375286" y="1496507"/>
            <a:ext cx="7156238" cy="952643"/>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ea typeface="Abstracted Dream"/>
                <a:cs typeface="Abstracted Dream"/>
                <a:sym typeface="Abstracted Dream"/>
              </a:rPr>
              <a:t>LATAR BELAKANG</a:t>
            </a:r>
          </a:p>
        </p:txBody>
      </p:sp>
      <p:sp>
        <p:nvSpPr>
          <p:cNvPr name="TextBox 12" id="12"/>
          <p:cNvSpPr txBox="true"/>
          <p:nvPr/>
        </p:nvSpPr>
        <p:spPr>
          <a:xfrm rot="0">
            <a:off x="3395662" y="3348480"/>
            <a:ext cx="10733388" cy="4864581"/>
          </a:xfrm>
          <a:prstGeom prst="rect">
            <a:avLst/>
          </a:prstGeom>
        </p:spPr>
        <p:txBody>
          <a:bodyPr anchor="t" rtlCol="false" tIns="0" lIns="0" bIns="0" rIns="0">
            <a:spAutoFit/>
          </a:bodyPr>
          <a:lstStyle/>
          <a:p>
            <a:pPr algn="just">
              <a:lnSpc>
                <a:spcPts val="4348"/>
              </a:lnSpc>
            </a:pPr>
            <a:r>
              <a:rPr lang="en-US" sz="3106">
                <a:solidFill>
                  <a:srgbClr val="316981"/>
                </a:solidFill>
                <a:latin typeface="Open Sans"/>
                <a:ea typeface="Open Sans"/>
                <a:cs typeface="Open Sans"/>
                <a:sym typeface="Open Sans"/>
              </a:rPr>
              <a:t>Mengapa topik ini penting?</a:t>
            </a:r>
          </a:p>
          <a:p>
            <a:pPr algn="just" marL="670603" indent="-335301" lvl="1">
              <a:lnSpc>
                <a:spcPts val="4348"/>
              </a:lnSpc>
              <a:buFont typeface="Arial"/>
              <a:buChar char="•"/>
            </a:pPr>
            <a:r>
              <a:rPr lang="en-US" sz="3106">
                <a:solidFill>
                  <a:srgbClr val="316981"/>
                </a:solidFill>
                <a:latin typeface="Open Sans"/>
                <a:ea typeface="Open Sans"/>
                <a:cs typeface="Open Sans"/>
                <a:sym typeface="Open Sans"/>
              </a:rPr>
              <a:t>Biaya pengobatan terus meningkat, berdampak langsung pada premi asuransi.</a:t>
            </a:r>
          </a:p>
          <a:p>
            <a:pPr algn="just" marL="670603" indent="-335301" lvl="1">
              <a:lnSpc>
                <a:spcPts val="4348"/>
              </a:lnSpc>
              <a:buFont typeface="Arial"/>
              <a:buChar char="•"/>
            </a:pPr>
            <a:r>
              <a:rPr lang="en-US" sz="3106">
                <a:solidFill>
                  <a:srgbClr val="316981"/>
                </a:solidFill>
                <a:latin typeface="Open Sans"/>
                <a:ea typeface="Open Sans"/>
                <a:cs typeface="Open Sans"/>
                <a:sym typeface="Open Sans"/>
              </a:rPr>
              <a:t>Perusahaan asuransi perlu memprediksi biaya kesehatan secara efisien.</a:t>
            </a:r>
          </a:p>
          <a:p>
            <a:pPr algn="just" marL="670603" indent="-335301" lvl="1">
              <a:lnSpc>
                <a:spcPts val="4348"/>
              </a:lnSpc>
              <a:buFont typeface="Arial"/>
              <a:buChar char="•"/>
            </a:pPr>
            <a:r>
              <a:rPr lang="en-US" sz="3106">
                <a:solidFill>
                  <a:srgbClr val="316981"/>
                </a:solidFill>
                <a:latin typeface="Open Sans"/>
                <a:ea typeface="Open Sans"/>
                <a:cs typeface="Open Sans"/>
                <a:sym typeface="Open Sans"/>
              </a:rPr>
              <a:t>Data science dan machine learning dapat membantu prediksi berbasis data nyata.</a:t>
            </a:r>
          </a:p>
          <a:p>
            <a:pPr algn="just" marL="670603" indent="-335301" lvl="1">
              <a:lnSpc>
                <a:spcPts val="4348"/>
              </a:lnSpc>
              <a:buFont typeface="Arial"/>
              <a:buChar char="•"/>
            </a:pPr>
            <a:r>
              <a:rPr lang="en-US" sz="3106">
                <a:solidFill>
                  <a:srgbClr val="316981"/>
                </a:solidFill>
                <a:latin typeface="Open Sans"/>
                <a:ea typeface="Open Sans"/>
                <a:cs typeface="Open Sans"/>
                <a:sym typeface="Open Sans"/>
              </a:rPr>
              <a:t>Fokus: memanfaatkan algoritma regresi untuk prediksi biaya asuransi kesehatan.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3001606" y="3764772"/>
            <a:ext cx="906569" cy="90656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698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3965185" y="3459092"/>
            <a:ext cx="5178815" cy="1684408"/>
          </a:xfrm>
          <a:custGeom>
            <a:avLst/>
            <a:gdLst/>
            <a:ahLst/>
            <a:cxnLst/>
            <a:rect r="r" b="b" t="t" l="l"/>
            <a:pathLst>
              <a:path h="1684408" w="5178815">
                <a:moveTo>
                  <a:pt x="0" y="0"/>
                </a:moveTo>
                <a:lnTo>
                  <a:pt x="5178815" y="0"/>
                </a:lnTo>
                <a:lnTo>
                  <a:pt x="5178815" y="1684408"/>
                </a:lnTo>
                <a:lnTo>
                  <a:pt x="0" y="16844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5375286" y="1496507"/>
            <a:ext cx="7156238" cy="952643"/>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ea typeface="Abstracted Dream"/>
                <a:cs typeface="Abstracted Dream"/>
                <a:sym typeface="Abstracted Dream"/>
              </a:rPr>
              <a:t>TUJUAN</a:t>
            </a:r>
          </a:p>
        </p:txBody>
      </p:sp>
      <p:sp>
        <p:nvSpPr>
          <p:cNvPr name="TextBox 16" id="16"/>
          <p:cNvSpPr txBox="true"/>
          <p:nvPr/>
        </p:nvSpPr>
        <p:spPr>
          <a:xfrm rot="0">
            <a:off x="2763036" y="3831892"/>
            <a:ext cx="1383708" cy="696130"/>
          </a:xfrm>
          <a:prstGeom prst="rect">
            <a:avLst/>
          </a:prstGeom>
        </p:spPr>
        <p:txBody>
          <a:bodyPr anchor="t" rtlCol="false" tIns="0" lIns="0" bIns="0" rIns="0">
            <a:spAutoFit/>
          </a:bodyPr>
          <a:lstStyle/>
          <a:p>
            <a:pPr algn="ctr">
              <a:lnSpc>
                <a:spcPts val="5739"/>
              </a:lnSpc>
            </a:pPr>
            <a:r>
              <a:rPr lang="en-US" b="true" sz="4099">
                <a:solidFill>
                  <a:srgbClr val="FFFFFF"/>
                </a:solidFill>
                <a:latin typeface="Open Sans Bold"/>
                <a:ea typeface="Open Sans Bold"/>
                <a:cs typeface="Open Sans Bold"/>
                <a:sym typeface="Open Sans Bold"/>
              </a:rPr>
              <a:t>01</a:t>
            </a:r>
          </a:p>
        </p:txBody>
      </p:sp>
      <p:sp>
        <p:nvSpPr>
          <p:cNvPr name="TextBox 17" id="17"/>
          <p:cNvSpPr txBox="true"/>
          <p:nvPr/>
        </p:nvSpPr>
        <p:spPr>
          <a:xfrm rot="0">
            <a:off x="4146745" y="3899512"/>
            <a:ext cx="4758464" cy="771830"/>
          </a:xfrm>
          <a:prstGeom prst="rect">
            <a:avLst/>
          </a:prstGeom>
        </p:spPr>
        <p:txBody>
          <a:bodyPr anchor="t" rtlCol="false" tIns="0" lIns="0" bIns="0" rIns="0">
            <a:spAutoFit/>
          </a:bodyPr>
          <a:lstStyle/>
          <a:p>
            <a:pPr algn="l">
              <a:lnSpc>
                <a:spcPts val="3133"/>
              </a:lnSpc>
            </a:pPr>
            <a:r>
              <a:rPr lang="en-US" sz="2238" b="true">
                <a:solidFill>
                  <a:srgbClr val="FFFFFF"/>
                </a:solidFill>
                <a:latin typeface="Open Sans Bold"/>
                <a:ea typeface="Open Sans Bold"/>
                <a:cs typeface="Open Sans Bold"/>
                <a:sym typeface="Open Sans Bold"/>
              </a:rPr>
              <a:t>Melakukan eksplorasi data biaya kesehatan secara menyeluruh.</a:t>
            </a:r>
          </a:p>
        </p:txBody>
      </p:sp>
      <p:grpSp>
        <p:nvGrpSpPr>
          <p:cNvPr name="Group 18" id="18"/>
          <p:cNvGrpSpPr/>
          <p:nvPr/>
        </p:nvGrpSpPr>
        <p:grpSpPr>
          <a:xfrm rot="0">
            <a:off x="3001606" y="6152442"/>
            <a:ext cx="906569" cy="90656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6981"/>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3965185" y="5846763"/>
            <a:ext cx="5178815" cy="1684408"/>
          </a:xfrm>
          <a:custGeom>
            <a:avLst/>
            <a:gdLst/>
            <a:ahLst/>
            <a:cxnLst/>
            <a:rect r="r" b="b" t="t" l="l"/>
            <a:pathLst>
              <a:path h="1684408" w="5178815">
                <a:moveTo>
                  <a:pt x="0" y="0"/>
                </a:moveTo>
                <a:lnTo>
                  <a:pt x="5178815" y="0"/>
                </a:lnTo>
                <a:lnTo>
                  <a:pt x="5178815" y="1684407"/>
                </a:lnTo>
                <a:lnTo>
                  <a:pt x="0" y="16844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2763036" y="6219562"/>
            <a:ext cx="1383708" cy="696130"/>
          </a:xfrm>
          <a:prstGeom prst="rect">
            <a:avLst/>
          </a:prstGeom>
        </p:spPr>
        <p:txBody>
          <a:bodyPr anchor="t" rtlCol="false" tIns="0" lIns="0" bIns="0" rIns="0">
            <a:spAutoFit/>
          </a:bodyPr>
          <a:lstStyle/>
          <a:p>
            <a:pPr algn="ctr">
              <a:lnSpc>
                <a:spcPts val="5739"/>
              </a:lnSpc>
            </a:pPr>
            <a:r>
              <a:rPr lang="en-US" b="true" sz="4099">
                <a:solidFill>
                  <a:srgbClr val="FFFFFF"/>
                </a:solidFill>
                <a:latin typeface="Open Sans Bold"/>
                <a:ea typeface="Open Sans Bold"/>
                <a:cs typeface="Open Sans Bold"/>
                <a:sym typeface="Open Sans Bold"/>
              </a:rPr>
              <a:t>02</a:t>
            </a:r>
          </a:p>
        </p:txBody>
      </p:sp>
      <p:sp>
        <p:nvSpPr>
          <p:cNvPr name="TextBox 23" id="23"/>
          <p:cNvSpPr txBox="true"/>
          <p:nvPr/>
        </p:nvSpPr>
        <p:spPr>
          <a:xfrm rot="0">
            <a:off x="4146745" y="6287182"/>
            <a:ext cx="4758464" cy="771830"/>
          </a:xfrm>
          <a:prstGeom prst="rect">
            <a:avLst/>
          </a:prstGeom>
        </p:spPr>
        <p:txBody>
          <a:bodyPr anchor="t" rtlCol="false" tIns="0" lIns="0" bIns="0" rIns="0">
            <a:spAutoFit/>
          </a:bodyPr>
          <a:lstStyle/>
          <a:p>
            <a:pPr algn="l">
              <a:lnSpc>
                <a:spcPts val="3133"/>
              </a:lnSpc>
            </a:pPr>
            <a:r>
              <a:rPr lang="en-US" sz="2238" b="true">
                <a:solidFill>
                  <a:srgbClr val="FFFFFF"/>
                </a:solidFill>
                <a:latin typeface="Open Sans Bold"/>
                <a:ea typeface="Open Sans Bold"/>
                <a:cs typeface="Open Sans Bold"/>
                <a:sym typeface="Open Sans Bold"/>
              </a:rPr>
              <a:t>Menerapkan algoritma Regresi Linear dan Regresi Polinomial.</a:t>
            </a:r>
          </a:p>
        </p:txBody>
      </p:sp>
      <p:grpSp>
        <p:nvGrpSpPr>
          <p:cNvPr name="Group 24" id="24"/>
          <p:cNvGrpSpPr/>
          <p:nvPr/>
        </p:nvGrpSpPr>
        <p:grpSpPr>
          <a:xfrm rot="0">
            <a:off x="9191974" y="3764772"/>
            <a:ext cx="906569" cy="90656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6981"/>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7" id="27"/>
          <p:cNvSpPr/>
          <p:nvPr/>
        </p:nvSpPr>
        <p:spPr>
          <a:xfrm flipH="false" flipV="false" rot="0">
            <a:off x="10155554" y="3459092"/>
            <a:ext cx="5178815" cy="1684408"/>
          </a:xfrm>
          <a:custGeom>
            <a:avLst/>
            <a:gdLst/>
            <a:ahLst/>
            <a:cxnLst/>
            <a:rect r="r" b="b" t="t" l="l"/>
            <a:pathLst>
              <a:path h="1684408" w="5178815">
                <a:moveTo>
                  <a:pt x="0" y="0"/>
                </a:moveTo>
                <a:lnTo>
                  <a:pt x="5178814" y="0"/>
                </a:lnTo>
                <a:lnTo>
                  <a:pt x="5178814" y="1684408"/>
                </a:lnTo>
                <a:lnTo>
                  <a:pt x="0" y="16844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8" id="28"/>
          <p:cNvSpPr txBox="true"/>
          <p:nvPr/>
        </p:nvSpPr>
        <p:spPr>
          <a:xfrm rot="0">
            <a:off x="8953405" y="3831892"/>
            <a:ext cx="1383708" cy="696130"/>
          </a:xfrm>
          <a:prstGeom prst="rect">
            <a:avLst/>
          </a:prstGeom>
        </p:spPr>
        <p:txBody>
          <a:bodyPr anchor="t" rtlCol="false" tIns="0" lIns="0" bIns="0" rIns="0">
            <a:spAutoFit/>
          </a:bodyPr>
          <a:lstStyle/>
          <a:p>
            <a:pPr algn="ctr">
              <a:lnSpc>
                <a:spcPts val="5739"/>
              </a:lnSpc>
            </a:pPr>
            <a:r>
              <a:rPr lang="en-US" b="true" sz="4099">
                <a:solidFill>
                  <a:srgbClr val="FFFFFF"/>
                </a:solidFill>
                <a:latin typeface="Open Sans Bold"/>
                <a:ea typeface="Open Sans Bold"/>
                <a:cs typeface="Open Sans Bold"/>
                <a:sym typeface="Open Sans Bold"/>
              </a:rPr>
              <a:t>03</a:t>
            </a:r>
          </a:p>
        </p:txBody>
      </p:sp>
      <p:sp>
        <p:nvSpPr>
          <p:cNvPr name="TextBox 29" id="29"/>
          <p:cNvSpPr txBox="true"/>
          <p:nvPr/>
        </p:nvSpPr>
        <p:spPr>
          <a:xfrm rot="0">
            <a:off x="10498635" y="3717147"/>
            <a:ext cx="4758464" cy="1162355"/>
          </a:xfrm>
          <a:prstGeom prst="rect">
            <a:avLst/>
          </a:prstGeom>
        </p:spPr>
        <p:txBody>
          <a:bodyPr anchor="t" rtlCol="false" tIns="0" lIns="0" bIns="0" rIns="0">
            <a:spAutoFit/>
          </a:bodyPr>
          <a:lstStyle/>
          <a:p>
            <a:pPr algn="l">
              <a:lnSpc>
                <a:spcPts val="3133"/>
              </a:lnSpc>
            </a:pPr>
            <a:r>
              <a:rPr lang="en-US" sz="2238" b="true">
                <a:solidFill>
                  <a:srgbClr val="FFFFFF"/>
                </a:solidFill>
                <a:latin typeface="Open Sans Bold"/>
                <a:ea typeface="Open Sans Bold"/>
                <a:cs typeface="Open Sans Bold"/>
                <a:sym typeface="Open Sans Bold"/>
              </a:rPr>
              <a:t>Membandingkan performa kedua model untuk menentukan akurasi terbaik.</a:t>
            </a:r>
          </a:p>
        </p:txBody>
      </p:sp>
      <p:grpSp>
        <p:nvGrpSpPr>
          <p:cNvPr name="Group 30" id="30"/>
          <p:cNvGrpSpPr/>
          <p:nvPr/>
        </p:nvGrpSpPr>
        <p:grpSpPr>
          <a:xfrm rot="0">
            <a:off x="9191974" y="6152442"/>
            <a:ext cx="906569" cy="90656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16981"/>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3" id="33"/>
          <p:cNvSpPr/>
          <p:nvPr/>
        </p:nvSpPr>
        <p:spPr>
          <a:xfrm flipH="false" flipV="false" rot="0">
            <a:off x="10155554" y="5846763"/>
            <a:ext cx="5178815" cy="1684408"/>
          </a:xfrm>
          <a:custGeom>
            <a:avLst/>
            <a:gdLst/>
            <a:ahLst/>
            <a:cxnLst/>
            <a:rect r="r" b="b" t="t" l="l"/>
            <a:pathLst>
              <a:path h="1684408" w="5178815">
                <a:moveTo>
                  <a:pt x="0" y="0"/>
                </a:moveTo>
                <a:lnTo>
                  <a:pt x="5178814" y="0"/>
                </a:lnTo>
                <a:lnTo>
                  <a:pt x="5178814" y="1684407"/>
                </a:lnTo>
                <a:lnTo>
                  <a:pt x="0" y="16844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4" id="34"/>
          <p:cNvSpPr txBox="true"/>
          <p:nvPr/>
        </p:nvSpPr>
        <p:spPr>
          <a:xfrm rot="0">
            <a:off x="8953405" y="6219562"/>
            <a:ext cx="1383708" cy="696130"/>
          </a:xfrm>
          <a:prstGeom prst="rect">
            <a:avLst/>
          </a:prstGeom>
        </p:spPr>
        <p:txBody>
          <a:bodyPr anchor="t" rtlCol="false" tIns="0" lIns="0" bIns="0" rIns="0">
            <a:spAutoFit/>
          </a:bodyPr>
          <a:lstStyle/>
          <a:p>
            <a:pPr algn="ctr">
              <a:lnSpc>
                <a:spcPts val="5739"/>
              </a:lnSpc>
            </a:pPr>
            <a:r>
              <a:rPr lang="en-US" b="true" sz="4099">
                <a:solidFill>
                  <a:srgbClr val="FFFFFF"/>
                </a:solidFill>
                <a:latin typeface="Open Sans Bold"/>
                <a:ea typeface="Open Sans Bold"/>
                <a:cs typeface="Open Sans Bold"/>
                <a:sym typeface="Open Sans Bold"/>
              </a:rPr>
              <a:t>04</a:t>
            </a:r>
          </a:p>
        </p:txBody>
      </p:sp>
      <p:sp>
        <p:nvSpPr>
          <p:cNvPr name="TextBox 35" id="35"/>
          <p:cNvSpPr txBox="true"/>
          <p:nvPr/>
        </p:nvSpPr>
        <p:spPr>
          <a:xfrm rot="0">
            <a:off x="10498635" y="6083977"/>
            <a:ext cx="4758464" cy="1162355"/>
          </a:xfrm>
          <a:prstGeom prst="rect">
            <a:avLst/>
          </a:prstGeom>
        </p:spPr>
        <p:txBody>
          <a:bodyPr anchor="t" rtlCol="false" tIns="0" lIns="0" bIns="0" rIns="0">
            <a:spAutoFit/>
          </a:bodyPr>
          <a:lstStyle/>
          <a:p>
            <a:pPr algn="l">
              <a:lnSpc>
                <a:spcPts val="3133"/>
              </a:lnSpc>
            </a:pPr>
            <a:r>
              <a:rPr lang="en-US" sz="2238" b="true">
                <a:solidFill>
                  <a:srgbClr val="FFFFFF"/>
                </a:solidFill>
                <a:latin typeface="Open Sans Bold"/>
                <a:ea typeface="Open Sans Bold"/>
                <a:cs typeface="Open Sans Bold"/>
                <a:sym typeface="Open Sans Bold"/>
              </a:rPr>
              <a:t>Menyimpulkan hasil dan merekomendasikan penerapan nyata di bidang asuransi.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0972800" y="-308982"/>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308982"/>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53750" y="-308982"/>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76127" y="1615608"/>
            <a:ext cx="7354554" cy="1497655"/>
          </a:xfrm>
          <a:custGeom>
            <a:avLst/>
            <a:gdLst/>
            <a:ahLst/>
            <a:cxnLst/>
            <a:rect r="r" b="b" t="t" l="l"/>
            <a:pathLst>
              <a:path h="1497655" w="7354554">
                <a:moveTo>
                  <a:pt x="0" y="0"/>
                </a:moveTo>
                <a:lnTo>
                  <a:pt x="7354555" y="0"/>
                </a:lnTo>
                <a:lnTo>
                  <a:pt x="7354555" y="1497655"/>
                </a:lnTo>
                <a:lnTo>
                  <a:pt x="0" y="14976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619876" y="5514198"/>
            <a:ext cx="13048248" cy="3744102"/>
            <a:chOff x="0" y="0"/>
            <a:chExt cx="3988961" cy="1144604"/>
          </a:xfrm>
        </p:grpSpPr>
        <p:sp>
          <p:nvSpPr>
            <p:cNvPr name="Freeform 7" id="7"/>
            <p:cNvSpPr/>
            <p:nvPr/>
          </p:nvSpPr>
          <p:spPr>
            <a:xfrm flipH="false" flipV="false" rot="0">
              <a:off x="0" y="0"/>
              <a:ext cx="3988962" cy="1144604"/>
            </a:xfrm>
            <a:custGeom>
              <a:avLst/>
              <a:gdLst/>
              <a:ahLst/>
              <a:cxnLst/>
              <a:rect r="r" b="b" t="t" l="l"/>
              <a:pathLst>
                <a:path h="1144604" w="3988962">
                  <a:moveTo>
                    <a:pt x="30260" y="0"/>
                  </a:moveTo>
                  <a:lnTo>
                    <a:pt x="3958702" y="0"/>
                  </a:lnTo>
                  <a:cubicBezTo>
                    <a:pt x="3975414" y="0"/>
                    <a:pt x="3988962" y="13548"/>
                    <a:pt x="3988962" y="30260"/>
                  </a:cubicBezTo>
                  <a:lnTo>
                    <a:pt x="3988962" y="1114344"/>
                  </a:lnTo>
                  <a:cubicBezTo>
                    <a:pt x="3988962" y="1131056"/>
                    <a:pt x="3975414" y="1144604"/>
                    <a:pt x="3958702" y="1144604"/>
                  </a:cubicBezTo>
                  <a:lnTo>
                    <a:pt x="30260" y="1144604"/>
                  </a:lnTo>
                  <a:cubicBezTo>
                    <a:pt x="13548" y="1144604"/>
                    <a:pt x="0" y="1131056"/>
                    <a:pt x="0" y="1114344"/>
                  </a:cubicBezTo>
                  <a:lnTo>
                    <a:pt x="0" y="30260"/>
                  </a:lnTo>
                  <a:cubicBezTo>
                    <a:pt x="0" y="13548"/>
                    <a:pt x="13548" y="0"/>
                    <a:pt x="30260" y="0"/>
                  </a:cubicBezTo>
                  <a:close/>
                </a:path>
              </a:pathLst>
            </a:custGeom>
            <a:solidFill>
              <a:srgbClr val="316981"/>
            </a:solidFill>
          </p:spPr>
        </p:sp>
        <p:sp>
          <p:nvSpPr>
            <p:cNvPr name="TextBox 8" id="8"/>
            <p:cNvSpPr txBox="true"/>
            <p:nvPr/>
          </p:nvSpPr>
          <p:spPr>
            <a:xfrm>
              <a:off x="0" y="-38100"/>
              <a:ext cx="3988961" cy="118270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384800" y="1854777"/>
            <a:ext cx="7137210" cy="952642"/>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ea typeface="Abstracted Dream"/>
                <a:cs typeface="Abstracted Dream"/>
                <a:sym typeface="Abstracted Dream"/>
              </a:rPr>
              <a:t>DESKRIPSI DATASET</a:t>
            </a:r>
          </a:p>
        </p:txBody>
      </p:sp>
      <p:sp>
        <p:nvSpPr>
          <p:cNvPr name="TextBox 10" id="10"/>
          <p:cNvSpPr txBox="true"/>
          <p:nvPr/>
        </p:nvSpPr>
        <p:spPr>
          <a:xfrm rot="0">
            <a:off x="3789360" y="4270142"/>
            <a:ext cx="10709279" cy="671943"/>
          </a:xfrm>
          <a:prstGeom prst="rect">
            <a:avLst/>
          </a:prstGeom>
        </p:spPr>
        <p:txBody>
          <a:bodyPr anchor="t" rtlCol="false" tIns="0" lIns="0" bIns="0" rIns="0">
            <a:spAutoFit/>
          </a:bodyPr>
          <a:lstStyle/>
          <a:p>
            <a:pPr algn="ctr">
              <a:lnSpc>
                <a:spcPts val="5488"/>
              </a:lnSpc>
            </a:pPr>
            <a:r>
              <a:rPr lang="en-US" b="true" sz="3920">
                <a:solidFill>
                  <a:srgbClr val="FFFFFF"/>
                </a:solidFill>
                <a:latin typeface="Open Sans Bold"/>
                <a:ea typeface="Open Sans Bold"/>
                <a:cs typeface="Open Sans Bold"/>
                <a:sym typeface="Open Sans Bold"/>
              </a:rPr>
              <a:t>Dataset: Medical Insurance Cost Prediction</a:t>
            </a:r>
          </a:p>
        </p:txBody>
      </p:sp>
      <p:sp>
        <p:nvSpPr>
          <p:cNvPr name="TextBox 11" id="11"/>
          <p:cNvSpPr txBox="true"/>
          <p:nvPr/>
        </p:nvSpPr>
        <p:spPr>
          <a:xfrm rot="0">
            <a:off x="2868243" y="5901570"/>
            <a:ext cx="12551514" cy="2618539"/>
          </a:xfrm>
          <a:prstGeom prst="rect">
            <a:avLst/>
          </a:prstGeom>
        </p:spPr>
        <p:txBody>
          <a:bodyPr anchor="t" rtlCol="false" tIns="0" lIns="0" bIns="0" rIns="0">
            <a:spAutoFit/>
          </a:bodyPr>
          <a:lstStyle/>
          <a:p>
            <a:pPr algn="just" marL="532103" indent="-266052" lvl="1">
              <a:lnSpc>
                <a:spcPts val="4239"/>
              </a:lnSpc>
              <a:buFont typeface="Arial"/>
              <a:buChar char="•"/>
            </a:pPr>
            <a:r>
              <a:rPr lang="en-US" b="true" sz="2464">
                <a:solidFill>
                  <a:srgbClr val="FFFFFF"/>
                </a:solidFill>
                <a:latin typeface="Open Sans Bold"/>
                <a:ea typeface="Open Sans Bold"/>
                <a:cs typeface="Open Sans Bold"/>
                <a:sym typeface="Open Sans Bold"/>
              </a:rPr>
              <a:t>Sumber: </a:t>
            </a:r>
            <a:r>
              <a:rPr lang="en-US" sz="2464">
                <a:solidFill>
                  <a:srgbClr val="FFFFFF"/>
                </a:solidFill>
                <a:latin typeface="Open Sans"/>
                <a:ea typeface="Open Sans"/>
                <a:cs typeface="Open Sans"/>
                <a:sym typeface="Open Sans"/>
              </a:rPr>
              <a:t>Kaggle </a:t>
            </a:r>
          </a:p>
          <a:p>
            <a:pPr algn="just" marL="532103" indent="-266052" lvl="1">
              <a:lnSpc>
                <a:spcPts val="4239"/>
              </a:lnSpc>
              <a:buFont typeface="Arial"/>
              <a:buChar char="•"/>
            </a:pPr>
            <a:r>
              <a:rPr lang="en-US" sz="2464">
                <a:solidFill>
                  <a:srgbClr val="FFFFFF"/>
                </a:solidFill>
                <a:latin typeface="Open Sans"/>
                <a:ea typeface="Open Sans"/>
                <a:cs typeface="Open Sans"/>
                <a:sym typeface="Open Sans"/>
              </a:rPr>
              <a:t>https://www.kaggle.com/datasets/rahulvyasm/medical-insurance-cost-prediction</a:t>
            </a:r>
          </a:p>
          <a:p>
            <a:pPr algn="just" marL="532103" indent="-266052" lvl="1">
              <a:lnSpc>
                <a:spcPts val="4239"/>
              </a:lnSpc>
              <a:buFont typeface="Arial"/>
              <a:buChar char="•"/>
            </a:pPr>
            <a:r>
              <a:rPr lang="en-US" b="true" sz="2464">
                <a:solidFill>
                  <a:srgbClr val="FFFFFF"/>
                </a:solidFill>
                <a:latin typeface="Open Sans Bold"/>
                <a:ea typeface="Open Sans Bold"/>
                <a:cs typeface="Open Sans Bold"/>
                <a:sym typeface="Open Sans Bold"/>
              </a:rPr>
              <a:t>Ukuran data</a:t>
            </a:r>
            <a:r>
              <a:rPr lang="en-US" sz="2464">
                <a:solidFill>
                  <a:srgbClr val="FFFFFF"/>
                </a:solidFill>
                <a:latin typeface="Open Sans"/>
                <a:ea typeface="Open Sans"/>
                <a:cs typeface="Open Sans"/>
                <a:sym typeface="Open Sans"/>
              </a:rPr>
              <a:t>: 2772 baris x 7 kolom </a:t>
            </a:r>
          </a:p>
          <a:p>
            <a:pPr algn="just" marL="532103" indent="-266052" lvl="1">
              <a:lnSpc>
                <a:spcPts val="4239"/>
              </a:lnSpc>
              <a:buFont typeface="Arial"/>
              <a:buChar char="•"/>
            </a:pPr>
            <a:r>
              <a:rPr lang="en-US" b="true" sz="2464">
                <a:solidFill>
                  <a:srgbClr val="FFFFFF"/>
                </a:solidFill>
                <a:latin typeface="Open Sans Bold"/>
                <a:ea typeface="Open Sans Bold"/>
                <a:cs typeface="Open Sans Bold"/>
                <a:sym typeface="Open Sans Bold"/>
              </a:rPr>
              <a:t>Variabel</a:t>
            </a:r>
            <a:r>
              <a:rPr lang="en-US" sz="2464">
                <a:solidFill>
                  <a:srgbClr val="FFFFFF"/>
                </a:solidFill>
                <a:latin typeface="Open Sans"/>
                <a:ea typeface="Open Sans"/>
                <a:cs typeface="Open Sans"/>
                <a:sym typeface="Open Sans"/>
              </a:rPr>
              <a:t>: age, sex, BMI, children, smoker, region, charges (Biaya-&gt;target)</a:t>
            </a:r>
          </a:p>
          <a:p>
            <a:pPr algn="just" marL="532103" indent="-266052" lvl="1">
              <a:lnSpc>
                <a:spcPts val="4239"/>
              </a:lnSpc>
              <a:buFont typeface="Arial"/>
              <a:buChar char="•"/>
            </a:pPr>
            <a:r>
              <a:rPr lang="en-US" sz="2464">
                <a:solidFill>
                  <a:srgbClr val="FFFFFF"/>
                </a:solidFill>
                <a:latin typeface="Open Sans"/>
                <a:ea typeface="Open Sans"/>
                <a:cs typeface="Open Sans"/>
                <a:sym typeface="Open Sans"/>
              </a:rPr>
              <a:t>Data lengkap, tidak ada missing values.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16981"/>
        </a:solidFill>
      </p:bgPr>
    </p:bg>
    <p:spTree>
      <p:nvGrpSpPr>
        <p:cNvPr id="1" name=""/>
        <p:cNvGrpSpPr/>
        <p:nvPr/>
      </p:nvGrpSpPr>
      <p:grpSpPr>
        <a:xfrm>
          <a:off x="0" y="0"/>
          <a:ext cx="0" cy="0"/>
          <a:chOff x="0" y="0"/>
          <a:chExt cx="0" cy="0"/>
        </a:xfrm>
      </p:grpSpPr>
      <p:sp>
        <p:nvSpPr>
          <p:cNvPr name="Freeform 2" id="2"/>
          <p:cNvSpPr/>
          <p:nvPr/>
        </p:nvSpPr>
        <p:spPr>
          <a:xfrm flipH="false" flipV="false" rot="0">
            <a:off x="11220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6225"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81450" y="-42862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96433" y="507099"/>
            <a:ext cx="8762867" cy="8941701"/>
          </a:xfrm>
          <a:custGeom>
            <a:avLst/>
            <a:gdLst/>
            <a:ahLst/>
            <a:cxnLst/>
            <a:rect r="r" b="b" t="t" l="l"/>
            <a:pathLst>
              <a:path h="8941701" w="8762867">
                <a:moveTo>
                  <a:pt x="0" y="0"/>
                </a:moveTo>
                <a:lnTo>
                  <a:pt x="8762867" y="0"/>
                </a:lnTo>
                <a:lnTo>
                  <a:pt x="8762867" y="8941701"/>
                </a:lnTo>
                <a:lnTo>
                  <a:pt x="0" y="8941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748489" y="507099"/>
            <a:ext cx="8762867" cy="8941701"/>
          </a:xfrm>
          <a:custGeom>
            <a:avLst/>
            <a:gdLst/>
            <a:ahLst/>
            <a:cxnLst/>
            <a:rect r="r" b="b" t="t" l="l"/>
            <a:pathLst>
              <a:path h="8941701" w="8762867">
                <a:moveTo>
                  <a:pt x="8762867" y="0"/>
                </a:moveTo>
                <a:lnTo>
                  <a:pt x="0" y="0"/>
                </a:lnTo>
                <a:lnTo>
                  <a:pt x="0" y="8941701"/>
                </a:lnTo>
                <a:lnTo>
                  <a:pt x="8762867" y="8941701"/>
                </a:lnTo>
                <a:lnTo>
                  <a:pt x="876286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276127" y="1257339"/>
            <a:ext cx="7354554" cy="1497655"/>
          </a:xfrm>
          <a:custGeom>
            <a:avLst/>
            <a:gdLst/>
            <a:ahLst/>
            <a:cxnLst/>
            <a:rect r="r" b="b" t="t" l="l"/>
            <a:pathLst>
              <a:path h="1497655" w="7354554">
                <a:moveTo>
                  <a:pt x="0" y="0"/>
                </a:moveTo>
                <a:lnTo>
                  <a:pt x="7354555" y="0"/>
                </a:lnTo>
                <a:lnTo>
                  <a:pt x="7354555" y="1497654"/>
                </a:lnTo>
                <a:lnTo>
                  <a:pt x="0" y="14976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1" id="11"/>
          <p:cNvGraphicFramePr>
            <a:graphicFrameLocks noGrp="true"/>
          </p:cNvGraphicFramePr>
          <p:nvPr/>
        </p:nvGraphicFramePr>
        <p:xfrm>
          <a:off x="4241810" y="3428856"/>
          <a:ext cx="9804380" cy="4933950"/>
        </p:xfrm>
        <a:graphic>
          <a:graphicData uri="http://schemas.openxmlformats.org/drawingml/2006/table">
            <a:tbl>
              <a:tblPr/>
              <a:tblGrid>
                <a:gridCol w="1505485"/>
                <a:gridCol w="1827861"/>
                <a:gridCol w="1183109"/>
                <a:gridCol w="1298918"/>
                <a:gridCol w="3989008"/>
              </a:tblGrid>
              <a:tr h="825525">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Variabel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Rata-rata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Min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Max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Catatan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7106">
                <a:tc>
                  <a:txBody>
                    <a:bodyPr anchor="t" rtlCol="false"/>
                    <a:lstStyle/>
                    <a:p>
                      <a:pPr algn="ctr">
                        <a:lnSpc>
                          <a:spcPts val="2659"/>
                        </a:lnSpc>
                        <a:defRPr/>
                      </a:pPr>
                      <a:r>
                        <a:rPr lang="en-US" sz="1899">
                          <a:solidFill>
                            <a:srgbClr val="000000"/>
                          </a:solidFill>
                          <a:latin typeface="Open Sans"/>
                          <a:ea typeface="Open Sans"/>
                          <a:cs typeface="Open Sans"/>
                          <a:sym typeface="Open Sans"/>
                        </a:rPr>
                        <a:t>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39.1 tahun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Terdistribusi merata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7106">
                <a:tc>
                  <a:txBody>
                    <a:bodyPr anchor="t" rtlCol="false"/>
                    <a:lstStyle/>
                    <a:p>
                      <a:pPr algn="ctr">
                        <a:lnSpc>
                          <a:spcPts val="2659"/>
                        </a:lnSpc>
                        <a:defRPr/>
                      </a:pPr>
                      <a:r>
                        <a:rPr lang="en-US" sz="1899">
                          <a:solidFill>
                            <a:srgbClr val="000000"/>
                          </a:solidFill>
                          <a:latin typeface="Open Sans"/>
                          <a:ea typeface="Open Sans"/>
                          <a:cs typeface="Open Sans"/>
                          <a:sym typeface="Open Sans"/>
                        </a:rPr>
                        <a:t>BMI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30.7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Kategori overweight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7106">
                <a:tc>
                  <a:txBody>
                    <a:bodyPr anchor="t" rtlCol="false"/>
                    <a:lstStyle/>
                    <a:p>
                      <a:pPr algn="ctr">
                        <a:lnSpc>
                          <a:spcPts val="2659"/>
                        </a:lnSpc>
                        <a:defRPr/>
                      </a:pPr>
                      <a:r>
                        <a:rPr lang="en-US" sz="1899">
                          <a:solidFill>
                            <a:srgbClr val="000000"/>
                          </a:solidFill>
                          <a:latin typeface="Open Sans"/>
                          <a:ea typeface="Open Sans"/>
                          <a:cs typeface="Open Sans"/>
                          <a:sym typeface="Open Sans"/>
                        </a:rPr>
                        <a:t>Children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Mayoritas memiliki 0-2 anak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7106">
                <a:tc>
                  <a:txBody>
                    <a:bodyPr anchor="t" rtlCol="false"/>
                    <a:lstStyle/>
                    <a:p>
                      <a:pPr algn="ctr">
                        <a:lnSpc>
                          <a:spcPts val="2659"/>
                        </a:lnSpc>
                        <a:defRPr/>
                      </a:pPr>
                      <a:r>
                        <a:rPr lang="en-US" sz="1899">
                          <a:solidFill>
                            <a:srgbClr val="000000"/>
                          </a:solidFill>
                          <a:latin typeface="Open Sans"/>
                          <a:ea typeface="Open Sans"/>
                          <a:cs typeface="Open Sans"/>
                          <a:sym typeface="Open Sans"/>
                        </a:rPr>
                        <a:t>Charges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13,261 USD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1,122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63,770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Skewed ke kanan, outlier tinggi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2" id="12"/>
          <p:cNvSpPr txBox="true"/>
          <p:nvPr/>
        </p:nvSpPr>
        <p:spPr>
          <a:xfrm rot="0">
            <a:off x="5598079" y="1496507"/>
            <a:ext cx="6710652" cy="952642"/>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ea typeface="Abstracted Dream"/>
                <a:cs typeface="Abstracted Dream"/>
                <a:sym typeface="Abstracted Dream"/>
              </a:rPr>
              <a:t>STATISTIK DESKRIPTIF</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69971" y="1188295"/>
            <a:ext cx="5758630" cy="952642"/>
          </a:xfrm>
          <a:prstGeom prst="rect">
            <a:avLst/>
          </a:prstGeom>
        </p:spPr>
        <p:txBody>
          <a:bodyPr anchor="t" rtlCol="false" tIns="0" lIns="0" bIns="0" rIns="0">
            <a:spAutoFit/>
          </a:bodyPr>
          <a:lstStyle/>
          <a:p>
            <a:pPr algn="ctr">
              <a:lnSpc>
                <a:spcPts val="6488"/>
              </a:lnSpc>
            </a:pPr>
            <a:r>
              <a:rPr lang="en-US" sz="5845">
                <a:solidFill>
                  <a:srgbClr val="316981"/>
                </a:solidFill>
                <a:latin typeface="Abstracted Dream"/>
                <a:ea typeface="Abstracted Dream"/>
                <a:cs typeface="Abstracted Dream"/>
                <a:sym typeface="Abstracted Dream"/>
              </a:rPr>
              <a:t>ANALISIS KORELASI</a:t>
            </a:r>
          </a:p>
        </p:txBody>
      </p:sp>
      <p:sp>
        <p:nvSpPr>
          <p:cNvPr name="TextBox 10" id="10"/>
          <p:cNvSpPr txBox="true"/>
          <p:nvPr/>
        </p:nvSpPr>
        <p:spPr>
          <a:xfrm rot="0">
            <a:off x="9237449" y="2230895"/>
            <a:ext cx="7569973" cy="6176802"/>
          </a:xfrm>
          <a:prstGeom prst="rect">
            <a:avLst/>
          </a:prstGeom>
        </p:spPr>
        <p:txBody>
          <a:bodyPr anchor="t" rtlCol="false" tIns="0" lIns="0" bIns="0" rIns="0">
            <a:spAutoFit/>
          </a:bodyPr>
          <a:lstStyle/>
          <a:p>
            <a:pPr algn="l">
              <a:lnSpc>
                <a:spcPts val="4096"/>
              </a:lnSpc>
            </a:pPr>
            <a:r>
              <a:rPr lang="en-US" sz="2925">
                <a:solidFill>
                  <a:srgbClr val="FFFFFF"/>
                </a:solidFill>
                <a:latin typeface="Open Sans"/>
                <a:ea typeface="Open Sans"/>
                <a:cs typeface="Open Sans"/>
                <a:sym typeface="Open Sans"/>
              </a:rPr>
              <a:t>Hubungan antar variabel:</a:t>
            </a:r>
          </a:p>
          <a:p>
            <a:pPr algn="l" marL="631711" indent="-315855" lvl="1">
              <a:lnSpc>
                <a:spcPts val="4096"/>
              </a:lnSpc>
              <a:buFont typeface="Arial"/>
              <a:buChar char="•"/>
            </a:pPr>
            <a:r>
              <a:rPr lang="en-US" sz="2925">
                <a:solidFill>
                  <a:srgbClr val="FFFFFF"/>
                </a:solidFill>
                <a:latin typeface="Open Sans"/>
                <a:ea typeface="Open Sans"/>
                <a:cs typeface="Open Sans"/>
                <a:sym typeface="Open Sans"/>
              </a:rPr>
              <a:t>Smoker (0.79): Korelasi tertinggi → perokok cenderung memiliki biaya lebih tinggi.</a:t>
            </a:r>
          </a:p>
          <a:p>
            <a:pPr algn="l" marL="631711" indent="-315855" lvl="1">
              <a:lnSpc>
                <a:spcPts val="4096"/>
              </a:lnSpc>
              <a:buFont typeface="Arial"/>
              <a:buChar char="•"/>
            </a:pPr>
            <a:r>
              <a:rPr lang="en-US" sz="2925">
                <a:solidFill>
                  <a:srgbClr val="FFFFFF"/>
                </a:solidFill>
                <a:latin typeface="Open Sans"/>
                <a:ea typeface="Open Sans"/>
                <a:cs typeface="Open Sans"/>
                <a:sym typeface="Open Sans"/>
              </a:rPr>
              <a:t>Age (0.30): Usia meningkat → biaya meningkat.</a:t>
            </a:r>
          </a:p>
          <a:p>
            <a:pPr algn="l" marL="631711" indent="-315855" lvl="1">
              <a:lnSpc>
                <a:spcPts val="4096"/>
              </a:lnSpc>
              <a:buFont typeface="Arial"/>
              <a:buChar char="•"/>
            </a:pPr>
            <a:r>
              <a:rPr lang="en-US" sz="2925">
                <a:solidFill>
                  <a:srgbClr val="FFFFFF"/>
                </a:solidFill>
                <a:latin typeface="Open Sans"/>
                <a:ea typeface="Open Sans"/>
                <a:cs typeface="Open Sans"/>
                <a:sym typeface="Open Sans"/>
              </a:rPr>
              <a:t>BMI (0.20): Kegemukan dapat memicu penyakit → biaya meningkat.</a:t>
            </a:r>
          </a:p>
          <a:p>
            <a:pPr algn="l" marL="631711" indent="-315855" lvl="1">
              <a:lnSpc>
                <a:spcPts val="4096"/>
              </a:lnSpc>
              <a:buFont typeface="Arial"/>
              <a:buChar char="•"/>
            </a:pPr>
            <a:r>
              <a:rPr lang="en-US" sz="2925">
                <a:solidFill>
                  <a:srgbClr val="FFFFFF"/>
                </a:solidFill>
                <a:latin typeface="Open Sans"/>
                <a:ea typeface="Open Sans"/>
                <a:cs typeface="Open Sans"/>
                <a:sym typeface="Open Sans"/>
              </a:rPr>
              <a:t>Children (0.07): Pengaruh sangat rendah.</a:t>
            </a:r>
          </a:p>
          <a:p>
            <a:pPr algn="l">
              <a:lnSpc>
                <a:spcPts val="4096"/>
              </a:lnSpc>
            </a:pPr>
            <a:r>
              <a:rPr lang="en-US" sz="2925">
                <a:solidFill>
                  <a:srgbClr val="FFFFFF"/>
                </a:solidFill>
                <a:latin typeface="Open Sans"/>
                <a:ea typeface="Open Sans"/>
                <a:cs typeface="Open Sans"/>
                <a:sym typeface="Open Sans"/>
              </a:rPr>
              <a:t>Visualisasi: Heatmap korelasi menunjukkan pola jelas antara smoker dan charges.</a:t>
            </a:r>
          </a:p>
        </p:txBody>
      </p:sp>
      <p:sp>
        <p:nvSpPr>
          <p:cNvPr name="Freeform 11" id="11"/>
          <p:cNvSpPr/>
          <p:nvPr/>
        </p:nvSpPr>
        <p:spPr>
          <a:xfrm flipH="false" flipV="false" rot="0">
            <a:off x="440649" y="2552924"/>
            <a:ext cx="8017273" cy="7104592"/>
          </a:xfrm>
          <a:custGeom>
            <a:avLst/>
            <a:gdLst/>
            <a:ahLst/>
            <a:cxnLst/>
            <a:rect r="r" b="b" t="t" l="l"/>
            <a:pathLst>
              <a:path h="7104592" w="8017273">
                <a:moveTo>
                  <a:pt x="0" y="0"/>
                </a:moveTo>
                <a:lnTo>
                  <a:pt x="8017273" y="0"/>
                </a:lnTo>
                <a:lnTo>
                  <a:pt x="8017273" y="7104592"/>
                </a:lnTo>
                <a:lnTo>
                  <a:pt x="0" y="7104592"/>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08736" y="3204499"/>
            <a:ext cx="8481101" cy="6053801"/>
          </a:xfrm>
          <a:custGeom>
            <a:avLst/>
            <a:gdLst/>
            <a:ahLst/>
            <a:cxnLst/>
            <a:rect r="r" b="b" t="t" l="l"/>
            <a:pathLst>
              <a:path h="6053801" w="8481101">
                <a:moveTo>
                  <a:pt x="0" y="0"/>
                </a:moveTo>
                <a:lnTo>
                  <a:pt x="8481100" y="0"/>
                </a:lnTo>
                <a:lnTo>
                  <a:pt x="8481100" y="6053801"/>
                </a:lnTo>
                <a:lnTo>
                  <a:pt x="0" y="6053801"/>
                </a:lnTo>
                <a:lnTo>
                  <a:pt x="0" y="0"/>
                </a:lnTo>
                <a:close/>
              </a:path>
            </a:pathLst>
          </a:custGeom>
          <a:blipFill>
            <a:blip r:embed="rId6"/>
            <a:stretch>
              <a:fillRect l="0" t="0" r="0" b="0"/>
            </a:stretch>
          </a:blipFill>
        </p:spPr>
      </p:sp>
      <p:sp>
        <p:nvSpPr>
          <p:cNvPr name="TextBox 10" id="10"/>
          <p:cNvSpPr txBox="true"/>
          <p:nvPr/>
        </p:nvSpPr>
        <p:spPr>
          <a:xfrm rot="0">
            <a:off x="901680" y="1259804"/>
            <a:ext cx="7095211" cy="798957"/>
          </a:xfrm>
          <a:prstGeom prst="rect">
            <a:avLst/>
          </a:prstGeom>
        </p:spPr>
        <p:txBody>
          <a:bodyPr anchor="t" rtlCol="false" tIns="0" lIns="0" bIns="0" rIns="0">
            <a:spAutoFit/>
          </a:bodyPr>
          <a:lstStyle/>
          <a:p>
            <a:pPr algn="ctr">
              <a:lnSpc>
                <a:spcPts val="5438"/>
              </a:lnSpc>
            </a:pPr>
            <a:r>
              <a:rPr lang="en-US" sz="4899">
                <a:solidFill>
                  <a:srgbClr val="316981"/>
                </a:solidFill>
                <a:latin typeface="Abstracted Dream"/>
                <a:ea typeface="Abstracted Dream"/>
                <a:cs typeface="Abstracted Dream"/>
                <a:sym typeface="Abstracted Dream"/>
              </a:rPr>
              <a:t>VISUALISASI DISTRIBUSI</a:t>
            </a:r>
          </a:p>
        </p:txBody>
      </p:sp>
      <p:sp>
        <p:nvSpPr>
          <p:cNvPr name="TextBox 11" id="11"/>
          <p:cNvSpPr txBox="true"/>
          <p:nvPr/>
        </p:nvSpPr>
        <p:spPr>
          <a:xfrm rot="0">
            <a:off x="9237449" y="3018068"/>
            <a:ext cx="7569973" cy="4602456"/>
          </a:xfrm>
          <a:prstGeom prst="rect">
            <a:avLst/>
          </a:prstGeom>
        </p:spPr>
        <p:txBody>
          <a:bodyPr anchor="t" rtlCol="false" tIns="0" lIns="0" bIns="0" rIns="0">
            <a:spAutoFit/>
          </a:bodyPr>
          <a:lstStyle/>
          <a:p>
            <a:pPr algn="l">
              <a:lnSpc>
                <a:spcPts val="4096"/>
              </a:lnSpc>
            </a:pPr>
            <a:r>
              <a:rPr lang="en-US" sz="2925" b="true">
                <a:solidFill>
                  <a:srgbClr val="FFFFFF"/>
                </a:solidFill>
                <a:latin typeface="Open Sans Bold"/>
                <a:ea typeface="Open Sans Bold"/>
                <a:cs typeface="Open Sans Bold"/>
                <a:sym typeface="Open Sans Bold"/>
              </a:rPr>
              <a:t>Distribusi Biaya Pengobatan (Charges)</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Distribusi biaya pengobatan menunjukkan pola yang tidak normal (skewed), dengan banyak data terkonsentrasi pada biaya rendah dan beberapa outlier dengan biaya sangat tinggi. Hal ini menyarankan penggunaan transformasi logaritmik untuk normalisasi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7ACC5"/>
        </a:solidFill>
      </p:bgPr>
    </p:bg>
    <p:spTree>
      <p:nvGrpSpPr>
        <p:cNvPr id="1" name=""/>
        <p:cNvGrpSpPr/>
        <p:nvPr/>
      </p:nvGrpSpPr>
      <p:grpSpPr>
        <a:xfrm>
          <a:off x="0" y="0"/>
          <a:ext cx="0" cy="0"/>
          <a:chOff x="0" y="0"/>
          <a:chExt cx="0" cy="0"/>
        </a:xfrm>
      </p:grpSpPr>
      <p:sp>
        <p:nvSpPr>
          <p:cNvPr name="Freeform 2" id="2"/>
          <p:cNvSpPr/>
          <p:nvPr/>
        </p:nvSpPr>
        <p:spPr>
          <a:xfrm flipH="false" flipV="false" rot="0">
            <a:off x="11234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619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95738" y="6509275"/>
            <a:ext cx="7315200" cy="4083212"/>
          </a:xfrm>
          <a:custGeom>
            <a:avLst/>
            <a:gdLst/>
            <a:ahLst/>
            <a:cxnLst/>
            <a:rect r="r" b="b" t="t" l="l"/>
            <a:pathLst>
              <a:path h="4083212" w="7315200">
                <a:moveTo>
                  <a:pt x="0" y="0"/>
                </a:moveTo>
                <a:lnTo>
                  <a:pt x="7315200" y="0"/>
                </a:lnTo>
                <a:lnTo>
                  <a:pt x="7315200" y="4083212"/>
                </a:lnTo>
                <a:lnTo>
                  <a:pt x="0" y="4083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2772" y="1028700"/>
            <a:ext cx="6573027" cy="1338507"/>
          </a:xfrm>
          <a:custGeom>
            <a:avLst/>
            <a:gdLst/>
            <a:ahLst/>
            <a:cxnLst/>
            <a:rect r="r" b="b" t="t" l="l"/>
            <a:pathLst>
              <a:path h="1338507" w="6573027">
                <a:moveTo>
                  <a:pt x="0" y="0"/>
                </a:moveTo>
                <a:lnTo>
                  <a:pt x="6573027" y="0"/>
                </a:lnTo>
                <a:lnTo>
                  <a:pt x="6573027" y="1338507"/>
                </a:lnTo>
                <a:lnTo>
                  <a:pt x="0" y="1338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861830" y="1028700"/>
            <a:ext cx="8321212" cy="8628816"/>
            <a:chOff x="0" y="0"/>
            <a:chExt cx="2191595" cy="2272610"/>
          </a:xfrm>
        </p:grpSpPr>
        <p:sp>
          <p:nvSpPr>
            <p:cNvPr name="Freeform 7" id="7"/>
            <p:cNvSpPr/>
            <p:nvPr/>
          </p:nvSpPr>
          <p:spPr>
            <a:xfrm flipH="false" flipV="false" rot="0">
              <a:off x="0" y="0"/>
              <a:ext cx="2191595" cy="2272610"/>
            </a:xfrm>
            <a:custGeom>
              <a:avLst/>
              <a:gdLst/>
              <a:ahLst/>
              <a:cxnLst/>
              <a:rect r="r" b="b" t="t" l="l"/>
              <a:pathLst>
                <a:path h="2272610" w="2191595">
                  <a:moveTo>
                    <a:pt x="0" y="0"/>
                  </a:moveTo>
                  <a:lnTo>
                    <a:pt x="2191595" y="0"/>
                  </a:lnTo>
                  <a:lnTo>
                    <a:pt x="2191595" y="2272610"/>
                  </a:lnTo>
                  <a:lnTo>
                    <a:pt x="0" y="2272610"/>
                  </a:lnTo>
                  <a:close/>
                </a:path>
              </a:pathLst>
            </a:custGeom>
            <a:solidFill>
              <a:srgbClr val="316981"/>
            </a:solidFill>
          </p:spPr>
        </p:sp>
        <p:sp>
          <p:nvSpPr>
            <p:cNvPr name="TextBox 8" id="8"/>
            <p:cNvSpPr txBox="true"/>
            <p:nvPr/>
          </p:nvSpPr>
          <p:spPr>
            <a:xfrm>
              <a:off x="0" y="-38100"/>
              <a:ext cx="2191595" cy="231071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33645" y="3428750"/>
            <a:ext cx="8431282" cy="5829550"/>
          </a:xfrm>
          <a:custGeom>
            <a:avLst/>
            <a:gdLst/>
            <a:ahLst/>
            <a:cxnLst/>
            <a:rect r="r" b="b" t="t" l="l"/>
            <a:pathLst>
              <a:path h="5829550" w="8431282">
                <a:moveTo>
                  <a:pt x="0" y="0"/>
                </a:moveTo>
                <a:lnTo>
                  <a:pt x="8431282" y="0"/>
                </a:lnTo>
                <a:lnTo>
                  <a:pt x="8431282" y="5829550"/>
                </a:lnTo>
                <a:lnTo>
                  <a:pt x="0" y="5829550"/>
                </a:lnTo>
                <a:lnTo>
                  <a:pt x="0" y="0"/>
                </a:lnTo>
                <a:close/>
              </a:path>
            </a:pathLst>
          </a:custGeom>
          <a:blipFill>
            <a:blip r:embed="rId6"/>
            <a:stretch>
              <a:fillRect l="0" t="0" r="0" b="0"/>
            </a:stretch>
          </a:blipFill>
        </p:spPr>
      </p:sp>
      <p:sp>
        <p:nvSpPr>
          <p:cNvPr name="TextBox 10" id="10"/>
          <p:cNvSpPr txBox="true"/>
          <p:nvPr/>
        </p:nvSpPr>
        <p:spPr>
          <a:xfrm rot="0">
            <a:off x="901680" y="1259804"/>
            <a:ext cx="7095211" cy="798957"/>
          </a:xfrm>
          <a:prstGeom prst="rect">
            <a:avLst/>
          </a:prstGeom>
        </p:spPr>
        <p:txBody>
          <a:bodyPr anchor="t" rtlCol="false" tIns="0" lIns="0" bIns="0" rIns="0">
            <a:spAutoFit/>
          </a:bodyPr>
          <a:lstStyle/>
          <a:p>
            <a:pPr algn="ctr">
              <a:lnSpc>
                <a:spcPts val="5438"/>
              </a:lnSpc>
            </a:pPr>
            <a:r>
              <a:rPr lang="en-US" sz="4899">
                <a:solidFill>
                  <a:srgbClr val="316981"/>
                </a:solidFill>
                <a:latin typeface="Abstracted Dream"/>
                <a:ea typeface="Abstracted Dream"/>
                <a:cs typeface="Abstracted Dream"/>
                <a:sym typeface="Abstracted Dream"/>
              </a:rPr>
              <a:t>VISUALISASI DISTRIBUSI</a:t>
            </a:r>
          </a:p>
        </p:txBody>
      </p:sp>
      <p:sp>
        <p:nvSpPr>
          <p:cNvPr name="TextBox 11" id="11"/>
          <p:cNvSpPr txBox="true"/>
          <p:nvPr/>
        </p:nvSpPr>
        <p:spPr>
          <a:xfrm rot="0">
            <a:off x="9237449" y="3789593"/>
            <a:ext cx="7569973" cy="3059406"/>
          </a:xfrm>
          <a:prstGeom prst="rect">
            <a:avLst/>
          </a:prstGeom>
        </p:spPr>
        <p:txBody>
          <a:bodyPr anchor="t" rtlCol="false" tIns="0" lIns="0" bIns="0" rIns="0">
            <a:spAutoFit/>
          </a:bodyPr>
          <a:lstStyle/>
          <a:p>
            <a:pPr algn="l">
              <a:lnSpc>
                <a:spcPts val="4096"/>
              </a:lnSpc>
            </a:pPr>
            <a:r>
              <a:rPr lang="en-US" sz="2925" b="true">
                <a:solidFill>
                  <a:srgbClr val="FFFFFF"/>
                </a:solidFill>
                <a:latin typeface="Open Sans Bold"/>
                <a:ea typeface="Open Sans Bold"/>
                <a:cs typeface="Open Sans Bold"/>
                <a:sym typeface="Open Sans Bold"/>
              </a:rPr>
              <a:t>Distribusi BMI</a:t>
            </a:r>
          </a:p>
          <a:p>
            <a:pPr algn="l" marL="631710" indent="-315855" lvl="1">
              <a:lnSpc>
                <a:spcPts val="4096"/>
              </a:lnSpc>
              <a:buFont typeface="Arial"/>
              <a:buChar char="•"/>
            </a:pPr>
            <a:r>
              <a:rPr lang="en-US" sz="2925">
                <a:solidFill>
                  <a:srgbClr val="FFFFFF"/>
                </a:solidFill>
                <a:latin typeface="Open Sans"/>
                <a:ea typeface="Open Sans"/>
                <a:cs typeface="Open Sans"/>
                <a:sym typeface="Open Sans"/>
              </a:rPr>
              <a:t>Distribusi BMI menunjukkan pola yang mendekati normal dengan sebagian besar nilai berada di sekitar 26-34, yang masuk dalam kategori overweight hingga obesitas kelas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DAGjmC0t0qE</dc:identifier>
  <dcterms:modified xsi:type="dcterms:W3CDTF">2011-08-01T06:04:30Z</dcterms:modified>
  <cp:revision>1</cp:revision>
  <dc:title>Tugas 2 ML mk</dc:title>
</cp:coreProperties>
</file>