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Bangers" charset="1" panose="00000500000000000000"/>
      <p:regular r:id="rId14"/>
    </p:embeddedFont>
    <p:embeddedFont>
      <p:font typeface="Poppins"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31.png" Type="http://schemas.openxmlformats.org/officeDocument/2006/relationships/image"/><Relationship Id="rId15" Target="../media/image3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4.png" Type="http://schemas.openxmlformats.org/officeDocument/2006/relationships/image"/><Relationship Id="rId9" Target="../media/image3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8.png" Type="http://schemas.openxmlformats.org/officeDocument/2006/relationships/image"/><Relationship Id="rId9" Target="../media/image3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150066" y="2740183"/>
            <a:ext cx="11493008" cy="5033502"/>
          </a:xfrm>
          <a:custGeom>
            <a:avLst/>
            <a:gdLst/>
            <a:ahLst/>
            <a:cxnLst/>
            <a:rect r="r" b="b" t="t" l="l"/>
            <a:pathLst>
              <a:path h="5033502" w="11493008">
                <a:moveTo>
                  <a:pt x="0" y="0"/>
                </a:moveTo>
                <a:lnTo>
                  <a:pt x="11493008" y="0"/>
                </a:lnTo>
                <a:lnTo>
                  <a:pt x="11493008" y="5033502"/>
                </a:lnTo>
                <a:lnTo>
                  <a:pt x="0" y="5033502"/>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true" flipV="false" rot="0">
            <a:off x="12894871" y="7576035"/>
            <a:ext cx="6416842" cy="4114800"/>
          </a:xfrm>
          <a:custGeom>
            <a:avLst/>
            <a:gdLst/>
            <a:ahLst/>
            <a:cxnLst/>
            <a:rect r="r" b="b" t="t" l="l"/>
            <a:pathLst>
              <a:path h="4114800" w="6416842">
                <a:moveTo>
                  <a:pt x="6416842" y="0"/>
                </a:moveTo>
                <a:lnTo>
                  <a:pt x="0" y="0"/>
                </a:lnTo>
                <a:lnTo>
                  <a:pt x="0" y="4114800"/>
                </a:lnTo>
                <a:lnTo>
                  <a:pt x="6416842" y="4114800"/>
                </a:lnTo>
                <a:lnTo>
                  <a:pt x="64168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00000">
            <a:off x="12894871" y="-1028700"/>
            <a:ext cx="6989045" cy="4114800"/>
          </a:xfrm>
          <a:custGeom>
            <a:avLst/>
            <a:gdLst/>
            <a:ahLst/>
            <a:cxnLst/>
            <a:rect r="r" b="b" t="t" l="l"/>
            <a:pathLst>
              <a:path h="4114800" w="6989045">
                <a:moveTo>
                  <a:pt x="0" y="0"/>
                </a:moveTo>
                <a:lnTo>
                  <a:pt x="6989044" y="0"/>
                </a:lnTo>
                <a:lnTo>
                  <a:pt x="698904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3867114" y="2379374"/>
            <a:ext cx="11994842" cy="5253286"/>
          </a:xfrm>
          <a:custGeom>
            <a:avLst/>
            <a:gdLst/>
            <a:ahLst/>
            <a:cxnLst/>
            <a:rect r="r" b="b" t="t" l="l"/>
            <a:pathLst>
              <a:path h="5253286" w="11994842">
                <a:moveTo>
                  <a:pt x="0" y="0"/>
                </a:moveTo>
                <a:lnTo>
                  <a:pt x="11994842" y="0"/>
                </a:lnTo>
                <a:lnTo>
                  <a:pt x="11994842" y="5253286"/>
                </a:lnTo>
                <a:lnTo>
                  <a:pt x="0" y="5253286"/>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6" id="6"/>
          <p:cNvSpPr/>
          <p:nvPr/>
        </p:nvSpPr>
        <p:spPr>
          <a:xfrm flipH="true" flipV="false" rot="-10800000">
            <a:off x="-2020397" y="-443550"/>
            <a:ext cx="8301408" cy="3569605"/>
          </a:xfrm>
          <a:custGeom>
            <a:avLst/>
            <a:gdLst/>
            <a:ahLst/>
            <a:cxnLst/>
            <a:rect r="r" b="b" t="t" l="l"/>
            <a:pathLst>
              <a:path h="3569605" w="8301408">
                <a:moveTo>
                  <a:pt x="8301408" y="0"/>
                </a:moveTo>
                <a:lnTo>
                  <a:pt x="0" y="0"/>
                </a:lnTo>
                <a:lnTo>
                  <a:pt x="0" y="3569605"/>
                </a:lnTo>
                <a:lnTo>
                  <a:pt x="8301408" y="3569605"/>
                </a:lnTo>
                <a:lnTo>
                  <a:pt x="830140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3522505" y="4386439"/>
            <a:ext cx="6826223" cy="3131530"/>
          </a:xfrm>
          <a:custGeom>
            <a:avLst/>
            <a:gdLst/>
            <a:ahLst/>
            <a:cxnLst/>
            <a:rect r="r" b="b" t="t" l="l"/>
            <a:pathLst>
              <a:path h="3131530" w="6826223">
                <a:moveTo>
                  <a:pt x="0" y="0"/>
                </a:moveTo>
                <a:lnTo>
                  <a:pt x="6826223" y="0"/>
                </a:lnTo>
                <a:lnTo>
                  <a:pt x="6826223" y="3131530"/>
                </a:lnTo>
                <a:lnTo>
                  <a:pt x="0" y="313153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675158" y="8439912"/>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6033237">
            <a:off x="14262543" y="4173119"/>
            <a:ext cx="6826223" cy="3558169"/>
          </a:xfrm>
          <a:custGeom>
            <a:avLst/>
            <a:gdLst/>
            <a:ahLst/>
            <a:cxnLst/>
            <a:rect r="r" b="b" t="t" l="l"/>
            <a:pathLst>
              <a:path h="3558169" w="6826223">
                <a:moveTo>
                  <a:pt x="0" y="0"/>
                </a:moveTo>
                <a:lnTo>
                  <a:pt x="6826223" y="0"/>
                </a:lnTo>
                <a:lnTo>
                  <a:pt x="6826223" y="3558169"/>
                </a:lnTo>
                <a:lnTo>
                  <a:pt x="0" y="35581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1520570">
            <a:off x="512802" y="180908"/>
            <a:ext cx="2182868" cy="3307376"/>
          </a:xfrm>
          <a:custGeom>
            <a:avLst/>
            <a:gdLst/>
            <a:ahLst/>
            <a:cxnLst/>
            <a:rect r="r" b="b" t="t" l="l"/>
            <a:pathLst>
              <a:path h="3307376" w="2182868">
                <a:moveTo>
                  <a:pt x="0" y="0"/>
                </a:moveTo>
                <a:lnTo>
                  <a:pt x="2182869" y="0"/>
                </a:lnTo>
                <a:lnTo>
                  <a:pt x="2182869" y="3307376"/>
                </a:lnTo>
                <a:lnTo>
                  <a:pt x="0" y="330737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true" flipV="false" rot="972795">
            <a:off x="14974874" y="7747378"/>
            <a:ext cx="2829038" cy="2746739"/>
          </a:xfrm>
          <a:custGeom>
            <a:avLst/>
            <a:gdLst/>
            <a:ahLst/>
            <a:cxnLst/>
            <a:rect r="r" b="b" t="t" l="l"/>
            <a:pathLst>
              <a:path h="2746739" w="2829038">
                <a:moveTo>
                  <a:pt x="2829038" y="0"/>
                </a:moveTo>
                <a:lnTo>
                  <a:pt x="0" y="0"/>
                </a:lnTo>
                <a:lnTo>
                  <a:pt x="0" y="2746739"/>
                </a:lnTo>
                <a:lnTo>
                  <a:pt x="2829038" y="2746739"/>
                </a:lnTo>
                <a:lnTo>
                  <a:pt x="2829038"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4269763" y="1643906"/>
            <a:ext cx="9748475" cy="7226057"/>
          </a:xfrm>
          <a:custGeom>
            <a:avLst/>
            <a:gdLst/>
            <a:ahLst/>
            <a:cxnLst/>
            <a:rect r="r" b="b" t="t" l="l"/>
            <a:pathLst>
              <a:path h="7226057" w="9748475">
                <a:moveTo>
                  <a:pt x="0" y="0"/>
                </a:moveTo>
                <a:lnTo>
                  <a:pt x="9748474" y="0"/>
                </a:lnTo>
                <a:lnTo>
                  <a:pt x="9748474" y="7226057"/>
                </a:lnTo>
                <a:lnTo>
                  <a:pt x="0" y="722605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3" id="13"/>
          <p:cNvSpPr txBox="true"/>
          <p:nvPr/>
        </p:nvSpPr>
        <p:spPr>
          <a:xfrm rot="-376114">
            <a:off x="5925738" y="3438709"/>
            <a:ext cx="6732909" cy="1203325"/>
          </a:xfrm>
          <a:prstGeom prst="rect">
            <a:avLst/>
          </a:prstGeom>
        </p:spPr>
        <p:txBody>
          <a:bodyPr anchor="t" rtlCol="false" tIns="0" lIns="0" bIns="0" rIns="0">
            <a:spAutoFit/>
          </a:bodyPr>
          <a:lstStyle/>
          <a:p>
            <a:pPr algn="ctr">
              <a:lnSpc>
                <a:spcPts val="9799"/>
              </a:lnSpc>
            </a:pPr>
            <a:r>
              <a:rPr lang="en-US" sz="6999" spc="475">
                <a:solidFill>
                  <a:srgbClr val="000000"/>
                </a:solidFill>
                <a:latin typeface="Bangers"/>
                <a:ea typeface="Bangers"/>
                <a:cs typeface="Bangers"/>
                <a:sym typeface="Bangers"/>
              </a:rPr>
              <a:t>Data Preparation</a:t>
            </a:r>
          </a:p>
        </p:txBody>
      </p:sp>
      <p:sp>
        <p:nvSpPr>
          <p:cNvPr name="TextBox 14" id="14"/>
          <p:cNvSpPr txBox="true"/>
          <p:nvPr/>
        </p:nvSpPr>
        <p:spPr>
          <a:xfrm rot="-458944">
            <a:off x="4372358" y="4660615"/>
            <a:ext cx="9188478" cy="2441575"/>
          </a:xfrm>
          <a:prstGeom prst="rect">
            <a:avLst/>
          </a:prstGeom>
        </p:spPr>
        <p:txBody>
          <a:bodyPr anchor="t" rtlCol="false" tIns="0" lIns="0" bIns="0" rIns="0">
            <a:spAutoFit/>
          </a:bodyPr>
          <a:lstStyle/>
          <a:p>
            <a:pPr algn="ctr">
              <a:lnSpc>
                <a:spcPts val="9799"/>
              </a:lnSpc>
            </a:pPr>
            <a:r>
              <a:rPr lang="en-US" sz="6999" spc="251">
                <a:solidFill>
                  <a:srgbClr val="000000"/>
                </a:solidFill>
                <a:latin typeface="Bangers"/>
                <a:ea typeface="Bangers"/>
                <a:cs typeface="Bangers"/>
                <a:sym typeface="Bangers"/>
              </a:rPr>
              <a:t>dari Sumber </a:t>
            </a:r>
          </a:p>
          <a:p>
            <a:pPr algn="ctr">
              <a:lnSpc>
                <a:spcPts val="9799"/>
              </a:lnSpc>
            </a:pPr>
            <a:r>
              <a:rPr lang="en-US" sz="6999" spc="251">
                <a:solidFill>
                  <a:srgbClr val="000000"/>
                </a:solidFill>
                <a:latin typeface="Bangers"/>
                <a:ea typeface="Bangers"/>
                <a:cs typeface="Bangers"/>
                <a:sym typeface="Bangers"/>
              </a:rPr>
              <a:t>Open Source</a:t>
            </a:r>
          </a:p>
        </p:txBody>
      </p:sp>
      <p:sp>
        <p:nvSpPr>
          <p:cNvPr name="Freeform 15" id="15"/>
          <p:cNvSpPr/>
          <p:nvPr/>
        </p:nvSpPr>
        <p:spPr>
          <a:xfrm flipH="false" flipV="false" rot="0">
            <a:off x="9991159" y="8085960"/>
            <a:ext cx="2903712" cy="1568004"/>
          </a:xfrm>
          <a:custGeom>
            <a:avLst/>
            <a:gdLst/>
            <a:ahLst/>
            <a:cxnLst/>
            <a:rect r="r" b="b" t="t" l="l"/>
            <a:pathLst>
              <a:path h="1568004" w="2903712">
                <a:moveTo>
                  <a:pt x="0" y="0"/>
                </a:moveTo>
                <a:lnTo>
                  <a:pt x="2903712" y="0"/>
                </a:lnTo>
                <a:lnTo>
                  <a:pt x="2903712" y="1568005"/>
                </a:lnTo>
                <a:lnTo>
                  <a:pt x="0" y="156800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6" id="16"/>
          <p:cNvSpPr/>
          <p:nvPr/>
        </p:nvSpPr>
        <p:spPr>
          <a:xfrm flipH="false" flipV="false" rot="-6079582">
            <a:off x="5190746" y="2541283"/>
            <a:ext cx="982032" cy="1089633"/>
          </a:xfrm>
          <a:custGeom>
            <a:avLst/>
            <a:gdLst/>
            <a:ahLst/>
            <a:cxnLst/>
            <a:rect r="r" b="b" t="t" l="l"/>
            <a:pathLst>
              <a:path h="1089633" w="982032">
                <a:moveTo>
                  <a:pt x="0" y="0"/>
                </a:moveTo>
                <a:lnTo>
                  <a:pt x="982032" y="0"/>
                </a:lnTo>
                <a:lnTo>
                  <a:pt x="982032" y="1089634"/>
                </a:lnTo>
                <a:lnTo>
                  <a:pt x="0" y="1089634"/>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7" id="17"/>
          <p:cNvSpPr/>
          <p:nvPr/>
        </p:nvSpPr>
        <p:spPr>
          <a:xfrm flipH="false" flipV="false" rot="-355520">
            <a:off x="11191040" y="7050891"/>
            <a:ext cx="2183623" cy="212903"/>
          </a:xfrm>
          <a:custGeom>
            <a:avLst/>
            <a:gdLst/>
            <a:ahLst/>
            <a:cxnLst/>
            <a:rect r="r" b="b" t="t" l="l"/>
            <a:pathLst>
              <a:path h="212903" w="2183623">
                <a:moveTo>
                  <a:pt x="0" y="0"/>
                </a:moveTo>
                <a:lnTo>
                  <a:pt x="2183623" y="0"/>
                </a:lnTo>
                <a:lnTo>
                  <a:pt x="2183623" y="212903"/>
                </a:lnTo>
                <a:lnTo>
                  <a:pt x="0" y="21290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966238">
            <a:off x="-2530915" y="5954834"/>
            <a:ext cx="11237209" cy="4921471"/>
          </a:xfrm>
          <a:custGeom>
            <a:avLst/>
            <a:gdLst/>
            <a:ahLst/>
            <a:cxnLst/>
            <a:rect r="r" b="b" t="t" l="l"/>
            <a:pathLst>
              <a:path h="4921471" w="11237209">
                <a:moveTo>
                  <a:pt x="0" y="0"/>
                </a:moveTo>
                <a:lnTo>
                  <a:pt x="11237209" y="0"/>
                </a:lnTo>
                <a:lnTo>
                  <a:pt x="11237209" y="4921472"/>
                </a:lnTo>
                <a:lnTo>
                  <a:pt x="0" y="4921472"/>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false" flipV="true" rot="1966238">
            <a:off x="11133236" y="844515"/>
            <a:ext cx="11237209" cy="4921471"/>
          </a:xfrm>
          <a:custGeom>
            <a:avLst/>
            <a:gdLst/>
            <a:ahLst/>
            <a:cxnLst/>
            <a:rect r="r" b="b" t="t" l="l"/>
            <a:pathLst>
              <a:path h="4921471" w="11237209">
                <a:moveTo>
                  <a:pt x="0" y="4921472"/>
                </a:moveTo>
                <a:lnTo>
                  <a:pt x="11237209" y="4921472"/>
                </a:lnTo>
                <a:lnTo>
                  <a:pt x="11237209" y="0"/>
                </a:lnTo>
                <a:lnTo>
                  <a:pt x="0" y="0"/>
                </a:lnTo>
                <a:lnTo>
                  <a:pt x="0" y="4921472"/>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grpSp>
        <p:nvGrpSpPr>
          <p:cNvPr name="Group 4" id="4"/>
          <p:cNvGrpSpPr/>
          <p:nvPr/>
        </p:nvGrpSpPr>
        <p:grpSpPr>
          <a:xfrm rot="0">
            <a:off x="1573174" y="1937523"/>
            <a:ext cx="8143878" cy="1135242"/>
            <a:chOff x="0" y="0"/>
            <a:chExt cx="1687842" cy="235282"/>
          </a:xfrm>
        </p:grpSpPr>
        <p:sp>
          <p:nvSpPr>
            <p:cNvPr name="Freeform 5" id="5"/>
            <p:cNvSpPr/>
            <p:nvPr/>
          </p:nvSpPr>
          <p:spPr>
            <a:xfrm flipH="false" flipV="false" rot="0">
              <a:off x="0" y="0"/>
              <a:ext cx="1687842" cy="235282"/>
            </a:xfrm>
            <a:custGeom>
              <a:avLst/>
              <a:gdLst/>
              <a:ahLst/>
              <a:cxnLst/>
              <a:rect r="r" b="b" t="t" l="l"/>
              <a:pathLst>
                <a:path h="235282" w="1687842">
                  <a:moveTo>
                    <a:pt x="48483" y="0"/>
                  </a:moveTo>
                  <a:lnTo>
                    <a:pt x="1639359" y="0"/>
                  </a:lnTo>
                  <a:cubicBezTo>
                    <a:pt x="1652218" y="0"/>
                    <a:pt x="1664550" y="5108"/>
                    <a:pt x="1673642" y="14200"/>
                  </a:cubicBezTo>
                  <a:cubicBezTo>
                    <a:pt x="1682734" y="23293"/>
                    <a:pt x="1687842" y="35624"/>
                    <a:pt x="1687842" y="48483"/>
                  </a:cubicBezTo>
                  <a:lnTo>
                    <a:pt x="1687842" y="186799"/>
                  </a:lnTo>
                  <a:cubicBezTo>
                    <a:pt x="1687842" y="199658"/>
                    <a:pt x="1682734" y="211989"/>
                    <a:pt x="1673642" y="221082"/>
                  </a:cubicBezTo>
                  <a:cubicBezTo>
                    <a:pt x="1664550" y="230174"/>
                    <a:pt x="1652218" y="235282"/>
                    <a:pt x="1639359" y="235282"/>
                  </a:cubicBezTo>
                  <a:lnTo>
                    <a:pt x="48483" y="235282"/>
                  </a:lnTo>
                  <a:cubicBezTo>
                    <a:pt x="35624" y="235282"/>
                    <a:pt x="23293" y="230174"/>
                    <a:pt x="14200" y="221082"/>
                  </a:cubicBezTo>
                  <a:cubicBezTo>
                    <a:pt x="5108" y="211989"/>
                    <a:pt x="0" y="199658"/>
                    <a:pt x="0" y="186799"/>
                  </a:cubicBezTo>
                  <a:lnTo>
                    <a:pt x="0" y="48483"/>
                  </a:lnTo>
                  <a:cubicBezTo>
                    <a:pt x="0" y="35624"/>
                    <a:pt x="5108" y="23293"/>
                    <a:pt x="14200" y="14200"/>
                  </a:cubicBezTo>
                  <a:cubicBezTo>
                    <a:pt x="23293" y="5108"/>
                    <a:pt x="35624" y="0"/>
                    <a:pt x="48483" y="0"/>
                  </a:cubicBezTo>
                  <a:close/>
                </a:path>
              </a:pathLst>
            </a:custGeom>
            <a:solidFill>
              <a:srgbClr val="FFFFFF"/>
            </a:solidFill>
            <a:ln w="76200" cap="rnd">
              <a:solidFill>
                <a:srgbClr val="000000"/>
              </a:solidFill>
              <a:prstDash val="solid"/>
              <a:round/>
            </a:ln>
          </p:spPr>
        </p:sp>
        <p:sp>
          <p:nvSpPr>
            <p:cNvPr name="TextBox 6" id="6"/>
            <p:cNvSpPr txBox="true"/>
            <p:nvPr/>
          </p:nvSpPr>
          <p:spPr>
            <a:xfrm>
              <a:off x="0" y="-38100"/>
              <a:ext cx="1687842" cy="273382"/>
            </a:xfrm>
            <a:prstGeom prst="rect">
              <a:avLst/>
            </a:prstGeom>
          </p:spPr>
          <p:txBody>
            <a:bodyPr anchor="ctr" rtlCol="false" tIns="64556" lIns="64556" bIns="64556" rIns="64556"/>
            <a:lstStyle/>
            <a:p>
              <a:pPr algn="ctr">
                <a:lnSpc>
                  <a:spcPts val="2660"/>
                </a:lnSpc>
                <a:spcBef>
                  <a:spcPct val="0"/>
                </a:spcBef>
              </a:pPr>
            </a:p>
          </p:txBody>
        </p:sp>
      </p:grpSp>
      <p:sp>
        <p:nvSpPr>
          <p:cNvPr name="TextBox 7" id="7"/>
          <p:cNvSpPr txBox="true"/>
          <p:nvPr/>
        </p:nvSpPr>
        <p:spPr>
          <a:xfrm rot="0">
            <a:off x="2160966" y="2081982"/>
            <a:ext cx="6968293" cy="990782"/>
          </a:xfrm>
          <a:prstGeom prst="rect">
            <a:avLst/>
          </a:prstGeom>
        </p:spPr>
        <p:txBody>
          <a:bodyPr anchor="t" rtlCol="false" tIns="0" lIns="0" bIns="0" rIns="0">
            <a:spAutoFit/>
          </a:bodyPr>
          <a:lstStyle/>
          <a:p>
            <a:pPr algn="ctr">
              <a:lnSpc>
                <a:spcPts val="7766"/>
              </a:lnSpc>
            </a:pPr>
            <a:r>
              <a:rPr lang="en-US" sz="6695" spc="314">
                <a:solidFill>
                  <a:srgbClr val="000000"/>
                </a:solidFill>
                <a:latin typeface="Bangers"/>
                <a:ea typeface="Bangers"/>
                <a:cs typeface="Bangers"/>
                <a:sym typeface="Bangers"/>
              </a:rPr>
              <a:t>Pendahuluan</a:t>
            </a:r>
          </a:p>
        </p:txBody>
      </p:sp>
      <p:sp>
        <p:nvSpPr>
          <p:cNvPr name="Freeform 8" id="8"/>
          <p:cNvSpPr/>
          <p:nvPr/>
        </p:nvSpPr>
        <p:spPr>
          <a:xfrm flipH="false" flipV="false" rot="1746175">
            <a:off x="-1533175" y="7606088"/>
            <a:ext cx="5944909" cy="4956568"/>
          </a:xfrm>
          <a:custGeom>
            <a:avLst/>
            <a:gdLst/>
            <a:ahLst/>
            <a:cxnLst/>
            <a:rect r="r" b="b" t="t" l="l"/>
            <a:pathLst>
              <a:path h="4956568" w="5944909">
                <a:moveTo>
                  <a:pt x="0" y="0"/>
                </a:moveTo>
                <a:lnTo>
                  <a:pt x="5944909" y="0"/>
                </a:lnTo>
                <a:lnTo>
                  <a:pt x="5944909" y="4956568"/>
                </a:lnTo>
                <a:lnTo>
                  <a:pt x="0" y="4956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8535484">
            <a:off x="13922513" y="-439956"/>
            <a:ext cx="6416842" cy="4114800"/>
          </a:xfrm>
          <a:custGeom>
            <a:avLst/>
            <a:gdLst/>
            <a:ahLst/>
            <a:cxnLst/>
            <a:rect r="r" b="b" t="t" l="l"/>
            <a:pathLst>
              <a:path h="4114800" w="6416842">
                <a:moveTo>
                  <a:pt x="0" y="0"/>
                </a:moveTo>
                <a:lnTo>
                  <a:pt x="6416843" y="0"/>
                </a:lnTo>
                <a:lnTo>
                  <a:pt x="641684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false" rot="-3934250">
            <a:off x="10733740" y="9088216"/>
            <a:ext cx="1690973" cy="1992310"/>
          </a:xfrm>
          <a:custGeom>
            <a:avLst/>
            <a:gdLst/>
            <a:ahLst/>
            <a:cxnLst/>
            <a:rect r="r" b="b" t="t" l="l"/>
            <a:pathLst>
              <a:path h="1992310" w="1690973">
                <a:moveTo>
                  <a:pt x="1690974" y="0"/>
                </a:moveTo>
                <a:lnTo>
                  <a:pt x="0" y="0"/>
                </a:lnTo>
                <a:lnTo>
                  <a:pt x="0" y="1992311"/>
                </a:lnTo>
                <a:lnTo>
                  <a:pt x="1690974" y="1992311"/>
                </a:lnTo>
                <a:lnTo>
                  <a:pt x="169097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6059509" y="8415570"/>
            <a:ext cx="3952316" cy="2326926"/>
          </a:xfrm>
          <a:custGeom>
            <a:avLst/>
            <a:gdLst/>
            <a:ahLst/>
            <a:cxnLst/>
            <a:rect r="r" b="b" t="t" l="l"/>
            <a:pathLst>
              <a:path h="2326926" w="3952316">
                <a:moveTo>
                  <a:pt x="0" y="0"/>
                </a:moveTo>
                <a:lnTo>
                  <a:pt x="3952316" y="0"/>
                </a:lnTo>
                <a:lnTo>
                  <a:pt x="3952316" y="2326926"/>
                </a:lnTo>
                <a:lnTo>
                  <a:pt x="0" y="23269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10663042">
            <a:off x="-1976158" y="-787266"/>
            <a:ext cx="3952316" cy="2326926"/>
          </a:xfrm>
          <a:custGeom>
            <a:avLst/>
            <a:gdLst/>
            <a:ahLst/>
            <a:cxnLst/>
            <a:rect r="r" b="b" t="t" l="l"/>
            <a:pathLst>
              <a:path h="2326926" w="3952316">
                <a:moveTo>
                  <a:pt x="0" y="0"/>
                </a:moveTo>
                <a:lnTo>
                  <a:pt x="3952316" y="0"/>
                </a:lnTo>
                <a:lnTo>
                  <a:pt x="3952316" y="2326926"/>
                </a:lnTo>
                <a:lnTo>
                  <a:pt x="0" y="23269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972795">
            <a:off x="14341661" y="8913631"/>
            <a:ext cx="2829038" cy="2746739"/>
          </a:xfrm>
          <a:custGeom>
            <a:avLst/>
            <a:gdLst/>
            <a:ahLst/>
            <a:cxnLst/>
            <a:rect r="r" b="b" t="t" l="l"/>
            <a:pathLst>
              <a:path h="2746739" w="2829038">
                <a:moveTo>
                  <a:pt x="2829037" y="0"/>
                </a:moveTo>
                <a:lnTo>
                  <a:pt x="0" y="0"/>
                </a:lnTo>
                <a:lnTo>
                  <a:pt x="0" y="2746738"/>
                </a:lnTo>
                <a:lnTo>
                  <a:pt x="2829037" y="2746738"/>
                </a:lnTo>
                <a:lnTo>
                  <a:pt x="2829037"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1352285">
            <a:off x="660859" y="-1100159"/>
            <a:ext cx="2720139" cy="2616279"/>
          </a:xfrm>
          <a:custGeom>
            <a:avLst/>
            <a:gdLst/>
            <a:ahLst/>
            <a:cxnLst/>
            <a:rect r="r" b="b" t="t" l="l"/>
            <a:pathLst>
              <a:path h="2616279" w="2720139">
                <a:moveTo>
                  <a:pt x="0" y="0"/>
                </a:moveTo>
                <a:lnTo>
                  <a:pt x="2720140" y="0"/>
                </a:lnTo>
                <a:lnTo>
                  <a:pt x="2720140" y="2616280"/>
                </a:lnTo>
                <a:lnTo>
                  <a:pt x="0" y="261628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2020929" y="3626513"/>
            <a:ext cx="13735251" cy="4228338"/>
          </a:xfrm>
          <a:prstGeom prst="rect">
            <a:avLst/>
          </a:prstGeom>
        </p:spPr>
        <p:txBody>
          <a:bodyPr anchor="t" rtlCol="false" tIns="0" lIns="0" bIns="0" rIns="0">
            <a:spAutoFit/>
          </a:bodyPr>
          <a:lstStyle/>
          <a:p>
            <a:pPr algn="just">
              <a:lnSpc>
                <a:spcPts val="4176"/>
              </a:lnSpc>
            </a:pPr>
            <a:r>
              <a:rPr lang="en-US" sz="3600" spc="-61">
                <a:solidFill>
                  <a:srgbClr val="FFFFFF"/>
                </a:solidFill>
                <a:latin typeface="Poppins"/>
                <a:ea typeface="Poppins"/>
                <a:cs typeface="Poppins"/>
                <a:sym typeface="Poppins"/>
              </a:rPr>
              <a:t>Polycystic Ovary Syndrome (PCOS) adalah salah satu gangguan endokrin yang paling </a:t>
            </a:r>
            <a:r>
              <a:rPr lang="en-US" sz="3600" spc="-61">
                <a:solidFill>
                  <a:srgbClr val="FFFFFF"/>
                </a:solidFill>
                <a:latin typeface="Poppins"/>
                <a:ea typeface="Poppins"/>
                <a:cs typeface="Poppins"/>
                <a:sym typeface="Poppins"/>
              </a:rPr>
              <a:t>umum terjadi pada wanita usia reproduksi. Kondisi ini ditandai oleh ketidakseimbangan</a:t>
            </a:r>
          </a:p>
          <a:p>
            <a:pPr algn="just">
              <a:lnSpc>
                <a:spcPts val="4176"/>
              </a:lnSpc>
            </a:pPr>
            <a:r>
              <a:rPr lang="en-US" sz="3600" spc="-61">
                <a:solidFill>
                  <a:srgbClr val="FFFFFF"/>
                </a:solidFill>
                <a:latin typeface="Poppins"/>
                <a:ea typeface="Poppins"/>
                <a:cs typeface="Poppins"/>
                <a:sym typeface="Poppins"/>
              </a:rPr>
              <a:t>hormon, siklus menstruasi yang tidak teratur, dan keberadaan kista di ovarium. Diagnosis dini sangat penting untuk mengelola kondisi ini secara efektif</a:t>
            </a:r>
          </a:p>
          <a:p>
            <a:pPr algn="just">
              <a:lnSpc>
                <a:spcPts val="4176"/>
              </a:lnSpc>
            </a:pPr>
          </a:p>
          <a:p>
            <a:pPr algn="just">
              <a:lnSpc>
                <a:spcPts val="4176"/>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907968" y="2910571"/>
            <a:ext cx="11493008" cy="5033502"/>
          </a:xfrm>
          <a:custGeom>
            <a:avLst/>
            <a:gdLst/>
            <a:ahLst/>
            <a:cxnLst/>
            <a:rect r="r" b="b" t="t" l="l"/>
            <a:pathLst>
              <a:path h="5033502" w="11493008">
                <a:moveTo>
                  <a:pt x="0" y="0"/>
                </a:moveTo>
                <a:lnTo>
                  <a:pt x="11493008" y="0"/>
                </a:lnTo>
                <a:lnTo>
                  <a:pt x="11493008" y="5033502"/>
                </a:lnTo>
                <a:lnTo>
                  <a:pt x="0" y="5033502"/>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false" flipV="false" rot="-5400000">
            <a:off x="11391826" y="2800679"/>
            <a:ext cx="11994842" cy="5253286"/>
          </a:xfrm>
          <a:custGeom>
            <a:avLst/>
            <a:gdLst/>
            <a:ahLst/>
            <a:cxnLst/>
            <a:rect r="r" b="b" t="t" l="l"/>
            <a:pathLst>
              <a:path h="5253286" w="11994842">
                <a:moveTo>
                  <a:pt x="0" y="0"/>
                </a:moveTo>
                <a:lnTo>
                  <a:pt x="11994842" y="0"/>
                </a:lnTo>
                <a:lnTo>
                  <a:pt x="11994842" y="5253286"/>
                </a:lnTo>
                <a:lnTo>
                  <a:pt x="0" y="5253286"/>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4" id="4"/>
          <p:cNvSpPr/>
          <p:nvPr/>
        </p:nvSpPr>
        <p:spPr>
          <a:xfrm flipH="true" flipV="false" rot="-800258">
            <a:off x="12623716" y="7434446"/>
            <a:ext cx="7951408" cy="3647709"/>
          </a:xfrm>
          <a:custGeom>
            <a:avLst/>
            <a:gdLst/>
            <a:ahLst/>
            <a:cxnLst/>
            <a:rect r="r" b="b" t="t" l="l"/>
            <a:pathLst>
              <a:path h="3647709" w="7951408">
                <a:moveTo>
                  <a:pt x="7951408" y="0"/>
                </a:moveTo>
                <a:lnTo>
                  <a:pt x="0" y="0"/>
                </a:lnTo>
                <a:lnTo>
                  <a:pt x="0" y="3647708"/>
                </a:lnTo>
                <a:lnTo>
                  <a:pt x="7951408" y="3647708"/>
                </a:lnTo>
                <a:lnTo>
                  <a:pt x="795140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819064" y="8712137"/>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4437510" y="1028700"/>
            <a:ext cx="9412979" cy="851326"/>
            <a:chOff x="0" y="0"/>
            <a:chExt cx="2479139" cy="224218"/>
          </a:xfrm>
        </p:grpSpPr>
        <p:sp>
          <p:nvSpPr>
            <p:cNvPr name="Freeform 7" id="7"/>
            <p:cNvSpPr/>
            <p:nvPr/>
          </p:nvSpPr>
          <p:spPr>
            <a:xfrm flipH="false" flipV="false" rot="0">
              <a:off x="0" y="0"/>
              <a:ext cx="2479139" cy="224218"/>
            </a:xfrm>
            <a:custGeom>
              <a:avLst/>
              <a:gdLst/>
              <a:ahLst/>
              <a:cxnLst/>
              <a:rect r="r" b="b" t="t" l="l"/>
              <a:pathLst>
                <a:path h="224218" w="2479139">
                  <a:moveTo>
                    <a:pt x="41946" y="0"/>
                  </a:moveTo>
                  <a:lnTo>
                    <a:pt x="2437193" y="0"/>
                  </a:lnTo>
                  <a:cubicBezTo>
                    <a:pt x="2448317" y="0"/>
                    <a:pt x="2458987" y="4419"/>
                    <a:pt x="2466853" y="12286"/>
                  </a:cubicBezTo>
                  <a:cubicBezTo>
                    <a:pt x="2474719" y="20152"/>
                    <a:pt x="2479139" y="30821"/>
                    <a:pt x="2479139" y="41946"/>
                  </a:cubicBezTo>
                  <a:lnTo>
                    <a:pt x="2479139" y="182271"/>
                  </a:lnTo>
                  <a:cubicBezTo>
                    <a:pt x="2479139" y="193396"/>
                    <a:pt x="2474719" y="204065"/>
                    <a:pt x="2466853" y="211932"/>
                  </a:cubicBezTo>
                  <a:cubicBezTo>
                    <a:pt x="2458987" y="219798"/>
                    <a:pt x="2448317" y="224218"/>
                    <a:pt x="2437193" y="224218"/>
                  </a:cubicBezTo>
                  <a:lnTo>
                    <a:pt x="41946" y="224218"/>
                  </a:lnTo>
                  <a:cubicBezTo>
                    <a:pt x="30821" y="224218"/>
                    <a:pt x="20152" y="219798"/>
                    <a:pt x="12286" y="211932"/>
                  </a:cubicBezTo>
                  <a:cubicBezTo>
                    <a:pt x="4419" y="204065"/>
                    <a:pt x="0" y="193396"/>
                    <a:pt x="0" y="182271"/>
                  </a:cubicBezTo>
                  <a:lnTo>
                    <a:pt x="0" y="41946"/>
                  </a:lnTo>
                  <a:cubicBezTo>
                    <a:pt x="0" y="30821"/>
                    <a:pt x="4419" y="20152"/>
                    <a:pt x="12286" y="12286"/>
                  </a:cubicBezTo>
                  <a:cubicBezTo>
                    <a:pt x="20152" y="4419"/>
                    <a:pt x="30821" y="0"/>
                    <a:pt x="41946" y="0"/>
                  </a:cubicBezTo>
                  <a:close/>
                </a:path>
              </a:pathLst>
            </a:custGeom>
            <a:solidFill>
              <a:srgbClr val="FFFFFF"/>
            </a:solidFill>
            <a:ln w="76200" cap="rnd">
              <a:solidFill>
                <a:srgbClr val="000000"/>
              </a:solidFill>
              <a:prstDash val="solid"/>
              <a:round/>
            </a:ln>
          </p:spPr>
        </p:sp>
        <p:sp>
          <p:nvSpPr>
            <p:cNvPr name="TextBox 8" id="8"/>
            <p:cNvSpPr txBox="true"/>
            <p:nvPr/>
          </p:nvSpPr>
          <p:spPr>
            <a:xfrm>
              <a:off x="0" y="-38100"/>
              <a:ext cx="2479139" cy="262318"/>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10800000">
            <a:off x="-2872804" y="-872569"/>
            <a:ext cx="4538539" cy="2672065"/>
          </a:xfrm>
          <a:custGeom>
            <a:avLst/>
            <a:gdLst/>
            <a:ahLst/>
            <a:cxnLst/>
            <a:rect r="r" b="b" t="t" l="l"/>
            <a:pathLst>
              <a:path h="2672065" w="4538539">
                <a:moveTo>
                  <a:pt x="0" y="0"/>
                </a:moveTo>
                <a:lnTo>
                  <a:pt x="4538539" y="0"/>
                </a:lnTo>
                <a:lnTo>
                  <a:pt x="4538539" y="2672065"/>
                </a:lnTo>
                <a:lnTo>
                  <a:pt x="0" y="26720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6033237">
            <a:off x="13723631" y="-2651653"/>
            <a:ext cx="6826223" cy="3558169"/>
          </a:xfrm>
          <a:custGeom>
            <a:avLst/>
            <a:gdLst/>
            <a:ahLst/>
            <a:cxnLst/>
            <a:rect r="r" b="b" t="t" l="l"/>
            <a:pathLst>
              <a:path h="3558169" w="6826223">
                <a:moveTo>
                  <a:pt x="0" y="0"/>
                </a:moveTo>
                <a:lnTo>
                  <a:pt x="6826222" y="0"/>
                </a:lnTo>
                <a:lnTo>
                  <a:pt x="6826222" y="3558168"/>
                </a:lnTo>
                <a:lnTo>
                  <a:pt x="0" y="35581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2254369" y="2110259"/>
            <a:ext cx="15134878" cy="1377755"/>
          </a:xfrm>
          <a:prstGeom prst="rect">
            <a:avLst/>
          </a:prstGeom>
        </p:spPr>
        <p:txBody>
          <a:bodyPr anchor="t" rtlCol="false" tIns="0" lIns="0" bIns="0" rIns="0">
            <a:spAutoFit/>
          </a:bodyPr>
          <a:lstStyle/>
          <a:p>
            <a:pPr algn="l">
              <a:lnSpc>
                <a:spcPts val="3580"/>
              </a:lnSpc>
              <a:spcBef>
                <a:spcPct val="0"/>
              </a:spcBef>
            </a:pPr>
            <a:r>
              <a:rPr lang="en-US" sz="3086">
                <a:solidFill>
                  <a:srgbClr val="FFFFFF"/>
                </a:solidFill>
                <a:latin typeface="Poppins"/>
                <a:ea typeface="Poppins"/>
                <a:cs typeface="Poppins"/>
                <a:sym typeface="Poppins"/>
              </a:rPr>
              <a:t>Dataset ini berisi data kesehatan pasien yang mencakup variabel-variabel utama yang </a:t>
            </a:r>
            <a:r>
              <a:rPr lang="en-US" sz="3086">
                <a:solidFill>
                  <a:srgbClr val="FFFFFF"/>
                </a:solidFill>
                <a:latin typeface="Poppins"/>
                <a:ea typeface="Poppins"/>
                <a:cs typeface="Poppins"/>
                <a:sym typeface="Poppins"/>
              </a:rPr>
              <a:t>berkaitan dengan PCOS. Dataset kami dapatkan dari kaggle dengan format data CSV.</a:t>
            </a:r>
          </a:p>
        </p:txBody>
      </p:sp>
      <p:sp>
        <p:nvSpPr>
          <p:cNvPr name="TextBox 12" id="12"/>
          <p:cNvSpPr txBox="true"/>
          <p:nvPr/>
        </p:nvSpPr>
        <p:spPr>
          <a:xfrm rot="0">
            <a:off x="6300566" y="1099132"/>
            <a:ext cx="5686869" cy="768930"/>
          </a:xfrm>
          <a:prstGeom prst="rect">
            <a:avLst/>
          </a:prstGeom>
        </p:spPr>
        <p:txBody>
          <a:bodyPr anchor="t" rtlCol="false" tIns="0" lIns="0" bIns="0" rIns="0">
            <a:spAutoFit/>
          </a:bodyPr>
          <a:lstStyle/>
          <a:p>
            <a:pPr algn="ctr">
              <a:lnSpc>
                <a:spcPts val="5932"/>
              </a:lnSpc>
            </a:pPr>
            <a:r>
              <a:rPr lang="en-US" sz="5114" spc="296">
                <a:solidFill>
                  <a:srgbClr val="000000"/>
                </a:solidFill>
                <a:latin typeface="Bangers"/>
                <a:ea typeface="Bangers"/>
                <a:cs typeface="Bangers"/>
                <a:sym typeface="Bangers"/>
              </a:rPr>
              <a:t>Data Description</a:t>
            </a:r>
          </a:p>
        </p:txBody>
      </p:sp>
      <p:sp>
        <p:nvSpPr>
          <p:cNvPr name="TextBox 13" id="13"/>
          <p:cNvSpPr txBox="true"/>
          <p:nvPr/>
        </p:nvSpPr>
        <p:spPr>
          <a:xfrm rot="0">
            <a:off x="2254369" y="3752981"/>
            <a:ext cx="15706347" cy="4959155"/>
          </a:xfrm>
          <a:prstGeom prst="rect">
            <a:avLst/>
          </a:prstGeom>
        </p:spPr>
        <p:txBody>
          <a:bodyPr anchor="t" rtlCol="false" tIns="0" lIns="0" bIns="0" rIns="0">
            <a:spAutoFit/>
          </a:bodyPr>
          <a:lstStyle/>
          <a:p>
            <a:pPr algn="l">
              <a:lnSpc>
                <a:spcPts val="3580"/>
              </a:lnSpc>
            </a:pPr>
            <a:r>
              <a:rPr lang="en-US" sz="3086">
                <a:solidFill>
                  <a:srgbClr val="FFFFFF"/>
                </a:solidFill>
                <a:latin typeface="Poppins"/>
                <a:ea typeface="Poppins"/>
                <a:cs typeface="Poppins"/>
                <a:sym typeface="Poppins"/>
              </a:rPr>
              <a:t>Jumlah sampel: 1.000 pasien</a:t>
            </a:r>
          </a:p>
          <a:p>
            <a:pPr algn="l">
              <a:lnSpc>
                <a:spcPts val="3580"/>
              </a:lnSpc>
            </a:pPr>
            <a:r>
              <a:rPr lang="en-US" sz="3086">
                <a:solidFill>
                  <a:srgbClr val="FFFFFF"/>
                </a:solidFill>
                <a:latin typeface="Poppins"/>
                <a:ea typeface="Poppins"/>
                <a:cs typeface="Poppins"/>
                <a:sym typeface="Poppins"/>
              </a:rPr>
              <a:t>● Fitur: 5 fitur utama yang terkait dengan PCOS</a:t>
            </a:r>
          </a:p>
          <a:p>
            <a:pPr algn="l">
              <a:lnSpc>
                <a:spcPts val="3580"/>
              </a:lnSpc>
            </a:pPr>
            <a:r>
              <a:rPr lang="en-US" sz="3086">
                <a:solidFill>
                  <a:srgbClr val="FFFFFF"/>
                </a:solidFill>
                <a:latin typeface="Poppins"/>
                <a:ea typeface="Poppins"/>
                <a:cs typeface="Poppins"/>
                <a:sym typeface="Poppins"/>
              </a:rPr>
              <a:t>- Usia (tahun):  18 - 45 tahun.</a:t>
            </a:r>
          </a:p>
          <a:p>
            <a:pPr algn="l">
              <a:lnSpc>
                <a:spcPts val="3580"/>
              </a:lnSpc>
            </a:pPr>
            <a:r>
              <a:rPr lang="en-US" sz="3086">
                <a:solidFill>
                  <a:srgbClr val="FFFFFF"/>
                </a:solidFill>
                <a:latin typeface="Poppins"/>
                <a:ea typeface="Poppins"/>
                <a:cs typeface="Poppins"/>
                <a:sym typeface="Poppins"/>
              </a:rPr>
              <a:t>- BMI (kg/m²): Indeks Massa Tubuh (IMT), berkisar antara 18 - 35.</a:t>
            </a:r>
          </a:p>
          <a:p>
            <a:pPr algn="l">
              <a:lnSpc>
                <a:spcPts val="3580"/>
              </a:lnSpc>
            </a:pPr>
            <a:r>
              <a:rPr lang="en-US" sz="3086">
                <a:solidFill>
                  <a:srgbClr val="FFFFFF"/>
                </a:solidFill>
                <a:latin typeface="Poppins"/>
                <a:ea typeface="Poppins"/>
                <a:cs typeface="Poppins"/>
                <a:sym typeface="Poppins"/>
              </a:rPr>
              <a:t>- Ketidakteraturan Menstruasi (biner): pasien mengalami siklus menstruasi yang tidak teratur (0 = Tidak, 1 = Ya).</a:t>
            </a:r>
          </a:p>
          <a:p>
            <a:pPr algn="l">
              <a:lnSpc>
                <a:spcPts val="3580"/>
              </a:lnSpc>
            </a:pPr>
            <a:r>
              <a:rPr lang="en-US" sz="3086">
                <a:solidFill>
                  <a:srgbClr val="FFFFFF"/>
                </a:solidFill>
                <a:latin typeface="Poppins"/>
                <a:ea typeface="Poppins"/>
                <a:cs typeface="Poppins"/>
                <a:sym typeface="Poppins"/>
              </a:rPr>
              <a:t>- Kadar Testosteron (ng/dL):  berkisar antara 20 - 100 ng/dL.</a:t>
            </a:r>
          </a:p>
          <a:p>
            <a:pPr algn="l">
              <a:lnSpc>
                <a:spcPts val="3580"/>
              </a:lnSpc>
            </a:pPr>
            <a:r>
              <a:rPr lang="en-US" sz="3086">
                <a:solidFill>
                  <a:srgbClr val="FFFFFF"/>
                </a:solidFill>
                <a:latin typeface="Poppins"/>
                <a:ea typeface="Poppins"/>
                <a:cs typeface="Poppins"/>
                <a:sym typeface="Poppins"/>
              </a:rPr>
              <a:t>- Jumlah Folikel Antral: Jumlah folikel antral yang terdeteksi melalui USG,</a:t>
            </a:r>
          </a:p>
          <a:p>
            <a:pPr algn="l">
              <a:lnSpc>
                <a:spcPts val="3580"/>
              </a:lnSpc>
            </a:pPr>
            <a:r>
              <a:rPr lang="en-US" sz="3086">
                <a:solidFill>
                  <a:srgbClr val="FFFFFF"/>
                </a:solidFill>
                <a:latin typeface="Poppins"/>
                <a:ea typeface="Poppins"/>
                <a:cs typeface="Poppins"/>
                <a:sym typeface="Poppins"/>
              </a:rPr>
              <a:t>berkisar antara 5 -30. F</a:t>
            </a:r>
          </a:p>
          <a:p>
            <a:pPr algn="l">
              <a:lnSpc>
                <a:spcPts val="3580"/>
              </a:lnSpc>
            </a:pPr>
          </a:p>
          <a:p>
            <a:pPr algn="l">
              <a:lnSpc>
                <a:spcPts val="3580"/>
              </a:lnSpc>
              <a:spcBef>
                <a:spcPct val="0"/>
              </a:spcBef>
            </a:pPr>
            <a:r>
              <a:rPr lang="en-US" sz="3086">
                <a:solidFill>
                  <a:srgbClr val="FFFFFF"/>
                </a:solidFill>
                <a:latin typeface="Poppins"/>
                <a:ea typeface="Poppins"/>
                <a:cs typeface="Poppins"/>
                <a:sym typeface="Poppins"/>
              </a:rPr>
              <a:t>● Label: PCOS Diagnosis (0 = Tidak PCOS, 1 = PCOS).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966238">
            <a:off x="-2380206" y="7105217"/>
            <a:ext cx="8045143" cy="3523468"/>
          </a:xfrm>
          <a:custGeom>
            <a:avLst/>
            <a:gdLst/>
            <a:ahLst/>
            <a:cxnLst/>
            <a:rect r="r" b="b" t="t" l="l"/>
            <a:pathLst>
              <a:path h="3523468" w="8045143">
                <a:moveTo>
                  <a:pt x="0" y="0"/>
                </a:moveTo>
                <a:lnTo>
                  <a:pt x="8045143" y="0"/>
                </a:lnTo>
                <a:lnTo>
                  <a:pt x="8045143" y="3523468"/>
                </a:lnTo>
                <a:lnTo>
                  <a:pt x="0" y="3523468"/>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false" flipV="true" rot="1966238">
            <a:off x="12929763" y="189885"/>
            <a:ext cx="9136284" cy="4001346"/>
          </a:xfrm>
          <a:custGeom>
            <a:avLst/>
            <a:gdLst/>
            <a:ahLst/>
            <a:cxnLst/>
            <a:rect r="r" b="b" t="t" l="l"/>
            <a:pathLst>
              <a:path h="4001346" w="9136284">
                <a:moveTo>
                  <a:pt x="0" y="4001346"/>
                </a:moveTo>
                <a:lnTo>
                  <a:pt x="9136284" y="4001346"/>
                </a:lnTo>
                <a:lnTo>
                  <a:pt x="9136284" y="0"/>
                </a:lnTo>
                <a:lnTo>
                  <a:pt x="0" y="0"/>
                </a:lnTo>
                <a:lnTo>
                  <a:pt x="0" y="4001346"/>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4" id="4"/>
          <p:cNvSpPr/>
          <p:nvPr/>
        </p:nvSpPr>
        <p:spPr>
          <a:xfrm flipH="false" flipV="false" rot="1746175">
            <a:off x="-2138514" y="8521923"/>
            <a:ext cx="5944909" cy="4956568"/>
          </a:xfrm>
          <a:custGeom>
            <a:avLst/>
            <a:gdLst/>
            <a:ahLst/>
            <a:cxnLst/>
            <a:rect r="r" b="b" t="t" l="l"/>
            <a:pathLst>
              <a:path h="4956568" w="5944909">
                <a:moveTo>
                  <a:pt x="0" y="0"/>
                </a:moveTo>
                <a:lnTo>
                  <a:pt x="5944909" y="0"/>
                </a:lnTo>
                <a:lnTo>
                  <a:pt x="5944909" y="4956568"/>
                </a:lnTo>
                <a:lnTo>
                  <a:pt x="0" y="4956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535484">
            <a:off x="15197552" y="-854440"/>
            <a:ext cx="5217140" cy="3345491"/>
          </a:xfrm>
          <a:custGeom>
            <a:avLst/>
            <a:gdLst/>
            <a:ahLst/>
            <a:cxnLst/>
            <a:rect r="r" b="b" t="t" l="l"/>
            <a:pathLst>
              <a:path h="3345491" w="5217140">
                <a:moveTo>
                  <a:pt x="0" y="0"/>
                </a:moveTo>
                <a:lnTo>
                  <a:pt x="5217141" y="0"/>
                </a:lnTo>
                <a:lnTo>
                  <a:pt x="5217141" y="3345491"/>
                </a:lnTo>
                <a:lnTo>
                  <a:pt x="0" y="33454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311842" y="8866951"/>
            <a:ext cx="3952316" cy="2326926"/>
          </a:xfrm>
          <a:custGeom>
            <a:avLst/>
            <a:gdLst/>
            <a:ahLst/>
            <a:cxnLst/>
            <a:rect r="r" b="b" t="t" l="l"/>
            <a:pathLst>
              <a:path h="2326926" w="3952316">
                <a:moveTo>
                  <a:pt x="0" y="0"/>
                </a:moveTo>
                <a:lnTo>
                  <a:pt x="3952316" y="0"/>
                </a:lnTo>
                <a:lnTo>
                  <a:pt x="3952316" y="2326926"/>
                </a:lnTo>
                <a:lnTo>
                  <a:pt x="0" y="23269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0663042">
            <a:off x="-1976158" y="-787266"/>
            <a:ext cx="3952316" cy="2326926"/>
          </a:xfrm>
          <a:custGeom>
            <a:avLst/>
            <a:gdLst/>
            <a:ahLst/>
            <a:cxnLst/>
            <a:rect r="r" b="b" t="t" l="l"/>
            <a:pathLst>
              <a:path h="2326926" w="3952316">
                <a:moveTo>
                  <a:pt x="0" y="0"/>
                </a:moveTo>
                <a:lnTo>
                  <a:pt x="3952316" y="0"/>
                </a:lnTo>
                <a:lnTo>
                  <a:pt x="3952316" y="2326926"/>
                </a:lnTo>
                <a:lnTo>
                  <a:pt x="0" y="23269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3485685" y="818306"/>
            <a:ext cx="10245372" cy="1135242"/>
            <a:chOff x="0" y="0"/>
            <a:chExt cx="2123383" cy="235282"/>
          </a:xfrm>
        </p:grpSpPr>
        <p:sp>
          <p:nvSpPr>
            <p:cNvPr name="Freeform 9" id="9"/>
            <p:cNvSpPr/>
            <p:nvPr/>
          </p:nvSpPr>
          <p:spPr>
            <a:xfrm flipH="false" flipV="false" rot="0">
              <a:off x="0" y="0"/>
              <a:ext cx="2123383" cy="235282"/>
            </a:xfrm>
            <a:custGeom>
              <a:avLst/>
              <a:gdLst/>
              <a:ahLst/>
              <a:cxnLst/>
              <a:rect r="r" b="b" t="t" l="l"/>
              <a:pathLst>
                <a:path h="235282" w="2123383">
                  <a:moveTo>
                    <a:pt x="38538" y="0"/>
                  </a:moveTo>
                  <a:lnTo>
                    <a:pt x="2084845" y="0"/>
                  </a:lnTo>
                  <a:cubicBezTo>
                    <a:pt x="2095066" y="0"/>
                    <a:pt x="2104868" y="4060"/>
                    <a:pt x="2112095" y="11288"/>
                  </a:cubicBezTo>
                  <a:cubicBezTo>
                    <a:pt x="2119323" y="18515"/>
                    <a:pt x="2123383" y="28317"/>
                    <a:pt x="2123383" y="38538"/>
                  </a:cubicBezTo>
                  <a:lnTo>
                    <a:pt x="2123383" y="196744"/>
                  </a:lnTo>
                  <a:cubicBezTo>
                    <a:pt x="2123383" y="206965"/>
                    <a:pt x="2119323" y="216767"/>
                    <a:pt x="2112095" y="223994"/>
                  </a:cubicBezTo>
                  <a:cubicBezTo>
                    <a:pt x="2104868" y="231222"/>
                    <a:pt x="2095066" y="235282"/>
                    <a:pt x="2084845" y="235282"/>
                  </a:cubicBezTo>
                  <a:lnTo>
                    <a:pt x="38538" y="235282"/>
                  </a:lnTo>
                  <a:cubicBezTo>
                    <a:pt x="28317" y="235282"/>
                    <a:pt x="18515" y="231222"/>
                    <a:pt x="11288" y="223994"/>
                  </a:cubicBezTo>
                  <a:cubicBezTo>
                    <a:pt x="4060" y="216767"/>
                    <a:pt x="0" y="206965"/>
                    <a:pt x="0" y="196744"/>
                  </a:cubicBezTo>
                  <a:lnTo>
                    <a:pt x="0" y="38538"/>
                  </a:lnTo>
                  <a:cubicBezTo>
                    <a:pt x="0" y="28317"/>
                    <a:pt x="4060" y="18515"/>
                    <a:pt x="11288" y="11288"/>
                  </a:cubicBezTo>
                  <a:cubicBezTo>
                    <a:pt x="18515" y="4060"/>
                    <a:pt x="28317" y="0"/>
                    <a:pt x="38538" y="0"/>
                  </a:cubicBezTo>
                  <a:close/>
                </a:path>
              </a:pathLst>
            </a:custGeom>
            <a:solidFill>
              <a:srgbClr val="FFFFFF"/>
            </a:solidFill>
            <a:ln w="76200" cap="rnd">
              <a:solidFill>
                <a:srgbClr val="000000"/>
              </a:solidFill>
              <a:prstDash val="solid"/>
              <a:round/>
            </a:ln>
          </p:spPr>
        </p:sp>
        <p:sp>
          <p:nvSpPr>
            <p:cNvPr name="TextBox 10" id="10"/>
            <p:cNvSpPr txBox="true"/>
            <p:nvPr/>
          </p:nvSpPr>
          <p:spPr>
            <a:xfrm>
              <a:off x="0" y="-38100"/>
              <a:ext cx="2123383" cy="273382"/>
            </a:xfrm>
            <a:prstGeom prst="rect">
              <a:avLst/>
            </a:prstGeom>
          </p:spPr>
          <p:txBody>
            <a:bodyPr anchor="ctr" rtlCol="false" tIns="64556" lIns="64556" bIns="64556" rIns="64556"/>
            <a:lstStyle/>
            <a:p>
              <a:pPr algn="ctr">
                <a:lnSpc>
                  <a:spcPts val="2660"/>
                </a:lnSpc>
                <a:spcBef>
                  <a:spcPct val="0"/>
                </a:spcBef>
              </a:pPr>
            </a:p>
          </p:txBody>
        </p:sp>
      </p:grpSp>
      <p:sp>
        <p:nvSpPr>
          <p:cNvPr name="Freeform 11" id="11"/>
          <p:cNvSpPr/>
          <p:nvPr/>
        </p:nvSpPr>
        <p:spPr>
          <a:xfrm flipH="false" flipV="false" rot="0">
            <a:off x="3529040" y="3737794"/>
            <a:ext cx="11290320" cy="3067795"/>
          </a:xfrm>
          <a:custGeom>
            <a:avLst/>
            <a:gdLst/>
            <a:ahLst/>
            <a:cxnLst/>
            <a:rect r="r" b="b" t="t" l="l"/>
            <a:pathLst>
              <a:path h="3067795" w="11290320">
                <a:moveTo>
                  <a:pt x="0" y="0"/>
                </a:moveTo>
                <a:lnTo>
                  <a:pt x="11290321" y="0"/>
                </a:lnTo>
                <a:lnTo>
                  <a:pt x="11290321" y="3067795"/>
                </a:lnTo>
                <a:lnTo>
                  <a:pt x="0" y="3067795"/>
                </a:lnTo>
                <a:lnTo>
                  <a:pt x="0" y="0"/>
                </a:lnTo>
                <a:close/>
              </a:path>
            </a:pathLst>
          </a:custGeom>
          <a:blipFill>
            <a:blip r:embed="rId10"/>
            <a:stretch>
              <a:fillRect l="0" t="0" r="0" b="0"/>
            </a:stretch>
          </a:blipFill>
        </p:spPr>
      </p:sp>
      <p:sp>
        <p:nvSpPr>
          <p:cNvPr name="TextBox 12" id="12"/>
          <p:cNvSpPr txBox="true"/>
          <p:nvPr/>
        </p:nvSpPr>
        <p:spPr>
          <a:xfrm rot="0">
            <a:off x="2504709" y="2508903"/>
            <a:ext cx="14104128" cy="901065"/>
          </a:xfrm>
          <a:prstGeom prst="rect">
            <a:avLst/>
          </a:prstGeom>
        </p:spPr>
        <p:txBody>
          <a:bodyPr anchor="t" rtlCol="false" tIns="0" lIns="0" bIns="0" rIns="0">
            <a:spAutoFit/>
          </a:bodyPr>
          <a:lstStyle/>
          <a:p>
            <a:pPr algn="just">
              <a:lnSpc>
                <a:spcPts val="3479"/>
              </a:lnSpc>
              <a:spcBef>
                <a:spcPct val="0"/>
              </a:spcBef>
            </a:pPr>
            <a:r>
              <a:rPr lang="en-US" sz="3000" spc="-51">
                <a:solidFill>
                  <a:srgbClr val="FFFFFF"/>
                </a:solidFill>
                <a:latin typeface="Poppins"/>
                <a:ea typeface="Poppins"/>
                <a:cs typeface="Poppins"/>
                <a:sym typeface="Poppins"/>
              </a:rPr>
              <a:t>Dataset dimuat ke dalam Python menggunakan Pandas, pemuatan data dilakukan seperti pada gambar</a:t>
            </a:r>
          </a:p>
        </p:txBody>
      </p:sp>
      <p:sp>
        <p:nvSpPr>
          <p:cNvPr name="TextBox 13" id="13"/>
          <p:cNvSpPr txBox="true"/>
          <p:nvPr/>
        </p:nvSpPr>
        <p:spPr>
          <a:xfrm rot="0">
            <a:off x="4225154" y="962765"/>
            <a:ext cx="8766432" cy="990827"/>
          </a:xfrm>
          <a:prstGeom prst="rect">
            <a:avLst/>
          </a:prstGeom>
        </p:spPr>
        <p:txBody>
          <a:bodyPr anchor="t" rtlCol="false" tIns="0" lIns="0" bIns="0" rIns="0">
            <a:spAutoFit/>
          </a:bodyPr>
          <a:lstStyle/>
          <a:p>
            <a:pPr algn="ctr">
              <a:lnSpc>
                <a:spcPts val="7766"/>
              </a:lnSpc>
            </a:pPr>
            <a:r>
              <a:rPr lang="en-US" sz="6695" spc="314">
                <a:solidFill>
                  <a:srgbClr val="000000"/>
                </a:solidFill>
                <a:latin typeface="Bangers"/>
                <a:ea typeface="Bangers"/>
                <a:cs typeface="Bangers"/>
                <a:sym typeface="Bangers"/>
              </a:rPr>
              <a:t>DATA LOADING</a:t>
            </a:r>
          </a:p>
        </p:txBody>
      </p:sp>
      <p:sp>
        <p:nvSpPr>
          <p:cNvPr name="TextBox 14" id="14"/>
          <p:cNvSpPr txBox="true"/>
          <p:nvPr/>
        </p:nvSpPr>
        <p:spPr>
          <a:xfrm rot="0">
            <a:off x="2020929" y="7042785"/>
            <a:ext cx="14306543" cy="2215515"/>
          </a:xfrm>
          <a:prstGeom prst="rect">
            <a:avLst/>
          </a:prstGeom>
        </p:spPr>
        <p:txBody>
          <a:bodyPr anchor="t" rtlCol="false" tIns="0" lIns="0" bIns="0" rIns="0">
            <a:spAutoFit/>
          </a:bodyPr>
          <a:lstStyle/>
          <a:p>
            <a:pPr algn="just">
              <a:lnSpc>
                <a:spcPts val="3479"/>
              </a:lnSpc>
              <a:spcBef>
                <a:spcPct val="0"/>
              </a:spcBef>
            </a:pPr>
            <a:r>
              <a:rPr lang="en-US" sz="3000" spc="-51">
                <a:solidFill>
                  <a:srgbClr val="FFFFFF"/>
                </a:solidFill>
                <a:latin typeface="Poppins"/>
                <a:ea typeface="Poppins"/>
                <a:cs typeface="Poppins"/>
                <a:sym typeface="Poppins"/>
              </a:rPr>
              <a:t>Tantangan dalam pemuatan data meliputi penanganan missing values, memastikan konsistensi format data, deteksi duplikasi, serta identifikasi outlier yang dapat memengaruhi analisis dan akurasi model.  Meskipun dataset ini tidak memiliki missing values atau duplikasi, analisis lebih lanjut diperlukan untuk memastikan nilai ekstrim bukan outlier yang mengganggu.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BC21"/>
        </a:solidFill>
      </p:bgPr>
    </p:bg>
    <p:spTree>
      <p:nvGrpSpPr>
        <p:cNvPr id="1" name=""/>
        <p:cNvGrpSpPr/>
        <p:nvPr/>
      </p:nvGrpSpPr>
      <p:grpSpPr>
        <a:xfrm>
          <a:off x="0" y="0"/>
          <a:ext cx="0" cy="0"/>
          <a:chOff x="0" y="0"/>
          <a:chExt cx="0" cy="0"/>
        </a:xfrm>
      </p:grpSpPr>
      <p:sp>
        <p:nvSpPr>
          <p:cNvPr name="Freeform 2" id="2"/>
          <p:cNvSpPr/>
          <p:nvPr/>
        </p:nvSpPr>
        <p:spPr>
          <a:xfrm flipH="false" flipV="false" rot="8560949">
            <a:off x="-2473116" y="-733034"/>
            <a:ext cx="8045143" cy="3523468"/>
          </a:xfrm>
          <a:custGeom>
            <a:avLst/>
            <a:gdLst/>
            <a:ahLst/>
            <a:cxnLst/>
            <a:rect r="r" b="b" t="t" l="l"/>
            <a:pathLst>
              <a:path h="3523468" w="8045143">
                <a:moveTo>
                  <a:pt x="0" y="0"/>
                </a:moveTo>
                <a:lnTo>
                  <a:pt x="8045144" y="0"/>
                </a:lnTo>
                <a:lnTo>
                  <a:pt x="8045144" y="3523468"/>
                </a:lnTo>
                <a:lnTo>
                  <a:pt x="0" y="3523468"/>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false" flipV="true" rot="7834472">
            <a:off x="11201233" y="7913918"/>
            <a:ext cx="9136284" cy="4001346"/>
          </a:xfrm>
          <a:custGeom>
            <a:avLst/>
            <a:gdLst/>
            <a:ahLst/>
            <a:cxnLst/>
            <a:rect r="r" b="b" t="t" l="l"/>
            <a:pathLst>
              <a:path h="4001346" w="9136284">
                <a:moveTo>
                  <a:pt x="0" y="4001346"/>
                </a:moveTo>
                <a:lnTo>
                  <a:pt x="9136285" y="4001346"/>
                </a:lnTo>
                <a:lnTo>
                  <a:pt x="9136285" y="0"/>
                </a:lnTo>
                <a:lnTo>
                  <a:pt x="0" y="0"/>
                </a:lnTo>
                <a:lnTo>
                  <a:pt x="0" y="4001346"/>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4" id="4"/>
          <p:cNvSpPr/>
          <p:nvPr/>
        </p:nvSpPr>
        <p:spPr>
          <a:xfrm flipH="false" flipV="false" rot="8340886">
            <a:off x="-3204727" y="-2789896"/>
            <a:ext cx="5944909" cy="4956568"/>
          </a:xfrm>
          <a:custGeom>
            <a:avLst/>
            <a:gdLst/>
            <a:ahLst/>
            <a:cxnLst/>
            <a:rect r="r" b="b" t="t" l="l"/>
            <a:pathLst>
              <a:path h="4956568" w="5944909">
                <a:moveTo>
                  <a:pt x="0" y="0"/>
                </a:moveTo>
                <a:lnTo>
                  <a:pt x="5944909" y="0"/>
                </a:lnTo>
                <a:lnTo>
                  <a:pt x="5944909" y="4956568"/>
                </a:lnTo>
                <a:lnTo>
                  <a:pt x="0" y="4956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67251">
            <a:off x="15264529" y="8329675"/>
            <a:ext cx="5217140" cy="3345491"/>
          </a:xfrm>
          <a:custGeom>
            <a:avLst/>
            <a:gdLst/>
            <a:ahLst/>
            <a:cxnLst/>
            <a:rect r="r" b="b" t="t" l="l"/>
            <a:pathLst>
              <a:path h="3345491" w="5217140">
                <a:moveTo>
                  <a:pt x="0" y="0"/>
                </a:moveTo>
                <a:lnTo>
                  <a:pt x="5217140" y="0"/>
                </a:lnTo>
                <a:lnTo>
                  <a:pt x="5217140" y="3345491"/>
                </a:lnTo>
                <a:lnTo>
                  <a:pt x="0" y="33454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5404141" y="228246"/>
            <a:ext cx="7479717" cy="1042659"/>
            <a:chOff x="0" y="0"/>
            <a:chExt cx="1687842" cy="235282"/>
          </a:xfrm>
        </p:grpSpPr>
        <p:sp>
          <p:nvSpPr>
            <p:cNvPr name="Freeform 7" id="7"/>
            <p:cNvSpPr/>
            <p:nvPr/>
          </p:nvSpPr>
          <p:spPr>
            <a:xfrm flipH="false" flipV="false" rot="0">
              <a:off x="0" y="0"/>
              <a:ext cx="1687842" cy="235282"/>
            </a:xfrm>
            <a:custGeom>
              <a:avLst/>
              <a:gdLst/>
              <a:ahLst/>
              <a:cxnLst/>
              <a:rect r="r" b="b" t="t" l="l"/>
              <a:pathLst>
                <a:path h="235282" w="1687842">
                  <a:moveTo>
                    <a:pt x="52788" y="0"/>
                  </a:moveTo>
                  <a:lnTo>
                    <a:pt x="1635054" y="0"/>
                  </a:lnTo>
                  <a:cubicBezTo>
                    <a:pt x="1649055" y="0"/>
                    <a:pt x="1662481" y="5562"/>
                    <a:pt x="1672381" y="15461"/>
                  </a:cubicBezTo>
                  <a:cubicBezTo>
                    <a:pt x="1682281" y="25361"/>
                    <a:pt x="1687842" y="38788"/>
                    <a:pt x="1687842" y="52788"/>
                  </a:cubicBezTo>
                  <a:lnTo>
                    <a:pt x="1687842" y="182494"/>
                  </a:lnTo>
                  <a:cubicBezTo>
                    <a:pt x="1687842" y="196494"/>
                    <a:pt x="1682281" y="209921"/>
                    <a:pt x="1672381" y="219821"/>
                  </a:cubicBezTo>
                  <a:cubicBezTo>
                    <a:pt x="1662481" y="229720"/>
                    <a:pt x="1649055" y="235282"/>
                    <a:pt x="1635054" y="235282"/>
                  </a:cubicBezTo>
                  <a:lnTo>
                    <a:pt x="52788" y="235282"/>
                  </a:lnTo>
                  <a:cubicBezTo>
                    <a:pt x="38788" y="235282"/>
                    <a:pt x="25361" y="229720"/>
                    <a:pt x="15461" y="219821"/>
                  </a:cubicBezTo>
                  <a:cubicBezTo>
                    <a:pt x="5562" y="209921"/>
                    <a:pt x="0" y="196494"/>
                    <a:pt x="0" y="182494"/>
                  </a:cubicBezTo>
                  <a:lnTo>
                    <a:pt x="0" y="52788"/>
                  </a:lnTo>
                  <a:cubicBezTo>
                    <a:pt x="0" y="38788"/>
                    <a:pt x="5562" y="25361"/>
                    <a:pt x="15461" y="15461"/>
                  </a:cubicBezTo>
                  <a:cubicBezTo>
                    <a:pt x="25361" y="5562"/>
                    <a:pt x="38788" y="0"/>
                    <a:pt x="52788" y="0"/>
                  </a:cubicBezTo>
                  <a:close/>
                </a:path>
              </a:pathLst>
            </a:custGeom>
            <a:solidFill>
              <a:srgbClr val="FFFFFF"/>
            </a:solidFill>
            <a:ln w="76200" cap="rnd">
              <a:solidFill>
                <a:srgbClr val="000000"/>
              </a:solidFill>
              <a:prstDash val="solid"/>
              <a:round/>
            </a:ln>
          </p:spPr>
        </p:sp>
        <p:sp>
          <p:nvSpPr>
            <p:cNvPr name="TextBox 8" id="8"/>
            <p:cNvSpPr txBox="true"/>
            <p:nvPr/>
          </p:nvSpPr>
          <p:spPr>
            <a:xfrm>
              <a:off x="0" y="-38100"/>
              <a:ext cx="1687842" cy="273382"/>
            </a:xfrm>
            <a:prstGeom prst="rect">
              <a:avLst/>
            </a:prstGeom>
          </p:spPr>
          <p:txBody>
            <a:bodyPr anchor="ctr" rtlCol="false" tIns="64556" lIns="64556" bIns="64556" rIns="64556"/>
            <a:lstStyle/>
            <a:p>
              <a:pPr algn="ctr">
                <a:lnSpc>
                  <a:spcPts val="2660"/>
                </a:lnSpc>
                <a:spcBef>
                  <a:spcPct val="0"/>
                </a:spcBef>
              </a:pPr>
            </a:p>
          </p:txBody>
        </p:sp>
      </p:grpSp>
      <p:sp>
        <p:nvSpPr>
          <p:cNvPr name="Freeform 9" id="9"/>
          <p:cNvSpPr/>
          <p:nvPr/>
        </p:nvSpPr>
        <p:spPr>
          <a:xfrm flipH="false" flipV="false" rot="0">
            <a:off x="530009" y="1524701"/>
            <a:ext cx="8874501" cy="3438869"/>
          </a:xfrm>
          <a:custGeom>
            <a:avLst/>
            <a:gdLst/>
            <a:ahLst/>
            <a:cxnLst/>
            <a:rect r="r" b="b" t="t" l="l"/>
            <a:pathLst>
              <a:path h="3438869" w="8874501">
                <a:moveTo>
                  <a:pt x="0" y="0"/>
                </a:moveTo>
                <a:lnTo>
                  <a:pt x="8874501" y="0"/>
                </a:lnTo>
                <a:lnTo>
                  <a:pt x="8874501" y="3438869"/>
                </a:lnTo>
                <a:lnTo>
                  <a:pt x="0" y="3438869"/>
                </a:lnTo>
                <a:lnTo>
                  <a:pt x="0" y="0"/>
                </a:lnTo>
                <a:close/>
              </a:path>
            </a:pathLst>
          </a:custGeom>
          <a:blipFill>
            <a:blip r:embed="rId8"/>
            <a:stretch>
              <a:fillRect l="0" t="0" r="0" b="0"/>
            </a:stretch>
          </a:blipFill>
        </p:spPr>
      </p:sp>
      <p:sp>
        <p:nvSpPr>
          <p:cNvPr name="Freeform 10" id="10"/>
          <p:cNvSpPr/>
          <p:nvPr/>
        </p:nvSpPr>
        <p:spPr>
          <a:xfrm flipH="false" flipV="false" rot="0">
            <a:off x="618154" y="5256422"/>
            <a:ext cx="8790281" cy="3450185"/>
          </a:xfrm>
          <a:custGeom>
            <a:avLst/>
            <a:gdLst/>
            <a:ahLst/>
            <a:cxnLst/>
            <a:rect r="r" b="b" t="t" l="l"/>
            <a:pathLst>
              <a:path h="3450185" w="8790281">
                <a:moveTo>
                  <a:pt x="0" y="0"/>
                </a:moveTo>
                <a:lnTo>
                  <a:pt x="8790281" y="0"/>
                </a:lnTo>
                <a:lnTo>
                  <a:pt x="8790281" y="3450185"/>
                </a:lnTo>
                <a:lnTo>
                  <a:pt x="0" y="3450185"/>
                </a:lnTo>
                <a:lnTo>
                  <a:pt x="0" y="0"/>
                </a:lnTo>
                <a:close/>
              </a:path>
            </a:pathLst>
          </a:custGeom>
          <a:blipFill>
            <a:blip r:embed="rId9"/>
            <a:stretch>
              <a:fillRect l="0" t="0" r="0" b="0"/>
            </a:stretch>
          </a:blipFill>
        </p:spPr>
      </p:sp>
      <p:sp>
        <p:nvSpPr>
          <p:cNvPr name="Freeform 11" id="11"/>
          <p:cNvSpPr/>
          <p:nvPr/>
        </p:nvSpPr>
        <p:spPr>
          <a:xfrm flipH="false" flipV="false" rot="0">
            <a:off x="9607800" y="1524701"/>
            <a:ext cx="8496460" cy="3249896"/>
          </a:xfrm>
          <a:custGeom>
            <a:avLst/>
            <a:gdLst/>
            <a:ahLst/>
            <a:cxnLst/>
            <a:rect r="r" b="b" t="t" l="l"/>
            <a:pathLst>
              <a:path h="3249896" w="8496460">
                <a:moveTo>
                  <a:pt x="0" y="0"/>
                </a:moveTo>
                <a:lnTo>
                  <a:pt x="8496460" y="0"/>
                </a:lnTo>
                <a:lnTo>
                  <a:pt x="8496460" y="3249896"/>
                </a:lnTo>
                <a:lnTo>
                  <a:pt x="0" y="3249896"/>
                </a:lnTo>
                <a:lnTo>
                  <a:pt x="0" y="0"/>
                </a:lnTo>
                <a:close/>
              </a:path>
            </a:pathLst>
          </a:custGeom>
          <a:blipFill>
            <a:blip r:embed="rId10"/>
            <a:stretch>
              <a:fillRect l="0" t="0" r="0" b="0"/>
            </a:stretch>
          </a:blipFill>
        </p:spPr>
      </p:sp>
      <p:sp>
        <p:nvSpPr>
          <p:cNvPr name="Freeform 12" id="12"/>
          <p:cNvSpPr/>
          <p:nvPr/>
        </p:nvSpPr>
        <p:spPr>
          <a:xfrm flipH="false" flipV="false" rot="0">
            <a:off x="9817566" y="5007658"/>
            <a:ext cx="6950565" cy="4906933"/>
          </a:xfrm>
          <a:custGeom>
            <a:avLst/>
            <a:gdLst/>
            <a:ahLst/>
            <a:cxnLst/>
            <a:rect r="r" b="b" t="t" l="l"/>
            <a:pathLst>
              <a:path h="4906933" w="6950565">
                <a:moveTo>
                  <a:pt x="0" y="0"/>
                </a:moveTo>
                <a:lnTo>
                  <a:pt x="6950565" y="0"/>
                </a:lnTo>
                <a:lnTo>
                  <a:pt x="6950565" y="4906933"/>
                </a:lnTo>
                <a:lnTo>
                  <a:pt x="0" y="4906933"/>
                </a:lnTo>
                <a:lnTo>
                  <a:pt x="0" y="0"/>
                </a:lnTo>
                <a:close/>
              </a:path>
            </a:pathLst>
          </a:custGeom>
          <a:blipFill>
            <a:blip r:embed="rId11"/>
            <a:stretch>
              <a:fillRect l="0" t="0" r="-304" b="0"/>
            </a:stretch>
          </a:blipFill>
        </p:spPr>
      </p:sp>
      <p:sp>
        <p:nvSpPr>
          <p:cNvPr name="TextBox 13" id="13"/>
          <p:cNvSpPr txBox="true"/>
          <p:nvPr/>
        </p:nvSpPr>
        <p:spPr>
          <a:xfrm rot="0">
            <a:off x="5248649" y="430605"/>
            <a:ext cx="7790702" cy="656990"/>
          </a:xfrm>
          <a:prstGeom prst="rect">
            <a:avLst/>
          </a:prstGeom>
        </p:spPr>
        <p:txBody>
          <a:bodyPr anchor="t" rtlCol="false" tIns="0" lIns="0" bIns="0" rIns="0">
            <a:spAutoFit/>
          </a:bodyPr>
          <a:lstStyle/>
          <a:p>
            <a:pPr algn="ctr">
              <a:lnSpc>
                <a:spcPts val="5150"/>
              </a:lnSpc>
            </a:pPr>
            <a:r>
              <a:rPr lang="en-US" sz="4440" spc="208">
                <a:solidFill>
                  <a:srgbClr val="000000"/>
                </a:solidFill>
                <a:latin typeface="Bangers"/>
                <a:ea typeface="Bangers"/>
                <a:cs typeface="Bangers"/>
                <a:sym typeface="Bangers"/>
              </a:rPr>
              <a:t>Data Understanding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BC21"/>
        </a:solidFill>
      </p:bgPr>
    </p:bg>
    <p:spTree>
      <p:nvGrpSpPr>
        <p:cNvPr id="1" name=""/>
        <p:cNvGrpSpPr/>
        <p:nvPr/>
      </p:nvGrpSpPr>
      <p:grpSpPr>
        <a:xfrm>
          <a:off x="0" y="0"/>
          <a:ext cx="0" cy="0"/>
          <a:chOff x="0" y="0"/>
          <a:chExt cx="0" cy="0"/>
        </a:xfrm>
      </p:grpSpPr>
      <p:sp>
        <p:nvSpPr>
          <p:cNvPr name="Freeform 2" id="2"/>
          <p:cNvSpPr/>
          <p:nvPr/>
        </p:nvSpPr>
        <p:spPr>
          <a:xfrm flipH="false" flipV="false" rot="8560949">
            <a:off x="-2473116" y="-733034"/>
            <a:ext cx="8045143" cy="3523468"/>
          </a:xfrm>
          <a:custGeom>
            <a:avLst/>
            <a:gdLst/>
            <a:ahLst/>
            <a:cxnLst/>
            <a:rect r="r" b="b" t="t" l="l"/>
            <a:pathLst>
              <a:path h="3523468" w="8045143">
                <a:moveTo>
                  <a:pt x="0" y="0"/>
                </a:moveTo>
                <a:lnTo>
                  <a:pt x="8045144" y="0"/>
                </a:lnTo>
                <a:lnTo>
                  <a:pt x="8045144" y="3523468"/>
                </a:lnTo>
                <a:lnTo>
                  <a:pt x="0" y="3523468"/>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false" flipV="true" rot="7834472">
            <a:off x="11201233" y="7913918"/>
            <a:ext cx="9136284" cy="4001346"/>
          </a:xfrm>
          <a:custGeom>
            <a:avLst/>
            <a:gdLst/>
            <a:ahLst/>
            <a:cxnLst/>
            <a:rect r="r" b="b" t="t" l="l"/>
            <a:pathLst>
              <a:path h="4001346" w="9136284">
                <a:moveTo>
                  <a:pt x="0" y="4001346"/>
                </a:moveTo>
                <a:lnTo>
                  <a:pt x="9136285" y="4001346"/>
                </a:lnTo>
                <a:lnTo>
                  <a:pt x="9136285" y="0"/>
                </a:lnTo>
                <a:lnTo>
                  <a:pt x="0" y="0"/>
                </a:lnTo>
                <a:lnTo>
                  <a:pt x="0" y="4001346"/>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4" id="4"/>
          <p:cNvSpPr/>
          <p:nvPr/>
        </p:nvSpPr>
        <p:spPr>
          <a:xfrm flipH="false" flipV="false" rot="8340886">
            <a:off x="-3204727" y="-2789896"/>
            <a:ext cx="5944909" cy="4956568"/>
          </a:xfrm>
          <a:custGeom>
            <a:avLst/>
            <a:gdLst/>
            <a:ahLst/>
            <a:cxnLst/>
            <a:rect r="r" b="b" t="t" l="l"/>
            <a:pathLst>
              <a:path h="4956568" w="5944909">
                <a:moveTo>
                  <a:pt x="0" y="0"/>
                </a:moveTo>
                <a:lnTo>
                  <a:pt x="5944909" y="0"/>
                </a:lnTo>
                <a:lnTo>
                  <a:pt x="5944909" y="4956568"/>
                </a:lnTo>
                <a:lnTo>
                  <a:pt x="0" y="4956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67251">
            <a:off x="15264529" y="8329675"/>
            <a:ext cx="5217140" cy="3345491"/>
          </a:xfrm>
          <a:custGeom>
            <a:avLst/>
            <a:gdLst/>
            <a:ahLst/>
            <a:cxnLst/>
            <a:rect r="r" b="b" t="t" l="l"/>
            <a:pathLst>
              <a:path h="3345491" w="5217140">
                <a:moveTo>
                  <a:pt x="0" y="0"/>
                </a:moveTo>
                <a:lnTo>
                  <a:pt x="5217140" y="0"/>
                </a:lnTo>
                <a:lnTo>
                  <a:pt x="5217140" y="3345491"/>
                </a:lnTo>
                <a:lnTo>
                  <a:pt x="0" y="33454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5404141" y="228246"/>
            <a:ext cx="7479717" cy="1042659"/>
            <a:chOff x="0" y="0"/>
            <a:chExt cx="1687842" cy="235282"/>
          </a:xfrm>
        </p:grpSpPr>
        <p:sp>
          <p:nvSpPr>
            <p:cNvPr name="Freeform 7" id="7"/>
            <p:cNvSpPr/>
            <p:nvPr/>
          </p:nvSpPr>
          <p:spPr>
            <a:xfrm flipH="false" flipV="false" rot="0">
              <a:off x="0" y="0"/>
              <a:ext cx="1687842" cy="235282"/>
            </a:xfrm>
            <a:custGeom>
              <a:avLst/>
              <a:gdLst/>
              <a:ahLst/>
              <a:cxnLst/>
              <a:rect r="r" b="b" t="t" l="l"/>
              <a:pathLst>
                <a:path h="235282" w="1687842">
                  <a:moveTo>
                    <a:pt x="52788" y="0"/>
                  </a:moveTo>
                  <a:lnTo>
                    <a:pt x="1635054" y="0"/>
                  </a:lnTo>
                  <a:cubicBezTo>
                    <a:pt x="1649055" y="0"/>
                    <a:pt x="1662481" y="5562"/>
                    <a:pt x="1672381" y="15461"/>
                  </a:cubicBezTo>
                  <a:cubicBezTo>
                    <a:pt x="1682281" y="25361"/>
                    <a:pt x="1687842" y="38788"/>
                    <a:pt x="1687842" y="52788"/>
                  </a:cubicBezTo>
                  <a:lnTo>
                    <a:pt x="1687842" y="182494"/>
                  </a:lnTo>
                  <a:cubicBezTo>
                    <a:pt x="1687842" y="196494"/>
                    <a:pt x="1682281" y="209921"/>
                    <a:pt x="1672381" y="219821"/>
                  </a:cubicBezTo>
                  <a:cubicBezTo>
                    <a:pt x="1662481" y="229720"/>
                    <a:pt x="1649055" y="235282"/>
                    <a:pt x="1635054" y="235282"/>
                  </a:cubicBezTo>
                  <a:lnTo>
                    <a:pt x="52788" y="235282"/>
                  </a:lnTo>
                  <a:cubicBezTo>
                    <a:pt x="38788" y="235282"/>
                    <a:pt x="25361" y="229720"/>
                    <a:pt x="15461" y="219821"/>
                  </a:cubicBezTo>
                  <a:cubicBezTo>
                    <a:pt x="5562" y="209921"/>
                    <a:pt x="0" y="196494"/>
                    <a:pt x="0" y="182494"/>
                  </a:cubicBezTo>
                  <a:lnTo>
                    <a:pt x="0" y="52788"/>
                  </a:lnTo>
                  <a:cubicBezTo>
                    <a:pt x="0" y="38788"/>
                    <a:pt x="5562" y="25361"/>
                    <a:pt x="15461" y="15461"/>
                  </a:cubicBezTo>
                  <a:cubicBezTo>
                    <a:pt x="25361" y="5562"/>
                    <a:pt x="38788" y="0"/>
                    <a:pt x="52788" y="0"/>
                  </a:cubicBezTo>
                  <a:close/>
                </a:path>
              </a:pathLst>
            </a:custGeom>
            <a:solidFill>
              <a:srgbClr val="FFFFFF"/>
            </a:solidFill>
            <a:ln w="76200" cap="rnd">
              <a:solidFill>
                <a:srgbClr val="000000"/>
              </a:solidFill>
              <a:prstDash val="solid"/>
              <a:round/>
            </a:ln>
          </p:spPr>
        </p:sp>
        <p:sp>
          <p:nvSpPr>
            <p:cNvPr name="TextBox 8" id="8"/>
            <p:cNvSpPr txBox="true"/>
            <p:nvPr/>
          </p:nvSpPr>
          <p:spPr>
            <a:xfrm>
              <a:off x="0" y="-38100"/>
              <a:ext cx="1687842" cy="273382"/>
            </a:xfrm>
            <a:prstGeom prst="rect">
              <a:avLst/>
            </a:prstGeom>
          </p:spPr>
          <p:txBody>
            <a:bodyPr anchor="ctr" rtlCol="false" tIns="64556" lIns="64556" bIns="64556" rIns="64556"/>
            <a:lstStyle/>
            <a:p>
              <a:pPr algn="ctr">
                <a:lnSpc>
                  <a:spcPts val="2660"/>
                </a:lnSpc>
                <a:spcBef>
                  <a:spcPct val="0"/>
                </a:spcBef>
              </a:pPr>
            </a:p>
          </p:txBody>
        </p:sp>
      </p:grpSp>
      <p:sp>
        <p:nvSpPr>
          <p:cNvPr name="Freeform 9" id="9"/>
          <p:cNvSpPr/>
          <p:nvPr/>
        </p:nvSpPr>
        <p:spPr>
          <a:xfrm flipH="false" flipV="false" rot="0">
            <a:off x="1549456" y="2166297"/>
            <a:ext cx="9917752" cy="4029087"/>
          </a:xfrm>
          <a:custGeom>
            <a:avLst/>
            <a:gdLst/>
            <a:ahLst/>
            <a:cxnLst/>
            <a:rect r="r" b="b" t="t" l="l"/>
            <a:pathLst>
              <a:path h="4029087" w="9917752">
                <a:moveTo>
                  <a:pt x="0" y="0"/>
                </a:moveTo>
                <a:lnTo>
                  <a:pt x="9917752" y="0"/>
                </a:lnTo>
                <a:lnTo>
                  <a:pt x="9917752" y="4029087"/>
                </a:lnTo>
                <a:lnTo>
                  <a:pt x="0" y="4029087"/>
                </a:lnTo>
                <a:lnTo>
                  <a:pt x="0" y="0"/>
                </a:lnTo>
                <a:close/>
              </a:path>
            </a:pathLst>
          </a:custGeom>
          <a:blipFill>
            <a:blip r:embed="rId8"/>
            <a:stretch>
              <a:fillRect l="0" t="0" r="0" b="0"/>
            </a:stretch>
          </a:blipFill>
        </p:spPr>
      </p:sp>
      <p:sp>
        <p:nvSpPr>
          <p:cNvPr name="Freeform 10" id="10"/>
          <p:cNvSpPr/>
          <p:nvPr/>
        </p:nvSpPr>
        <p:spPr>
          <a:xfrm flipH="false" flipV="false" rot="0">
            <a:off x="11886320" y="2216536"/>
            <a:ext cx="5372980" cy="3819347"/>
          </a:xfrm>
          <a:custGeom>
            <a:avLst/>
            <a:gdLst/>
            <a:ahLst/>
            <a:cxnLst/>
            <a:rect r="r" b="b" t="t" l="l"/>
            <a:pathLst>
              <a:path h="3819347" w="5372980">
                <a:moveTo>
                  <a:pt x="0" y="0"/>
                </a:moveTo>
                <a:lnTo>
                  <a:pt x="5372980" y="0"/>
                </a:lnTo>
                <a:lnTo>
                  <a:pt x="5372980" y="3819347"/>
                </a:lnTo>
                <a:lnTo>
                  <a:pt x="0" y="3819347"/>
                </a:lnTo>
                <a:lnTo>
                  <a:pt x="0" y="0"/>
                </a:lnTo>
                <a:close/>
              </a:path>
            </a:pathLst>
          </a:custGeom>
          <a:blipFill>
            <a:blip r:embed="rId9"/>
            <a:stretch>
              <a:fillRect l="0" t="0" r="0" b="0"/>
            </a:stretch>
          </a:blipFill>
        </p:spPr>
      </p:sp>
      <p:sp>
        <p:nvSpPr>
          <p:cNvPr name="TextBox 11" id="11"/>
          <p:cNvSpPr txBox="true"/>
          <p:nvPr/>
        </p:nvSpPr>
        <p:spPr>
          <a:xfrm rot="0">
            <a:off x="5248649" y="430605"/>
            <a:ext cx="7790702" cy="656990"/>
          </a:xfrm>
          <a:prstGeom prst="rect">
            <a:avLst/>
          </a:prstGeom>
        </p:spPr>
        <p:txBody>
          <a:bodyPr anchor="t" rtlCol="false" tIns="0" lIns="0" bIns="0" rIns="0">
            <a:spAutoFit/>
          </a:bodyPr>
          <a:lstStyle/>
          <a:p>
            <a:pPr algn="ctr">
              <a:lnSpc>
                <a:spcPts val="5150"/>
              </a:lnSpc>
            </a:pPr>
            <a:r>
              <a:rPr lang="en-US" sz="4440" spc="208">
                <a:solidFill>
                  <a:srgbClr val="000000"/>
                </a:solidFill>
                <a:latin typeface="Bangers"/>
                <a:ea typeface="Bangers"/>
                <a:cs typeface="Bangers"/>
                <a:sym typeface="Bangers"/>
              </a:rPr>
              <a:t>Data Understanding</a:t>
            </a:r>
          </a:p>
        </p:txBody>
      </p:sp>
      <p:sp>
        <p:nvSpPr>
          <p:cNvPr name="TextBox 12" id="12"/>
          <p:cNvSpPr txBox="true"/>
          <p:nvPr/>
        </p:nvSpPr>
        <p:spPr>
          <a:xfrm rot="0">
            <a:off x="2533715" y="6486658"/>
            <a:ext cx="16254905" cy="3345434"/>
          </a:xfrm>
          <a:prstGeom prst="rect">
            <a:avLst/>
          </a:prstGeom>
        </p:spPr>
        <p:txBody>
          <a:bodyPr anchor="t" rtlCol="false" tIns="0" lIns="0" bIns="0" rIns="0">
            <a:spAutoFit/>
          </a:bodyPr>
          <a:lstStyle/>
          <a:p>
            <a:pPr algn="just">
              <a:lnSpc>
                <a:spcPts val="2668"/>
              </a:lnSpc>
            </a:pPr>
            <a:r>
              <a:rPr lang="en-US" sz="2300" spc="-39">
                <a:solidFill>
                  <a:srgbClr val="FFFFFF"/>
                </a:solidFill>
                <a:latin typeface="Poppins"/>
                <a:ea typeface="Poppins"/>
                <a:cs typeface="Poppins"/>
                <a:sym typeface="Poppins"/>
              </a:rPr>
              <a:t>Pola dan Insight</a:t>
            </a:r>
          </a:p>
          <a:p>
            <a:pPr algn="just">
              <a:lnSpc>
                <a:spcPts val="2668"/>
              </a:lnSpc>
            </a:pPr>
            <a:r>
              <a:rPr lang="en-US" sz="2300" spc="-39">
                <a:solidFill>
                  <a:srgbClr val="FFFFFF"/>
                </a:solidFill>
                <a:latin typeface="Poppins"/>
                <a:ea typeface="Poppins"/>
                <a:cs typeface="Poppins"/>
                <a:sym typeface="Poppins"/>
              </a:rPr>
              <a:t>● Distribusi Usia hampir normal dengan rentang usia yang mencakup usia reproduksi</a:t>
            </a:r>
          </a:p>
          <a:p>
            <a:pPr algn="just">
              <a:lnSpc>
                <a:spcPts val="2668"/>
              </a:lnSpc>
            </a:pPr>
            <a:r>
              <a:rPr lang="en-US" sz="2300" spc="-39">
                <a:solidFill>
                  <a:srgbClr val="FFFFFF"/>
                </a:solidFill>
                <a:latin typeface="Poppins"/>
                <a:ea typeface="Poppins"/>
                <a:cs typeface="Poppins"/>
                <a:sym typeface="Poppins"/>
              </a:rPr>
              <a:t>wanita.</a:t>
            </a:r>
          </a:p>
          <a:p>
            <a:pPr algn="just">
              <a:lnSpc>
                <a:spcPts val="2668"/>
              </a:lnSpc>
            </a:pPr>
            <a:r>
              <a:rPr lang="en-US" sz="2300" spc="-39">
                <a:solidFill>
                  <a:srgbClr val="FFFFFF"/>
                </a:solidFill>
                <a:latin typeface="Poppins"/>
                <a:ea typeface="Poppins"/>
                <a:cs typeface="Poppins"/>
                <a:sym typeface="Poppins"/>
              </a:rPr>
              <a:t>● BMI menunjukkan adanya kecenderungan peningkatan risiko PCOS, karena</a:t>
            </a:r>
          </a:p>
          <a:p>
            <a:pPr algn="just">
              <a:lnSpc>
                <a:spcPts val="2668"/>
              </a:lnSpc>
            </a:pPr>
            <a:r>
              <a:rPr lang="en-US" sz="2300" spc="-39">
                <a:solidFill>
                  <a:srgbClr val="FFFFFF"/>
                </a:solidFill>
                <a:latin typeface="Poppins"/>
                <a:ea typeface="Poppins"/>
                <a:cs typeface="Poppins"/>
                <a:sym typeface="Poppins"/>
              </a:rPr>
              <a:t>terdapat korelasi positif antara BMI dan diagnosis PCOS.</a:t>
            </a:r>
          </a:p>
          <a:p>
            <a:pPr algn="just">
              <a:lnSpc>
                <a:spcPts val="2668"/>
              </a:lnSpc>
            </a:pPr>
            <a:r>
              <a:rPr lang="en-US" sz="2300" spc="-39">
                <a:solidFill>
                  <a:srgbClr val="FFFFFF"/>
                </a:solidFill>
                <a:latin typeface="Poppins"/>
                <a:ea typeface="Poppins"/>
                <a:cs typeface="Poppins"/>
                <a:sym typeface="Poppins"/>
              </a:rPr>
              <a:t>● Menstrual Irregularity memiliki hubungan yang kuat dengan PCOS, yang</a:t>
            </a:r>
          </a:p>
          <a:p>
            <a:pPr algn="just">
              <a:lnSpc>
                <a:spcPts val="2668"/>
              </a:lnSpc>
            </a:pPr>
            <a:r>
              <a:rPr lang="en-US" sz="2300" spc="-39">
                <a:solidFill>
                  <a:srgbClr val="FFFFFF"/>
                </a:solidFill>
                <a:latin typeface="Poppins"/>
                <a:ea typeface="Poppins"/>
                <a:cs typeface="Poppins"/>
                <a:sym typeface="Poppins"/>
              </a:rPr>
              <a:t>mendukung penelitian sebelumnya bahwa ketidakteraturan menstruasi adalah gejala</a:t>
            </a:r>
          </a:p>
          <a:p>
            <a:pPr algn="just">
              <a:lnSpc>
                <a:spcPts val="2668"/>
              </a:lnSpc>
            </a:pPr>
            <a:r>
              <a:rPr lang="en-US" sz="2300" spc="-39">
                <a:solidFill>
                  <a:srgbClr val="FFFFFF"/>
                </a:solidFill>
                <a:latin typeface="Poppins"/>
                <a:ea typeface="Poppins"/>
                <a:cs typeface="Poppins"/>
                <a:sym typeface="Poppins"/>
              </a:rPr>
              <a:t>utama PCOS.</a:t>
            </a:r>
          </a:p>
          <a:p>
            <a:pPr algn="just">
              <a:lnSpc>
                <a:spcPts val="2668"/>
              </a:lnSpc>
            </a:pPr>
            <a:r>
              <a:rPr lang="en-US" sz="2300" spc="-39">
                <a:solidFill>
                  <a:srgbClr val="FFFFFF"/>
                </a:solidFill>
                <a:latin typeface="Poppins"/>
                <a:ea typeface="Poppins"/>
                <a:cs typeface="Poppins"/>
                <a:sym typeface="Poppins"/>
              </a:rPr>
              <a:t>● Tingkat testosteron lebih tinggi pada individu dengan PCOS, yang merupakan</a:t>
            </a:r>
          </a:p>
          <a:p>
            <a:pPr algn="just">
              <a:lnSpc>
                <a:spcPts val="2668"/>
              </a:lnSpc>
              <a:spcBef>
                <a:spcPct val="0"/>
              </a:spcBef>
            </a:pPr>
            <a:r>
              <a:rPr lang="en-US" sz="2300" spc="-39">
                <a:solidFill>
                  <a:srgbClr val="FFFFFF"/>
                </a:solidFill>
                <a:latin typeface="Poppins"/>
                <a:ea typeface="Poppins"/>
                <a:cs typeface="Poppins"/>
                <a:sym typeface="Poppins"/>
              </a:rPr>
              <a:t>indikasi hormon androgen yang meningkat pada penderita kondisi ini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907968" y="2910571"/>
            <a:ext cx="11493008" cy="5033502"/>
          </a:xfrm>
          <a:custGeom>
            <a:avLst/>
            <a:gdLst/>
            <a:ahLst/>
            <a:cxnLst/>
            <a:rect r="r" b="b" t="t" l="l"/>
            <a:pathLst>
              <a:path h="5033502" w="11493008">
                <a:moveTo>
                  <a:pt x="0" y="0"/>
                </a:moveTo>
                <a:lnTo>
                  <a:pt x="11493008" y="0"/>
                </a:lnTo>
                <a:lnTo>
                  <a:pt x="11493008" y="5033502"/>
                </a:lnTo>
                <a:lnTo>
                  <a:pt x="0" y="5033502"/>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false" flipV="false" rot="-5400000">
            <a:off x="11391826" y="2800679"/>
            <a:ext cx="11994842" cy="5253286"/>
          </a:xfrm>
          <a:custGeom>
            <a:avLst/>
            <a:gdLst/>
            <a:ahLst/>
            <a:cxnLst/>
            <a:rect r="r" b="b" t="t" l="l"/>
            <a:pathLst>
              <a:path h="5253286" w="11994842">
                <a:moveTo>
                  <a:pt x="0" y="0"/>
                </a:moveTo>
                <a:lnTo>
                  <a:pt x="11994842" y="0"/>
                </a:lnTo>
                <a:lnTo>
                  <a:pt x="11994842" y="5253286"/>
                </a:lnTo>
                <a:lnTo>
                  <a:pt x="0" y="5253286"/>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4" id="4"/>
          <p:cNvSpPr/>
          <p:nvPr/>
        </p:nvSpPr>
        <p:spPr>
          <a:xfrm flipH="true" flipV="false" rot="-800258">
            <a:off x="12623716" y="7434446"/>
            <a:ext cx="7951408" cy="3647709"/>
          </a:xfrm>
          <a:custGeom>
            <a:avLst/>
            <a:gdLst/>
            <a:ahLst/>
            <a:cxnLst/>
            <a:rect r="r" b="b" t="t" l="l"/>
            <a:pathLst>
              <a:path h="3647709" w="7951408">
                <a:moveTo>
                  <a:pt x="7951408" y="0"/>
                </a:moveTo>
                <a:lnTo>
                  <a:pt x="0" y="0"/>
                </a:lnTo>
                <a:lnTo>
                  <a:pt x="0" y="3647708"/>
                </a:lnTo>
                <a:lnTo>
                  <a:pt x="7951408" y="3647708"/>
                </a:lnTo>
                <a:lnTo>
                  <a:pt x="795140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819064" y="8712137"/>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4437510" y="1028700"/>
            <a:ext cx="9412979" cy="851326"/>
            <a:chOff x="0" y="0"/>
            <a:chExt cx="2479139" cy="224218"/>
          </a:xfrm>
        </p:grpSpPr>
        <p:sp>
          <p:nvSpPr>
            <p:cNvPr name="Freeform 7" id="7"/>
            <p:cNvSpPr/>
            <p:nvPr/>
          </p:nvSpPr>
          <p:spPr>
            <a:xfrm flipH="false" flipV="false" rot="0">
              <a:off x="0" y="0"/>
              <a:ext cx="2479139" cy="224218"/>
            </a:xfrm>
            <a:custGeom>
              <a:avLst/>
              <a:gdLst/>
              <a:ahLst/>
              <a:cxnLst/>
              <a:rect r="r" b="b" t="t" l="l"/>
              <a:pathLst>
                <a:path h="224218" w="2479139">
                  <a:moveTo>
                    <a:pt x="41946" y="0"/>
                  </a:moveTo>
                  <a:lnTo>
                    <a:pt x="2437193" y="0"/>
                  </a:lnTo>
                  <a:cubicBezTo>
                    <a:pt x="2448317" y="0"/>
                    <a:pt x="2458987" y="4419"/>
                    <a:pt x="2466853" y="12286"/>
                  </a:cubicBezTo>
                  <a:cubicBezTo>
                    <a:pt x="2474719" y="20152"/>
                    <a:pt x="2479139" y="30821"/>
                    <a:pt x="2479139" y="41946"/>
                  </a:cubicBezTo>
                  <a:lnTo>
                    <a:pt x="2479139" y="182271"/>
                  </a:lnTo>
                  <a:cubicBezTo>
                    <a:pt x="2479139" y="193396"/>
                    <a:pt x="2474719" y="204065"/>
                    <a:pt x="2466853" y="211932"/>
                  </a:cubicBezTo>
                  <a:cubicBezTo>
                    <a:pt x="2458987" y="219798"/>
                    <a:pt x="2448317" y="224218"/>
                    <a:pt x="2437193" y="224218"/>
                  </a:cubicBezTo>
                  <a:lnTo>
                    <a:pt x="41946" y="224218"/>
                  </a:lnTo>
                  <a:cubicBezTo>
                    <a:pt x="30821" y="224218"/>
                    <a:pt x="20152" y="219798"/>
                    <a:pt x="12286" y="211932"/>
                  </a:cubicBezTo>
                  <a:cubicBezTo>
                    <a:pt x="4419" y="204065"/>
                    <a:pt x="0" y="193396"/>
                    <a:pt x="0" y="182271"/>
                  </a:cubicBezTo>
                  <a:lnTo>
                    <a:pt x="0" y="41946"/>
                  </a:lnTo>
                  <a:cubicBezTo>
                    <a:pt x="0" y="30821"/>
                    <a:pt x="4419" y="20152"/>
                    <a:pt x="12286" y="12286"/>
                  </a:cubicBezTo>
                  <a:cubicBezTo>
                    <a:pt x="20152" y="4419"/>
                    <a:pt x="30821" y="0"/>
                    <a:pt x="41946" y="0"/>
                  </a:cubicBezTo>
                  <a:close/>
                </a:path>
              </a:pathLst>
            </a:custGeom>
            <a:solidFill>
              <a:srgbClr val="FFFFFF"/>
            </a:solidFill>
            <a:ln w="76200" cap="rnd">
              <a:solidFill>
                <a:srgbClr val="000000"/>
              </a:solidFill>
              <a:prstDash val="solid"/>
              <a:round/>
            </a:ln>
          </p:spPr>
        </p:sp>
        <p:sp>
          <p:nvSpPr>
            <p:cNvPr name="TextBox 8" id="8"/>
            <p:cNvSpPr txBox="true"/>
            <p:nvPr/>
          </p:nvSpPr>
          <p:spPr>
            <a:xfrm>
              <a:off x="0" y="-38100"/>
              <a:ext cx="2479139" cy="262318"/>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10800000">
            <a:off x="-2872804" y="-872569"/>
            <a:ext cx="4538539" cy="2672065"/>
          </a:xfrm>
          <a:custGeom>
            <a:avLst/>
            <a:gdLst/>
            <a:ahLst/>
            <a:cxnLst/>
            <a:rect r="r" b="b" t="t" l="l"/>
            <a:pathLst>
              <a:path h="2672065" w="4538539">
                <a:moveTo>
                  <a:pt x="0" y="0"/>
                </a:moveTo>
                <a:lnTo>
                  <a:pt x="4538539" y="0"/>
                </a:lnTo>
                <a:lnTo>
                  <a:pt x="4538539" y="2672065"/>
                </a:lnTo>
                <a:lnTo>
                  <a:pt x="0" y="26720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6033237">
            <a:off x="13723631" y="-2651653"/>
            <a:ext cx="6826223" cy="3558169"/>
          </a:xfrm>
          <a:custGeom>
            <a:avLst/>
            <a:gdLst/>
            <a:ahLst/>
            <a:cxnLst/>
            <a:rect r="r" b="b" t="t" l="l"/>
            <a:pathLst>
              <a:path h="3558169" w="6826223">
                <a:moveTo>
                  <a:pt x="0" y="0"/>
                </a:moveTo>
                <a:lnTo>
                  <a:pt x="6826222" y="0"/>
                </a:lnTo>
                <a:lnTo>
                  <a:pt x="6826222" y="3558168"/>
                </a:lnTo>
                <a:lnTo>
                  <a:pt x="0" y="35581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6300566" y="1099132"/>
            <a:ext cx="5686869" cy="768930"/>
          </a:xfrm>
          <a:prstGeom prst="rect">
            <a:avLst/>
          </a:prstGeom>
        </p:spPr>
        <p:txBody>
          <a:bodyPr anchor="t" rtlCol="false" tIns="0" lIns="0" bIns="0" rIns="0">
            <a:spAutoFit/>
          </a:bodyPr>
          <a:lstStyle/>
          <a:p>
            <a:pPr algn="ctr">
              <a:lnSpc>
                <a:spcPts val="5932"/>
              </a:lnSpc>
            </a:pPr>
            <a:r>
              <a:rPr lang="en-US" sz="5114" spc="296">
                <a:solidFill>
                  <a:srgbClr val="000000"/>
                </a:solidFill>
                <a:latin typeface="Bangers"/>
                <a:ea typeface="Bangers"/>
                <a:cs typeface="Bangers"/>
                <a:sym typeface="Bangers"/>
              </a:rPr>
              <a:t>Data preparation</a:t>
            </a:r>
          </a:p>
        </p:txBody>
      </p:sp>
      <p:sp>
        <p:nvSpPr>
          <p:cNvPr name="TextBox 12" id="12"/>
          <p:cNvSpPr txBox="true"/>
          <p:nvPr/>
        </p:nvSpPr>
        <p:spPr>
          <a:xfrm rot="0">
            <a:off x="2166756" y="2402717"/>
            <a:ext cx="15706347" cy="6855583"/>
          </a:xfrm>
          <a:prstGeom prst="rect">
            <a:avLst/>
          </a:prstGeom>
        </p:spPr>
        <p:txBody>
          <a:bodyPr anchor="t" rtlCol="false" tIns="0" lIns="0" bIns="0" rIns="0">
            <a:spAutoFit/>
          </a:bodyPr>
          <a:lstStyle/>
          <a:p>
            <a:pPr algn="l" marL="666420" indent="-333210" lvl="1">
              <a:lnSpc>
                <a:spcPts val="3580"/>
              </a:lnSpc>
              <a:buFont typeface="Arial"/>
              <a:buChar char="•"/>
            </a:pPr>
            <a:r>
              <a:rPr lang="en-US" sz="3086">
                <a:solidFill>
                  <a:srgbClr val="FFFFFF"/>
                </a:solidFill>
                <a:latin typeface="Poppins"/>
                <a:ea typeface="Poppins"/>
                <a:cs typeface="Poppins"/>
                <a:sym typeface="Poppins"/>
              </a:rPr>
              <a:t>Penanganan Missing Values</a:t>
            </a:r>
          </a:p>
          <a:p>
            <a:pPr algn="l">
              <a:lnSpc>
                <a:spcPts val="3580"/>
              </a:lnSpc>
            </a:pPr>
            <a:r>
              <a:rPr lang="en-US" sz="3086">
                <a:solidFill>
                  <a:srgbClr val="FFFFFF"/>
                </a:solidFill>
                <a:latin typeface="Poppins"/>
                <a:ea typeface="Poppins"/>
                <a:cs typeface="Poppins"/>
                <a:sym typeface="Poppins"/>
              </a:rPr>
              <a:t>Tidak ada missing values dalam dataset, tidak diperlukan imputasi.</a:t>
            </a:r>
          </a:p>
          <a:p>
            <a:pPr algn="l" marL="666420" indent="-333210" lvl="1">
              <a:lnSpc>
                <a:spcPts val="3580"/>
              </a:lnSpc>
              <a:buFont typeface="Arial"/>
              <a:buChar char="•"/>
            </a:pPr>
            <a:r>
              <a:rPr lang="en-US" sz="3086">
                <a:solidFill>
                  <a:srgbClr val="FFFFFF"/>
                </a:solidFill>
                <a:latin typeface="Poppins"/>
                <a:ea typeface="Poppins"/>
                <a:cs typeface="Poppins"/>
                <a:sym typeface="Poppins"/>
              </a:rPr>
              <a:t>Encoding</a:t>
            </a:r>
            <a:r>
              <a:rPr lang="en-US" sz="3086">
                <a:solidFill>
                  <a:srgbClr val="FFFFFF"/>
                </a:solidFill>
                <a:latin typeface="Poppins"/>
                <a:ea typeface="Poppins"/>
                <a:cs typeface="Poppins"/>
                <a:sym typeface="Poppins"/>
              </a:rPr>
              <a:t> Variabel Kategorikal</a:t>
            </a:r>
          </a:p>
          <a:p>
            <a:pPr algn="l">
              <a:lnSpc>
                <a:spcPts val="3580"/>
              </a:lnSpc>
            </a:pPr>
            <a:r>
              <a:rPr lang="en-US" sz="3086">
                <a:solidFill>
                  <a:srgbClr val="FFFFFF"/>
                </a:solidFill>
                <a:latin typeface="Poppins"/>
                <a:ea typeface="Poppins"/>
                <a:cs typeface="Poppins"/>
                <a:sym typeface="Poppins"/>
              </a:rPr>
              <a:t>Semua fitur bersifat numerik, sehingga tidak memerlukan encoding.</a:t>
            </a:r>
          </a:p>
          <a:p>
            <a:pPr algn="l" marL="666420" indent="-333210" lvl="1">
              <a:lnSpc>
                <a:spcPts val="3580"/>
              </a:lnSpc>
              <a:buFont typeface="Arial"/>
              <a:buChar char="•"/>
            </a:pPr>
            <a:r>
              <a:rPr lang="en-US" sz="3086">
                <a:solidFill>
                  <a:srgbClr val="FFFFFF"/>
                </a:solidFill>
                <a:latin typeface="Poppins"/>
                <a:ea typeface="Poppins"/>
                <a:cs typeface="Poppins"/>
                <a:sym typeface="Poppins"/>
              </a:rPr>
              <a:t>Normal</a:t>
            </a:r>
            <a:r>
              <a:rPr lang="en-US" sz="3086">
                <a:solidFill>
                  <a:srgbClr val="FFFFFF"/>
                </a:solidFill>
                <a:latin typeface="Poppins"/>
                <a:ea typeface="Poppins"/>
                <a:cs typeface="Poppins"/>
                <a:sym typeface="Poppins"/>
              </a:rPr>
              <a:t>isasi Data</a:t>
            </a:r>
          </a:p>
          <a:p>
            <a:pPr algn="l">
              <a:lnSpc>
                <a:spcPts val="3580"/>
              </a:lnSpc>
            </a:pPr>
            <a:r>
              <a:rPr lang="en-US" sz="3086">
                <a:solidFill>
                  <a:srgbClr val="FFFFFF"/>
                </a:solidFill>
                <a:latin typeface="Poppins"/>
                <a:ea typeface="Poppins"/>
                <a:cs typeface="Poppins"/>
                <a:sym typeface="Poppins"/>
              </a:rPr>
              <a:t>Dilakukan menggunakan StandardScaler agar fitur memiliki skala seragam (mean = 0, std = 1).</a:t>
            </a:r>
          </a:p>
          <a:p>
            <a:pPr algn="l" marL="666420" indent="-333210" lvl="1">
              <a:lnSpc>
                <a:spcPts val="3580"/>
              </a:lnSpc>
              <a:buFont typeface="Arial"/>
              <a:buChar char="•"/>
            </a:pPr>
            <a:r>
              <a:rPr lang="en-US" sz="3086">
                <a:solidFill>
                  <a:srgbClr val="FFFFFF"/>
                </a:solidFill>
                <a:latin typeface="Poppins"/>
                <a:ea typeface="Poppins"/>
                <a:cs typeface="Poppins"/>
                <a:sym typeface="Poppins"/>
              </a:rPr>
              <a:t>Feature Selection</a:t>
            </a:r>
          </a:p>
          <a:p>
            <a:pPr algn="l">
              <a:lnSpc>
                <a:spcPts val="3580"/>
              </a:lnSpc>
            </a:pPr>
            <a:r>
              <a:rPr lang="en-US" sz="3086">
                <a:solidFill>
                  <a:srgbClr val="FFFFFF"/>
                </a:solidFill>
                <a:latin typeface="Poppins"/>
                <a:ea typeface="Poppins"/>
                <a:cs typeface="Poppins"/>
                <a:sym typeface="Poppins"/>
              </a:rPr>
              <a:t>Dipilih fitur dengan korelasi tinggi terhadap PCOS Diagnosis:</a:t>
            </a:r>
          </a:p>
          <a:p>
            <a:pPr algn="l" marL="666420" indent="-333210" lvl="1">
              <a:lnSpc>
                <a:spcPts val="3580"/>
              </a:lnSpc>
              <a:buFont typeface="Arial"/>
              <a:buChar char="•"/>
            </a:pPr>
            <a:r>
              <a:rPr lang="en-US" sz="3086">
                <a:solidFill>
                  <a:srgbClr val="FFFFFF"/>
                </a:solidFill>
                <a:latin typeface="Poppins"/>
                <a:ea typeface="Poppins"/>
                <a:cs typeface="Poppins"/>
                <a:sym typeface="Poppins"/>
              </a:rPr>
              <a:t>Age</a:t>
            </a:r>
          </a:p>
          <a:p>
            <a:pPr algn="l" marL="666420" indent="-333210" lvl="1">
              <a:lnSpc>
                <a:spcPts val="3580"/>
              </a:lnSpc>
              <a:buFont typeface="Arial"/>
              <a:buChar char="•"/>
            </a:pPr>
            <a:r>
              <a:rPr lang="en-US" sz="3086">
                <a:solidFill>
                  <a:srgbClr val="FFFFFF"/>
                </a:solidFill>
                <a:latin typeface="Poppins"/>
                <a:ea typeface="Poppins"/>
                <a:cs typeface="Poppins"/>
                <a:sym typeface="Poppins"/>
              </a:rPr>
              <a:t>BMI</a:t>
            </a:r>
          </a:p>
          <a:p>
            <a:pPr algn="l" marL="666420" indent="-333210" lvl="1">
              <a:lnSpc>
                <a:spcPts val="3580"/>
              </a:lnSpc>
              <a:buFont typeface="Arial"/>
              <a:buChar char="•"/>
            </a:pPr>
            <a:r>
              <a:rPr lang="en-US" sz="3086">
                <a:solidFill>
                  <a:srgbClr val="FFFFFF"/>
                </a:solidFill>
                <a:latin typeface="Poppins"/>
                <a:ea typeface="Poppins"/>
                <a:cs typeface="Poppins"/>
                <a:sym typeface="Poppins"/>
              </a:rPr>
              <a:t>Menstru</a:t>
            </a:r>
            <a:r>
              <a:rPr lang="en-US" sz="3086">
                <a:solidFill>
                  <a:srgbClr val="FFFFFF"/>
                </a:solidFill>
                <a:latin typeface="Poppins"/>
                <a:ea typeface="Poppins"/>
                <a:cs typeface="Poppins"/>
                <a:sym typeface="Poppins"/>
              </a:rPr>
              <a:t>al Irregularity</a:t>
            </a:r>
          </a:p>
          <a:p>
            <a:pPr algn="l" marL="666420" indent="-333210" lvl="1">
              <a:lnSpc>
                <a:spcPts val="3580"/>
              </a:lnSpc>
              <a:buFont typeface="Arial"/>
              <a:buChar char="•"/>
            </a:pPr>
            <a:r>
              <a:rPr lang="en-US" sz="3086">
                <a:solidFill>
                  <a:srgbClr val="FFFFFF"/>
                </a:solidFill>
                <a:latin typeface="Poppins"/>
                <a:ea typeface="Poppins"/>
                <a:cs typeface="Poppins"/>
                <a:sym typeface="Poppins"/>
              </a:rPr>
              <a:t>Testosterone Level (ng/dL)</a:t>
            </a:r>
          </a:p>
          <a:p>
            <a:pPr algn="l" marL="666420" indent="-333210" lvl="1">
              <a:lnSpc>
                <a:spcPts val="3580"/>
              </a:lnSpc>
              <a:buFont typeface="Arial"/>
              <a:buChar char="•"/>
            </a:pPr>
            <a:r>
              <a:rPr lang="en-US" sz="3086">
                <a:solidFill>
                  <a:srgbClr val="FFFFFF"/>
                </a:solidFill>
                <a:latin typeface="Poppins"/>
                <a:ea typeface="Poppins"/>
                <a:cs typeface="Poppins"/>
                <a:sym typeface="Poppins"/>
              </a:rPr>
              <a:t>Antral Follicle Count</a:t>
            </a:r>
          </a:p>
          <a:p>
            <a:pPr algn="l">
              <a:lnSpc>
                <a:spcPts val="358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BC2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150066" y="2740183"/>
            <a:ext cx="11493008" cy="5033502"/>
          </a:xfrm>
          <a:custGeom>
            <a:avLst/>
            <a:gdLst/>
            <a:ahLst/>
            <a:cxnLst/>
            <a:rect r="r" b="b" t="t" l="l"/>
            <a:pathLst>
              <a:path h="5033502" w="11493008">
                <a:moveTo>
                  <a:pt x="0" y="0"/>
                </a:moveTo>
                <a:lnTo>
                  <a:pt x="11493008" y="0"/>
                </a:lnTo>
                <a:lnTo>
                  <a:pt x="11493008" y="5033502"/>
                </a:lnTo>
                <a:lnTo>
                  <a:pt x="0" y="5033502"/>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true" flipV="false" rot="0">
            <a:off x="12894871" y="7576035"/>
            <a:ext cx="6416842" cy="4114800"/>
          </a:xfrm>
          <a:custGeom>
            <a:avLst/>
            <a:gdLst/>
            <a:ahLst/>
            <a:cxnLst/>
            <a:rect r="r" b="b" t="t" l="l"/>
            <a:pathLst>
              <a:path h="4114800" w="6416842">
                <a:moveTo>
                  <a:pt x="6416842" y="0"/>
                </a:moveTo>
                <a:lnTo>
                  <a:pt x="0" y="0"/>
                </a:lnTo>
                <a:lnTo>
                  <a:pt x="0" y="4114800"/>
                </a:lnTo>
                <a:lnTo>
                  <a:pt x="6416842" y="4114800"/>
                </a:lnTo>
                <a:lnTo>
                  <a:pt x="64168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00000">
            <a:off x="12894871" y="-1028700"/>
            <a:ext cx="6989045" cy="4114800"/>
          </a:xfrm>
          <a:custGeom>
            <a:avLst/>
            <a:gdLst/>
            <a:ahLst/>
            <a:cxnLst/>
            <a:rect r="r" b="b" t="t" l="l"/>
            <a:pathLst>
              <a:path h="4114800" w="6989045">
                <a:moveTo>
                  <a:pt x="0" y="0"/>
                </a:moveTo>
                <a:lnTo>
                  <a:pt x="6989044" y="0"/>
                </a:lnTo>
                <a:lnTo>
                  <a:pt x="698904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3867114" y="2379374"/>
            <a:ext cx="11994842" cy="5253286"/>
          </a:xfrm>
          <a:custGeom>
            <a:avLst/>
            <a:gdLst/>
            <a:ahLst/>
            <a:cxnLst/>
            <a:rect r="r" b="b" t="t" l="l"/>
            <a:pathLst>
              <a:path h="5253286" w="11994842">
                <a:moveTo>
                  <a:pt x="0" y="0"/>
                </a:moveTo>
                <a:lnTo>
                  <a:pt x="11994842" y="0"/>
                </a:lnTo>
                <a:lnTo>
                  <a:pt x="11994842" y="5253286"/>
                </a:lnTo>
                <a:lnTo>
                  <a:pt x="0" y="5253286"/>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6" id="6"/>
          <p:cNvSpPr/>
          <p:nvPr/>
        </p:nvSpPr>
        <p:spPr>
          <a:xfrm flipH="true" flipV="false" rot="-10800000">
            <a:off x="-2020397" y="-443550"/>
            <a:ext cx="8301408" cy="3569605"/>
          </a:xfrm>
          <a:custGeom>
            <a:avLst/>
            <a:gdLst/>
            <a:ahLst/>
            <a:cxnLst/>
            <a:rect r="r" b="b" t="t" l="l"/>
            <a:pathLst>
              <a:path h="3569605" w="8301408">
                <a:moveTo>
                  <a:pt x="8301408" y="0"/>
                </a:moveTo>
                <a:lnTo>
                  <a:pt x="0" y="0"/>
                </a:lnTo>
                <a:lnTo>
                  <a:pt x="0" y="3569605"/>
                </a:lnTo>
                <a:lnTo>
                  <a:pt x="8301408" y="3569605"/>
                </a:lnTo>
                <a:lnTo>
                  <a:pt x="830140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3522505" y="4386439"/>
            <a:ext cx="6826223" cy="3131530"/>
          </a:xfrm>
          <a:custGeom>
            <a:avLst/>
            <a:gdLst/>
            <a:ahLst/>
            <a:cxnLst/>
            <a:rect r="r" b="b" t="t" l="l"/>
            <a:pathLst>
              <a:path h="3131530" w="6826223">
                <a:moveTo>
                  <a:pt x="0" y="0"/>
                </a:moveTo>
                <a:lnTo>
                  <a:pt x="6826223" y="0"/>
                </a:lnTo>
                <a:lnTo>
                  <a:pt x="6826223" y="3131530"/>
                </a:lnTo>
                <a:lnTo>
                  <a:pt x="0" y="313153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675158" y="8439912"/>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6033237">
            <a:off x="14262543" y="4173119"/>
            <a:ext cx="6826223" cy="3558169"/>
          </a:xfrm>
          <a:custGeom>
            <a:avLst/>
            <a:gdLst/>
            <a:ahLst/>
            <a:cxnLst/>
            <a:rect r="r" b="b" t="t" l="l"/>
            <a:pathLst>
              <a:path h="3558169" w="6826223">
                <a:moveTo>
                  <a:pt x="0" y="0"/>
                </a:moveTo>
                <a:lnTo>
                  <a:pt x="6826223" y="0"/>
                </a:lnTo>
                <a:lnTo>
                  <a:pt x="6826223" y="3558169"/>
                </a:lnTo>
                <a:lnTo>
                  <a:pt x="0" y="35581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376114">
            <a:off x="6181599" y="2500495"/>
            <a:ext cx="4455317" cy="2428510"/>
          </a:xfrm>
          <a:prstGeom prst="rect">
            <a:avLst/>
          </a:prstGeom>
        </p:spPr>
        <p:txBody>
          <a:bodyPr anchor="t" rtlCol="false" tIns="0" lIns="0" bIns="0" rIns="0">
            <a:spAutoFit/>
          </a:bodyPr>
          <a:lstStyle/>
          <a:p>
            <a:pPr algn="ctr">
              <a:lnSpc>
                <a:spcPts val="19780"/>
              </a:lnSpc>
            </a:pPr>
          </a:p>
        </p:txBody>
      </p:sp>
      <p:sp>
        <p:nvSpPr>
          <p:cNvPr name="TextBox 11" id="11"/>
          <p:cNvSpPr txBox="true"/>
          <p:nvPr/>
        </p:nvSpPr>
        <p:spPr>
          <a:xfrm rot="-376114">
            <a:off x="3750387" y="2509519"/>
            <a:ext cx="7289654" cy="3664308"/>
          </a:xfrm>
          <a:prstGeom prst="rect">
            <a:avLst/>
          </a:prstGeom>
        </p:spPr>
        <p:txBody>
          <a:bodyPr anchor="t" rtlCol="false" tIns="0" lIns="0" bIns="0" rIns="0">
            <a:spAutoFit/>
          </a:bodyPr>
          <a:lstStyle/>
          <a:p>
            <a:pPr algn="ctr">
              <a:lnSpc>
                <a:spcPts val="29911"/>
              </a:lnSpc>
            </a:pPr>
            <a:r>
              <a:rPr lang="en-US" sz="21365" spc="769">
                <a:solidFill>
                  <a:srgbClr val="FFFFFF"/>
                </a:solidFill>
                <a:latin typeface="Bangers"/>
                <a:ea typeface="Bangers"/>
                <a:cs typeface="Bangers"/>
                <a:sym typeface="Bangers"/>
              </a:rPr>
              <a:t>Terima</a:t>
            </a:r>
          </a:p>
        </p:txBody>
      </p:sp>
      <p:sp>
        <p:nvSpPr>
          <p:cNvPr name="Freeform 12" id="12"/>
          <p:cNvSpPr/>
          <p:nvPr/>
        </p:nvSpPr>
        <p:spPr>
          <a:xfrm flipH="false" flipV="false" rot="-283600">
            <a:off x="8086887" y="7901744"/>
            <a:ext cx="3884693" cy="378758"/>
          </a:xfrm>
          <a:custGeom>
            <a:avLst/>
            <a:gdLst/>
            <a:ahLst/>
            <a:cxnLst/>
            <a:rect r="r" b="b" t="t" l="l"/>
            <a:pathLst>
              <a:path h="378758" w="3884693">
                <a:moveTo>
                  <a:pt x="0" y="0"/>
                </a:moveTo>
                <a:lnTo>
                  <a:pt x="3884693" y="0"/>
                </a:lnTo>
                <a:lnTo>
                  <a:pt x="3884693" y="378758"/>
                </a:lnTo>
                <a:lnTo>
                  <a:pt x="0" y="37875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3" id="13"/>
          <p:cNvSpPr txBox="true"/>
          <p:nvPr/>
        </p:nvSpPr>
        <p:spPr>
          <a:xfrm rot="-376114">
            <a:off x="7088472" y="4169990"/>
            <a:ext cx="7289654" cy="3664308"/>
          </a:xfrm>
          <a:prstGeom prst="rect">
            <a:avLst/>
          </a:prstGeom>
        </p:spPr>
        <p:txBody>
          <a:bodyPr anchor="t" rtlCol="false" tIns="0" lIns="0" bIns="0" rIns="0">
            <a:spAutoFit/>
          </a:bodyPr>
          <a:lstStyle/>
          <a:p>
            <a:pPr algn="ctr">
              <a:lnSpc>
                <a:spcPts val="29911"/>
              </a:lnSpc>
            </a:pPr>
            <a:r>
              <a:rPr lang="en-US" sz="21365" spc="769">
                <a:solidFill>
                  <a:srgbClr val="FFFFFF"/>
                </a:solidFill>
                <a:latin typeface="Bangers"/>
                <a:ea typeface="Bangers"/>
                <a:cs typeface="Bangers"/>
                <a:sym typeface="Bangers"/>
              </a:rPr>
              <a:t>kasih</a:t>
            </a:r>
          </a:p>
        </p:txBody>
      </p:sp>
      <p:sp>
        <p:nvSpPr>
          <p:cNvPr name="Freeform 14" id="14"/>
          <p:cNvSpPr/>
          <p:nvPr/>
        </p:nvSpPr>
        <p:spPr>
          <a:xfrm flipH="false" flipV="false" rot="-283600">
            <a:off x="5013628" y="2547932"/>
            <a:ext cx="3884693" cy="378758"/>
          </a:xfrm>
          <a:custGeom>
            <a:avLst/>
            <a:gdLst/>
            <a:ahLst/>
            <a:cxnLst/>
            <a:rect r="r" b="b" t="t" l="l"/>
            <a:pathLst>
              <a:path h="378758" w="3884693">
                <a:moveTo>
                  <a:pt x="0" y="0"/>
                </a:moveTo>
                <a:lnTo>
                  <a:pt x="3884693" y="0"/>
                </a:lnTo>
                <a:lnTo>
                  <a:pt x="3884693" y="378758"/>
                </a:lnTo>
                <a:lnTo>
                  <a:pt x="0" y="37875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DAGgcw9Y6gk</dc:identifier>
  <dcterms:modified xsi:type="dcterms:W3CDTF">2011-08-01T06:04:30Z</dcterms:modified>
  <cp:revision>1</cp:revision>
  <dc:title>TugasKelompokML</dc:title>
</cp:coreProperties>
</file>