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311" r:id="rId6"/>
    <p:sldId id="317" r:id="rId7"/>
    <p:sldId id="318" r:id="rId8"/>
    <p:sldId id="31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7AC4-5B74-460F-9D63-1630E858A8F3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DFA-9ECA-4946-9202-0962FB3978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7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7AC4-5B74-460F-9D63-1630E858A8F3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DFA-9ECA-4946-9202-0962FB3978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8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7AC4-5B74-460F-9D63-1630E858A8F3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DFA-9ECA-4946-9202-0962FB3978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338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底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6" descr="1234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0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51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7AC4-5B74-460F-9D63-1630E858A8F3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DFA-9ECA-4946-9202-0962FB3978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59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7AC4-5B74-460F-9D63-1630E858A8F3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DFA-9ECA-4946-9202-0962FB3978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14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7AC4-5B74-460F-9D63-1630E858A8F3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DFA-9ECA-4946-9202-0962FB3978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0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7AC4-5B74-460F-9D63-1630E858A8F3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DFA-9ECA-4946-9202-0962FB3978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4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7AC4-5B74-460F-9D63-1630E858A8F3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DFA-9ECA-4946-9202-0962FB3978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8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7AC4-5B74-460F-9D63-1630E858A8F3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DFA-9ECA-4946-9202-0962FB3978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30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7AC4-5B74-460F-9D63-1630E858A8F3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DFA-9ECA-4946-9202-0962FB3978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6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77AC4-5B74-460F-9D63-1630E858A8F3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EDFA-9ECA-4946-9202-0962FB3978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4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77AC4-5B74-460F-9D63-1630E858A8F3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2EDFA-9ECA-4946-9202-0962FB3978C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4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wudingchao@boco.com.cn" TargetMode="Externa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.vsd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47051" y="2728661"/>
            <a:ext cx="8236820" cy="1368425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zh-CN" alt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酒泉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市人民医院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PACS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项目</a:t>
            </a:r>
            <a:r>
              <a:rPr lang="en-US" altLang="zh-CN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项目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启动会议</a:t>
            </a:r>
            <a:endParaRPr lang="zh-CN" altLang="en-US" sz="4800" b="1" dirty="0"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9239" y="5486399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/>
              <a:t>魏彦章</a:t>
            </a:r>
            <a:endParaRPr lang="en-US" altLang="zh-CN" b="1" dirty="0" smtClean="0"/>
          </a:p>
          <a:p>
            <a:pPr algn="ctr"/>
            <a:r>
              <a:rPr lang="en-US" altLang="zh-CN" b="1" dirty="0" smtClean="0"/>
              <a:t>2018</a:t>
            </a:r>
            <a:r>
              <a:rPr lang="zh-CN" altLang="en-US" b="1" dirty="0" smtClean="0"/>
              <a:t>年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7374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5028700" y="126304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+mj-lt"/>
                <a:ea typeface="+mj-ea"/>
                <a:cs typeface="楷体_GB231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主要内容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1052187" y="1445342"/>
            <a:ext cx="10133556" cy="509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项目简介</a:t>
            </a:r>
            <a:endParaRPr lang="en-US" altLang="zh-CN" sz="36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项目组成员与职责</a:t>
            </a:r>
            <a:endParaRPr lang="en-US" altLang="zh-CN" sz="36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功能模块</a:t>
            </a:r>
            <a:endParaRPr lang="en-US" altLang="zh-CN" sz="36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实施方案</a:t>
            </a:r>
            <a:endParaRPr lang="en-US" altLang="zh-CN" sz="36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实施进度</a:t>
            </a:r>
            <a:endParaRPr lang="en-US" altLang="zh-CN" sz="36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6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确认事宜</a:t>
            </a:r>
            <a:endParaRPr lang="en-US" altLang="zh-CN" sz="3600" b="1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58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5028700" y="126304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+mj-lt"/>
                <a:ea typeface="+mj-ea"/>
                <a:cs typeface="楷体_GB231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j-cs"/>
              </a:rPr>
              <a:t>项目简介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1219744" y="1083674"/>
            <a:ext cx="10133556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9pPr>
          </a:lstStyle>
          <a:p>
            <a:pPr indent="457200" eaLnBrk="1" hangingPunct="1">
              <a:lnSpc>
                <a:spcPct val="125000"/>
              </a:lnSpc>
              <a:spcBef>
                <a:spcPct val="20000"/>
              </a:spcBef>
            </a:pPr>
            <a:r>
              <a:rPr lang="en-US" altLang="zh-CN" dirty="0" smtClean="0"/>
              <a:t> 酒泉市人民医院</a:t>
            </a:r>
            <a:r>
              <a:rPr lang="zh-CN" altLang="en-US" dirty="0" smtClean="0"/>
              <a:t>全院级</a:t>
            </a:r>
            <a:r>
              <a:rPr lang="en-US" altLang="zh-CN" dirty="0" smtClean="0"/>
              <a:t>PACS</a:t>
            </a:r>
            <a:r>
              <a:rPr lang="zh-CN" altLang="en-US" dirty="0" smtClean="0"/>
              <a:t>项目是我院信息化项目建设的重点项目之一，项目的成功建设</a:t>
            </a:r>
            <a:r>
              <a:rPr lang="zh-CN" altLang="en-US" dirty="0"/>
              <a:t>对</a:t>
            </a:r>
            <a:r>
              <a:rPr lang="zh-CN" altLang="en-US" dirty="0" smtClean="0"/>
              <a:t>我院医技科室医技临床有着至关重要的作用，简化医技科室工作流程，提高工作效率和设备运转率，实现了院内以及分院的影像数据共享。</a:t>
            </a:r>
            <a:endParaRPr lang="en-US" altLang="zh-CN" dirty="0" smtClean="0"/>
          </a:p>
          <a:p>
            <a:pPr indent="457200" eaLnBrk="1" hangingPunct="1">
              <a:lnSpc>
                <a:spcPct val="125000"/>
              </a:lnSpc>
              <a:spcBef>
                <a:spcPct val="20000"/>
              </a:spcBef>
            </a:pPr>
            <a:r>
              <a:rPr lang="zh-CN" altLang="en-US" dirty="0"/>
              <a:t>本</a:t>
            </a:r>
            <a:r>
              <a:rPr lang="zh-CN" altLang="en-US" dirty="0"/>
              <a:t>次项目建设包括：放射科、超声科、内镜科、病理科、体检中心、三个分院</a:t>
            </a:r>
            <a:r>
              <a:rPr lang="zh-CN" altLang="en-US" dirty="0" smtClean="0"/>
              <a:t>以及部分临床科室等，辐射面积大，工作内容较多，我们项目组已制定了详细的实施方案，采取短平快的方式尽量在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月初完成系统上线，以满足我院的正常使用。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1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5028700" y="126304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+mj-lt"/>
                <a:ea typeface="+mj-ea"/>
                <a:cs typeface="楷体_GB231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lvl="0"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项目组成员与职责</a:t>
            </a:r>
            <a:endParaRPr lang="zh-CN" altLang="en-US" sz="3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868917"/>
              </p:ext>
            </p:extLst>
          </p:nvPr>
        </p:nvGraphicFramePr>
        <p:xfrm>
          <a:off x="5307024" y="1507571"/>
          <a:ext cx="6774396" cy="43560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712788"/>
                <a:gridCol w="1246188"/>
                <a:gridCol w="890588"/>
                <a:gridCol w="1352550"/>
                <a:gridCol w="2572282"/>
              </a:tblGrid>
              <a:tr h="396000"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序号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部门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姓名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电话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邮箱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分公司高管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王晓燕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wangxiaoyan@boco.com.cn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项目经理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15000"/>
                        </a:lnSpc>
                        <a:spcAft>
                          <a:spcPts val="5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魏彦章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17693186908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weiyanzhang@boco.com.cn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3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销售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15000"/>
                        </a:lnSpc>
                        <a:spcAft>
                          <a:spcPts val="5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方国晓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fangguoxiao@boco.com.cn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4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QA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15000"/>
                        </a:lnSpc>
                        <a:spcAft>
                          <a:spcPts val="5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纪宝刚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jibaogang@boco.com.cn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需求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15000"/>
                        </a:lnSpc>
                        <a:spcAft>
                          <a:spcPts val="5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殷磊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yinlei@boco.com.cn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6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研发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15000"/>
                        </a:lnSpc>
                        <a:spcAft>
                          <a:spcPts val="5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王会亭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wanghuiting@boco.com.cn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7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实施人员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15000"/>
                        </a:lnSpc>
                        <a:spcAft>
                          <a:spcPts val="5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张康敏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zhangkangmin@boco.com.cn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实施人员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15000"/>
                        </a:lnSpc>
                        <a:spcAft>
                          <a:spcPts val="500"/>
                        </a:spcAft>
                      </a:pPr>
                      <a:r>
                        <a:rPr lang="zh-CN" altLang="en-US" sz="1400" kern="100" dirty="0" smtClean="0">
                          <a:effectLst/>
                        </a:rPr>
                        <a:t>吴顶超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wudingchao@boco.com.cn</a:t>
                      </a:r>
                      <a:endParaRPr lang="zh-CN" sz="1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15000"/>
                        </a:lnSpc>
                        <a:spcAft>
                          <a:spcPts val="5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实施人员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15000"/>
                        </a:lnSpc>
                        <a:spcAft>
                          <a:spcPts val="5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XXX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96000">
                <a:tc>
                  <a:txBody>
                    <a:bodyPr/>
                    <a:lstStyle/>
                    <a:p>
                      <a:pPr marL="18034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15000"/>
                        </a:lnSpc>
                        <a:spcAft>
                          <a:spcPts val="500"/>
                        </a:spcAft>
                      </a:pPr>
                      <a:r>
                        <a:rPr lang="zh-CN" sz="1400" kern="100" dirty="0">
                          <a:effectLst/>
                        </a:rPr>
                        <a:t>实施人员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 algn="ctr">
                        <a:lnSpc>
                          <a:spcPct val="115000"/>
                        </a:lnSpc>
                        <a:spcAft>
                          <a:spcPts val="5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XXX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4695" y="2430379"/>
            <a:ext cx="778482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75" y="2165688"/>
            <a:ext cx="5042327" cy="278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5028700" y="126304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+mj-lt"/>
                <a:ea typeface="+mj-ea"/>
                <a:cs typeface="楷体_GB231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lvl="0"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功能模块</a:t>
            </a:r>
            <a:endParaRPr lang="zh-CN" altLang="en-US" sz="3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1049099" y="1321669"/>
            <a:ext cx="10304201" cy="4838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黑体" panose="02010609060101010101" pitchFamily="49" charset="-122"/>
                <a:ea typeface="SimSun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</a:pPr>
            <a:endParaRPr lang="en-US" altLang="zh-CN" dirty="0" smtClean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eaLnBrk="1" hangingPunct="1">
              <a:lnSpc>
                <a:spcPct val="125000"/>
              </a:lnSpc>
              <a:spcBef>
                <a:spcPct val="20000"/>
              </a:spcBef>
            </a:pPr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572979"/>
              </p:ext>
            </p:extLst>
          </p:nvPr>
        </p:nvGraphicFramePr>
        <p:xfrm>
          <a:off x="736475" y="812104"/>
          <a:ext cx="10838101" cy="56007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3438"/>
                <a:gridCol w="3955783"/>
                <a:gridCol w="4608880"/>
              </a:tblGrid>
              <a:tr h="2320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序号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一级名称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二级名称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PACS</a:t>
                      </a:r>
                      <a:r>
                        <a:rPr lang="zh-CN" sz="1600" kern="0" dirty="0">
                          <a:effectLst/>
                        </a:rPr>
                        <a:t>服务器软件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PACS</a:t>
                      </a:r>
                      <a:r>
                        <a:rPr lang="zh-CN" sz="1600" kern="0" dirty="0">
                          <a:effectLst/>
                        </a:rPr>
                        <a:t>服务器软件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PACS</a:t>
                      </a:r>
                      <a:r>
                        <a:rPr lang="zh-CN" sz="1600" kern="0" dirty="0">
                          <a:effectLst/>
                        </a:rPr>
                        <a:t>影像存储软件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PACS</a:t>
                      </a:r>
                      <a:r>
                        <a:rPr lang="zh-CN" sz="1600" kern="0">
                          <a:effectLst/>
                        </a:rPr>
                        <a:t>影像存储软件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PACS</a:t>
                      </a:r>
                      <a:r>
                        <a:rPr lang="zh-CN" sz="1600" kern="0" dirty="0">
                          <a:effectLst/>
                        </a:rPr>
                        <a:t>临床发布服务器软件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PACS</a:t>
                      </a:r>
                      <a:r>
                        <a:rPr lang="zh-CN" sz="1600" kern="0">
                          <a:effectLst/>
                        </a:rPr>
                        <a:t>临床发布服务器软件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RIS</a:t>
                      </a:r>
                      <a:r>
                        <a:rPr lang="zh-CN" sz="1600" kern="0" dirty="0">
                          <a:effectLst/>
                        </a:rPr>
                        <a:t>服务器软件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RIS</a:t>
                      </a:r>
                      <a:r>
                        <a:rPr lang="zh-CN" sz="1600" kern="0">
                          <a:effectLst/>
                        </a:rPr>
                        <a:t>服务器软件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RIS</a:t>
                      </a:r>
                      <a:r>
                        <a:rPr lang="zh-CN" sz="1600" kern="0" dirty="0">
                          <a:effectLst/>
                        </a:rPr>
                        <a:t>科室管理软件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RIS</a:t>
                      </a:r>
                      <a:r>
                        <a:rPr lang="zh-CN" sz="1600" kern="0">
                          <a:effectLst/>
                        </a:rPr>
                        <a:t>科室管理软件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信息集成服务器软件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信息集成服务器软件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医学影像及音视频交互会诊软件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医学影像及音视频交互会诊工作站软件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移动影像浏览软件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临床客户端浏览和移动影像浏览数量授权并发数量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临床客户端浏览软件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8432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放射科软件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放射科登记预约工作站软件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放射科技师工作站软件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放射科影像诊断和放射科报告工作站软件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网络化三维医学影像处理工作站软件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超声科软件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超声科登记预约工作站软件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超声图像采集诊断报告工作站软件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内镜科软件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内镜科登记预约工作站软件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内镜科图像采集诊断报告工作站软件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病理科软件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病理科登记预约工作站软件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病理科图像采集诊断报告工作站软件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4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zh-CN" sz="12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排队叫号系统软件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排队叫号系统软件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60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5028700" y="126304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+mj-lt"/>
                <a:ea typeface="+mj-ea"/>
                <a:cs typeface="楷体_GB231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lvl="0"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实施方案</a:t>
            </a:r>
            <a:endParaRPr lang="zh-CN" altLang="en-US" sz="3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304405"/>
              </p:ext>
            </p:extLst>
          </p:nvPr>
        </p:nvGraphicFramePr>
        <p:xfrm>
          <a:off x="1552077" y="812104"/>
          <a:ext cx="9083842" cy="5781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Visio" r:id="rId3" imgW="8162918" imgH="6067388" progId="Visio.Drawing.15">
                  <p:embed/>
                </p:oleObj>
              </mc:Choice>
              <mc:Fallback>
                <p:oleObj name="Visio" r:id="rId3" imgW="8162918" imgH="6067388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077" y="812104"/>
                        <a:ext cx="9083842" cy="57816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404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5028700" y="126304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+mj-lt"/>
                <a:ea typeface="+mj-ea"/>
                <a:cs typeface="楷体_GB231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lvl="0"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实施计划</a:t>
            </a:r>
            <a:endParaRPr lang="zh-CN" altLang="en-US" sz="3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49720"/>
              </p:ext>
            </p:extLst>
          </p:nvPr>
        </p:nvGraphicFramePr>
        <p:xfrm>
          <a:off x="830179" y="898190"/>
          <a:ext cx="10659981" cy="5568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6032"/>
                <a:gridCol w="5144157"/>
                <a:gridCol w="1443790"/>
                <a:gridCol w="794084"/>
                <a:gridCol w="1491918"/>
              </a:tblGrid>
              <a:tr h="101912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u="none" strike="noStrike" dirty="0">
                          <a:effectLst/>
                        </a:rPr>
                        <a:t>项目总体实施计划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794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</a:rPr>
                        <a:t>里程碑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</a:rPr>
                        <a:t>任务计划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effectLst/>
                        </a:rPr>
                        <a:t>开始时间</a:t>
                      </a:r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>
                          <a:effectLst/>
                        </a:rPr>
                        <a:t>工期</a:t>
                      </a:r>
                      <a:r>
                        <a:rPr lang="en-US" altLang="zh-CN" sz="1050" b="1" u="none" strike="noStrike">
                          <a:effectLst/>
                        </a:rPr>
                        <a:t>(</a:t>
                      </a:r>
                      <a:r>
                        <a:rPr lang="zh-CN" altLang="en-US" sz="1050" b="1" u="none" strike="noStrike">
                          <a:effectLst/>
                        </a:rPr>
                        <a:t>天</a:t>
                      </a:r>
                      <a:r>
                        <a:rPr lang="en-US" altLang="zh-CN" sz="1050" b="1" u="none" strike="noStrike">
                          <a:effectLst/>
                        </a:rPr>
                        <a:t>)</a:t>
                      </a:r>
                      <a:endParaRPr lang="en-US" altLang="zh-CN" sz="1050" b="1" i="0" u="none" strike="noStrike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u="none" strike="noStrike" dirty="0">
                          <a:effectLst/>
                        </a:rPr>
                        <a:t>结束时间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硬件及院内环境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项目实施计划编制</a:t>
                      </a:r>
                      <a:r>
                        <a:rPr lang="en-US" altLang="zh-CN" sz="1050" u="none" strike="noStrike">
                          <a:effectLst/>
                        </a:rPr>
                        <a:t>--&gt;</a:t>
                      </a:r>
                      <a:r>
                        <a:rPr lang="zh-CN" altLang="en-US" sz="1050" u="none" strike="noStrike">
                          <a:effectLst/>
                        </a:rPr>
                        <a:t>项目启动会议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2017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12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15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2017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12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25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硬件（服务器、存储、第三方软件、采集卡、摄像头、屏）到货入库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15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16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服务器、存储上架安装、集成、通电测试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16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17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 dirty="0">
                          <a:effectLst/>
                        </a:rPr>
                        <a:t>VMware</a:t>
                      </a:r>
                      <a:r>
                        <a:rPr lang="zh-CN" altLang="en-US" sz="1050" u="none" strike="noStrike" dirty="0">
                          <a:effectLst/>
                        </a:rPr>
                        <a:t>虚拟化系统安装部署、测试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17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18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操作系统及负载均衡、数据库热备系统安装部署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18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19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硬件及第三方软件环境集成测试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19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20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服务器软件部署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RIS</a:t>
                      </a:r>
                      <a:r>
                        <a:rPr lang="zh-CN" altLang="en-US" sz="1050" u="none" strike="noStrike">
                          <a:effectLst/>
                        </a:rPr>
                        <a:t>、</a:t>
                      </a:r>
                      <a:r>
                        <a:rPr lang="en-US" altLang="zh-CN" sz="1050" u="none" strike="noStrike">
                          <a:effectLst/>
                        </a:rPr>
                        <a:t>PACS</a:t>
                      </a:r>
                      <a:r>
                        <a:rPr lang="zh-CN" altLang="en-US" sz="1050" u="none" strike="noStrike">
                          <a:effectLst/>
                        </a:rPr>
                        <a:t>系统、三维服务器部署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20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2018</a:t>
                      </a:r>
                      <a:r>
                        <a:rPr lang="zh-CN" altLang="en-US" sz="1050" u="none" strike="noStrike" dirty="0">
                          <a:effectLst/>
                        </a:rPr>
                        <a:t>年</a:t>
                      </a:r>
                      <a:r>
                        <a:rPr lang="en-US" altLang="zh-CN" sz="1050" u="none" strike="noStrike" dirty="0">
                          <a:effectLst/>
                        </a:rPr>
                        <a:t>3</a:t>
                      </a:r>
                      <a:r>
                        <a:rPr lang="zh-CN" altLang="en-US" sz="1050" u="none" strike="noStrike" dirty="0">
                          <a:effectLst/>
                        </a:rPr>
                        <a:t>月</a:t>
                      </a:r>
                      <a:r>
                        <a:rPr lang="en-US" altLang="zh-CN" sz="1050" u="none" strike="noStrike" dirty="0">
                          <a:effectLst/>
                        </a:rPr>
                        <a:t>21</a:t>
                      </a:r>
                      <a:r>
                        <a:rPr lang="zh-CN" altLang="en-US" sz="1050" u="none" strike="noStrike" dirty="0">
                          <a:effectLst/>
                        </a:rPr>
                        <a:t>日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移动影像浏览、医学影像及音视频交互会诊软件，灾备服务器部署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21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22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灾备服务器软件部署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22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23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基础信息配置（科室、用户、项目、部位、诊断模板等字典维护）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23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25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报告模板、小条模板维护、集成测试、功能测试、功能验证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25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2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27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第三方系集成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HIS</a:t>
                      </a:r>
                      <a:r>
                        <a:rPr lang="zh-CN" altLang="en-US" sz="1050" u="none" strike="noStrike">
                          <a:effectLst/>
                        </a:rPr>
                        <a:t>（申请单、影像调阅）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21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31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 dirty="0">
                          <a:effectLst/>
                        </a:rPr>
                        <a:t>EMR (</a:t>
                      </a:r>
                      <a:r>
                        <a:rPr lang="zh-CN" altLang="en-US" sz="1050" u="none" strike="noStrike" dirty="0">
                          <a:effectLst/>
                        </a:rPr>
                        <a:t>申请单、影像调阅</a:t>
                      </a:r>
                      <a:r>
                        <a:rPr lang="en-US" altLang="zh-CN" sz="1050" u="none" strike="noStrike" dirty="0">
                          <a:effectLst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21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31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体检 </a:t>
                      </a:r>
                      <a:r>
                        <a:rPr lang="en-US" altLang="zh-CN" sz="1050" u="none" strike="noStrike" dirty="0">
                          <a:effectLst/>
                        </a:rPr>
                        <a:t>(</a:t>
                      </a:r>
                      <a:r>
                        <a:rPr lang="zh-CN" altLang="en-US" sz="1050" u="none" strike="noStrike" dirty="0">
                          <a:effectLst/>
                        </a:rPr>
                        <a:t>申请单、影像调阅</a:t>
                      </a:r>
                      <a:r>
                        <a:rPr lang="en-US" altLang="zh-CN" sz="1050" u="none" strike="noStrike" dirty="0">
                          <a:effectLst/>
                        </a:rPr>
                        <a:t>)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21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31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APP</a:t>
                      </a:r>
                      <a:r>
                        <a:rPr lang="zh-CN" altLang="en-US" sz="1050" u="none" strike="noStrike">
                          <a:effectLst/>
                        </a:rPr>
                        <a:t>、微信、移动医护影像调阅集成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31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10 </a:t>
                      </a:r>
                      <a:endParaRPr lang="en-US" altLang="zh-CN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10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接口集成验证测试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31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5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科室接入调试上线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放射科系统部署、设备对接、分批滚动式设备接入调试培训并上线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27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12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8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超声系统部署及与</a:t>
                      </a:r>
                      <a:r>
                        <a:rPr lang="en-US" altLang="zh-CN" sz="1050" u="none" strike="noStrike">
                          <a:effectLst/>
                        </a:rPr>
                        <a:t>RIS/PACS</a:t>
                      </a:r>
                      <a:r>
                        <a:rPr lang="zh-CN" altLang="en-US" sz="1050" u="none" strike="noStrike">
                          <a:effectLst/>
                        </a:rPr>
                        <a:t>集成、分批滚动式接入调试培训并上线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27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9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5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内镜系统部署及与</a:t>
                      </a:r>
                      <a:r>
                        <a:rPr lang="en-US" altLang="zh-CN" sz="1050" u="none" strike="noStrike">
                          <a:effectLst/>
                        </a:rPr>
                        <a:t>RIS/PACS</a:t>
                      </a:r>
                      <a:r>
                        <a:rPr lang="zh-CN" altLang="en-US" sz="1050" u="none" strike="noStrike">
                          <a:effectLst/>
                        </a:rPr>
                        <a:t>集成、分批滚动式接入调试培训并上线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5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8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病理科系统部署及与</a:t>
                      </a:r>
                      <a:r>
                        <a:rPr lang="en-US" altLang="zh-CN" sz="1050" u="none" strike="noStrike">
                          <a:effectLst/>
                        </a:rPr>
                        <a:t>RIS/PACS</a:t>
                      </a:r>
                      <a:r>
                        <a:rPr lang="zh-CN" altLang="en-US" sz="1050" u="none" strike="noStrike">
                          <a:effectLst/>
                        </a:rPr>
                        <a:t>集成、叫号系统，上线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27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12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8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介入手术室系统部署及设备对接调试培训，上线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27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30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体检中心医技科室部署，分批滚动式接入调试培训并上线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3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30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5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三个分院设备接入，分批滚动式接入调试培训并上线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14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各科室叫号系统部署，实施调试，上线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14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临床科室影像调阅接口部署实施、上线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8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4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12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项目初验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各科室系统整体上线试运行，需求及问题集中处理阶段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12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10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22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项目初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验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12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3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15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CN" altLang="en-US" sz="1050" u="none" strike="noStrike" dirty="0">
                          <a:effectLst/>
                        </a:rPr>
                        <a:t>项目终验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050" u="none" strike="noStrike">
                          <a:effectLst/>
                        </a:rPr>
                        <a:t>APP</a:t>
                      </a:r>
                      <a:r>
                        <a:rPr lang="zh-CN" altLang="en-US" sz="1050" u="none" strike="noStrike">
                          <a:effectLst/>
                        </a:rPr>
                        <a:t>、微信、移动医护影像等其他接口完善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15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90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7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14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>
                          <a:effectLst/>
                        </a:rPr>
                        <a:t>系统试运行阶段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15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90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7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14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遗留问题处理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15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90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7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14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项目资料整理、移交，交接整体验收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15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90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7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14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050" u="none" strike="noStrike" dirty="0">
                          <a:effectLst/>
                        </a:rPr>
                        <a:t>项目终</a:t>
                      </a:r>
                      <a:r>
                        <a:rPr lang="zh-CN" altLang="en-US" sz="1050" u="none" strike="noStrike" dirty="0" smtClean="0">
                          <a:effectLst/>
                        </a:rPr>
                        <a:t>验</a:t>
                      </a:r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2018</a:t>
                      </a:r>
                      <a:r>
                        <a:rPr lang="zh-CN" altLang="en-US" sz="1050" u="none" strike="noStrike">
                          <a:effectLst/>
                        </a:rPr>
                        <a:t>年</a:t>
                      </a:r>
                      <a:r>
                        <a:rPr lang="en-US" altLang="zh-CN" sz="1050" u="none" strike="noStrike">
                          <a:effectLst/>
                        </a:rPr>
                        <a:t>4</a:t>
                      </a:r>
                      <a:r>
                        <a:rPr lang="zh-CN" altLang="en-US" sz="1050" u="none" strike="noStrike">
                          <a:effectLst/>
                        </a:rPr>
                        <a:t>月</a:t>
                      </a:r>
                      <a:r>
                        <a:rPr lang="en-US" altLang="zh-CN" sz="1050" u="none" strike="noStrike">
                          <a:effectLst/>
                        </a:rPr>
                        <a:t>15</a:t>
                      </a:r>
                      <a:r>
                        <a:rPr lang="zh-CN" altLang="en-US" sz="1050" u="none" strike="noStrike">
                          <a:effectLst/>
                        </a:rPr>
                        <a:t>日</a:t>
                      </a:r>
                      <a:endParaRPr lang="zh-CN" altLang="en-US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>
                          <a:effectLst/>
                        </a:rPr>
                        <a:t>90 </a:t>
                      </a:r>
                      <a:endParaRPr lang="en-US" altLang="zh-CN" sz="1050" b="0" i="0" u="none" strike="noStrike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u="none" strike="noStrike" dirty="0">
                          <a:effectLst/>
                        </a:rPr>
                        <a:t>2018</a:t>
                      </a:r>
                      <a:r>
                        <a:rPr lang="zh-CN" altLang="en-US" sz="1050" u="none" strike="noStrike" dirty="0">
                          <a:effectLst/>
                        </a:rPr>
                        <a:t>年</a:t>
                      </a:r>
                      <a:r>
                        <a:rPr lang="en-US" altLang="zh-CN" sz="1050" u="none" strike="noStrike" dirty="0">
                          <a:effectLst/>
                        </a:rPr>
                        <a:t>7</a:t>
                      </a:r>
                      <a:r>
                        <a:rPr lang="zh-CN" altLang="en-US" sz="1050" u="none" strike="noStrike" dirty="0">
                          <a:effectLst/>
                        </a:rPr>
                        <a:t>月</a:t>
                      </a:r>
                      <a:r>
                        <a:rPr lang="en-US" altLang="zh-CN" sz="1050" u="none" strike="noStrike" dirty="0">
                          <a:effectLst/>
                        </a:rPr>
                        <a:t>14</a:t>
                      </a:r>
                      <a:r>
                        <a:rPr lang="zh-CN" altLang="en-US" sz="1050" u="none" strike="noStrike" dirty="0">
                          <a:effectLst/>
                        </a:rPr>
                        <a:t>日</a:t>
                      </a:r>
                      <a:endParaRPr lang="zh-CN" alt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3088" marR="3088" marT="308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04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 bwMode="auto">
          <a:xfrm>
            <a:off x="4546948" y="126304"/>
            <a:ext cx="680635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+mj-lt"/>
                <a:ea typeface="+mj-ea"/>
                <a:cs typeface="楷体_GB231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  <a:cs typeface="楷体_GB231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lvl="0"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确认事宜</a:t>
            </a:r>
            <a:endParaRPr lang="zh-CN" altLang="en-US" sz="32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044279"/>
              </p:ext>
            </p:extLst>
          </p:nvPr>
        </p:nvGraphicFramePr>
        <p:xfrm>
          <a:off x="1058772" y="938461"/>
          <a:ext cx="10077952" cy="5498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8505"/>
                <a:gridCol w="1061703"/>
                <a:gridCol w="3785883"/>
                <a:gridCol w="1684421"/>
                <a:gridCol w="2039810"/>
                <a:gridCol w="987630"/>
              </a:tblGrid>
              <a:tr h="522948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effectLst/>
                        </a:rPr>
                        <a:t>需要甲方配合的工作确认单</a:t>
                      </a:r>
                      <a:endParaRPr lang="zh-CN" altLang="en-US" sz="18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824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序号</a:t>
                      </a:r>
                      <a:endParaRPr lang="zh-CN" altLang="en-US" sz="16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分类</a:t>
                      </a:r>
                      <a:endParaRPr lang="zh-CN" altLang="en-US" sz="16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需要甲方配合的工作</a:t>
                      </a:r>
                      <a:endParaRPr lang="zh-CN" altLang="en-US" sz="16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 smtClean="0">
                          <a:effectLst/>
                        </a:rPr>
                        <a:t>需要完成</a:t>
                      </a:r>
                      <a:r>
                        <a:rPr lang="zh-CN" altLang="en-US" sz="1600" b="1" u="none" strike="noStrike" dirty="0">
                          <a:effectLst/>
                        </a:rPr>
                        <a:t>日期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是否准备到位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>
                          <a:effectLst/>
                        </a:rPr>
                        <a:t>配合人员</a:t>
                      </a:r>
                      <a:endParaRPr lang="zh-CN" altLang="en-US" sz="1600" b="1" i="0" u="none" strike="noStrike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1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effectLst/>
                          <a:latin typeface="+mn-lt"/>
                          <a:ea typeface="+mn-ea"/>
                        </a:rPr>
                        <a:t>机房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总院中心机房硬件部署环境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2018</a:t>
                      </a:r>
                      <a:r>
                        <a:rPr lang="zh-CN" altLang="en-US" sz="1600" dirty="0" smtClean="0"/>
                        <a:t>年</a:t>
                      </a:r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月</a:t>
                      </a:r>
                      <a:r>
                        <a:rPr lang="en-US" altLang="zh-CN" sz="1600" dirty="0" smtClean="0"/>
                        <a:t>15</a:t>
                      </a:r>
                      <a:r>
                        <a:rPr lang="zh-CN" altLang="en-US" sz="1600" dirty="0" smtClean="0"/>
                        <a:t>日</a:t>
                      </a:r>
                      <a:endParaRPr lang="zh-CN" altLang="en-US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effectLst/>
                          <a:latin typeface="+mn-lt"/>
                          <a:ea typeface="+mn-ea"/>
                        </a:rPr>
                        <a:t>光纤交换机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信息科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2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网络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总院各科室网络要求千兆网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2018</a:t>
                      </a:r>
                      <a:r>
                        <a:rPr lang="zh-CN" altLang="en-US" sz="1600" smtClean="0"/>
                        <a:t>年</a:t>
                      </a:r>
                      <a:r>
                        <a:rPr lang="en-US" altLang="zh-CN" sz="1600" smtClean="0"/>
                        <a:t>3</a:t>
                      </a:r>
                      <a:r>
                        <a:rPr lang="zh-CN" altLang="en-US" sz="1600" smtClean="0"/>
                        <a:t>月</a:t>
                      </a:r>
                      <a:r>
                        <a:rPr lang="en-US" altLang="zh-CN" sz="1600" smtClean="0"/>
                        <a:t>15</a:t>
                      </a:r>
                      <a:r>
                        <a:rPr lang="zh-CN" altLang="en-US" sz="1600" smtClean="0"/>
                        <a:t>日</a:t>
                      </a:r>
                      <a:endParaRPr lang="zh-CN" altLang="en-US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effectLst/>
                          <a:latin typeface="+mn-lt"/>
                          <a:ea typeface="+mn-ea"/>
                        </a:rPr>
                        <a:t>网络划分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信息科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3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网络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各分院和总院之间的网络连通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2018</a:t>
                      </a:r>
                      <a:r>
                        <a:rPr lang="zh-CN" altLang="en-US" sz="1600" smtClean="0"/>
                        <a:t>年</a:t>
                      </a:r>
                      <a:r>
                        <a:rPr lang="en-US" altLang="zh-CN" sz="1600" smtClean="0"/>
                        <a:t>3</a:t>
                      </a:r>
                      <a:r>
                        <a:rPr lang="zh-CN" altLang="en-US" sz="1600" smtClean="0"/>
                        <a:t>月</a:t>
                      </a:r>
                      <a:r>
                        <a:rPr lang="en-US" altLang="zh-CN" sz="1600" smtClean="0"/>
                        <a:t>15</a:t>
                      </a:r>
                      <a:r>
                        <a:rPr lang="zh-CN" altLang="en-US" sz="1600" smtClean="0"/>
                        <a:t>日</a:t>
                      </a:r>
                      <a:endParaRPr lang="zh-CN" altLang="en-US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effectLst/>
                          <a:latin typeface="+mn-lt"/>
                          <a:ea typeface="+mn-ea"/>
                        </a:rPr>
                        <a:t>未改造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信息科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4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effectLst/>
                          <a:latin typeface="+mn-lt"/>
                          <a:ea typeface="+mn-ea"/>
                        </a:rPr>
                        <a:t>硬件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各科室叫号系统布线和电视安装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smtClean="0"/>
                        <a:t>2018</a:t>
                      </a:r>
                      <a:r>
                        <a:rPr lang="zh-CN" altLang="en-US" sz="1600" smtClean="0"/>
                        <a:t>年</a:t>
                      </a:r>
                      <a:r>
                        <a:rPr lang="en-US" altLang="zh-CN" sz="1600" smtClean="0"/>
                        <a:t>3</a:t>
                      </a:r>
                      <a:r>
                        <a:rPr lang="zh-CN" altLang="en-US" sz="1600" smtClean="0"/>
                        <a:t>月</a:t>
                      </a:r>
                      <a:r>
                        <a:rPr lang="en-US" altLang="zh-CN" sz="1600" smtClean="0"/>
                        <a:t>15</a:t>
                      </a:r>
                      <a:r>
                        <a:rPr lang="zh-CN" altLang="en-US" sz="1600" smtClean="0"/>
                        <a:t>日</a:t>
                      </a:r>
                      <a:endParaRPr lang="zh-CN" altLang="en-US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>
                          <a:effectLst/>
                        </a:rPr>
                        <a:t>硬件未到位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信息科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5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effectLst/>
                          <a:latin typeface="+mn-lt"/>
                          <a:ea typeface="+mn-ea"/>
                        </a:rPr>
                        <a:t>硬件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各科室</a:t>
                      </a:r>
                      <a:r>
                        <a:rPr lang="en-US" altLang="zh-CN" sz="1600" u="none" strike="noStrike">
                          <a:effectLst/>
                        </a:rPr>
                        <a:t>PC</a:t>
                      </a:r>
                      <a:r>
                        <a:rPr lang="zh-CN" altLang="en-US" sz="1600" u="none" strike="noStrike">
                          <a:effectLst/>
                        </a:rPr>
                        <a:t>工作站准备情况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2018</a:t>
                      </a:r>
                      <a:r>
                        <a:rPr lang="zh-CN" altLang="en-US" sz="1600" dirty="0" smtClean="0"/>
                        <a:t>年</a:t>
                      </a:r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月</a:t>
                      </a:r>
                      <a:r>
                        <a:rPr lang="en-US" altLang="zh-CN" sz="1600" dirty="0" smtClean="0"/>
                        <a:t>15</a:t>
                      </a:r>
                      <a:r>
                        <a:rPr lang="zh-CN" altLang="en-US" sz="1600" dirty="0" smtClean="0"/>
                        <a:t>日</a:t>
                      </a:r>
                      <a:endParaRPr lang="zh-CN" altLang="en-US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>
                          <a:effectLst/>
                        </a:rPr>
                        <a:t>硬件未到位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信息科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6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effectLst/>
                          <a:latin typeface="+mn-lt"/>
                          <a:ea typeface="+mn-ea"/>
                        </a:rPr>
                        <a:t>接口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与</a:t>
                      </a:r>
                      <a:r>
                        <a:rPr lang="en-US" altLang="zh-CN" sz="1600" u="none" strike="noStrike" dirty="0">
                          <a:effectLst/>
                        </a:rPr>
                        <a:t>HIS</a:t>
                      </a:r>
                      <a:r>
                        <a:rPr lang="zh-CN" altLang="en-US" sz="1600" u="none" strike="noStrike" dirty="0">
                          <a:effectLst/>
                        </a:rPr>
                        <a:t>、</a:t>
                      </a:r>
                      <a:r>
                        <a:rPr lang="en-US" altLang="zh-CN" sz="1600" u="none" strike="noStrike" dirty="0">
                          <a:effectLst/>
                        </a:rPr>
                        <a:t>EMR</a:t>
                      </a:r>
                      <a:r>
                        <a:rPr lang="zh-CN" altLang="en-US" sz="1600" u="none" strike="noStrike" dirty="0">
                          <a:effectLst/>
                        </a:rPr>
                        <a:t>、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体检各系统的对接工作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2018</a:t>
                      </a:r>
                      <a:r>
                        <a:rPr lang="zh-CN" altLang="en-US" sz="1600" dirty="0" smtClean="0"/>
                        <a:t>年</a:t>
                      </a:r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月</a:t>
                      </a:r>
                      <a:r>
                        <a:rPr lang="en-US" altLang="zh-CN" sz="1600" dirty="0" smtClean="0"/>
                        <a:t>15</a:t>
                      </a:r>
                      <a:r>
                        <a:rPr lang="zh-CN" altLang="en-US" sz="1600" dirty="0" smtClean="0"/>
                        <a:t>日</a:t>
                      </a:r>
                      <a:endParaRPr lang="zh-CN" altLang="en-US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 smtClean="0">
                          <a:effectLst/>
                        </a:rPr>
                        <a:t>不满足对接条件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信息科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7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设备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放射科影像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设备接入，厂家</a:t>
                      </a:r>
                      <a:r>
                        <a:rPr lang="zh-CN" altLang="en-US" sz="1600" u="none" strike="noStrike" dirty="0">
                          <a:effectLst/>
                        </a:rPr>
                        <a:t>工程师协调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2018</a:t>
                      </a:r>
                      <a:r>
                        <a:rPr lang="zh-CN" altLang="en-US" sz="1600" dirty="0" smtClean="0"/>
                        <a:t>年</a:t>
                      </a:r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月</a:t>
                      </a:r>
                      <a:r>
                        <a:rPr lang="en-US" altLang="zh-CN" sz="1600" dirty="0" smtClean="0"/>
                        <a:t>15</a:t>
                      </a:r>
                      <a:r>
                        <a:rPr lang="zh-CN" altLang="en-US" sz="1600" dirty="0" smtClean="0"/>
                        <a:t>日</a:t>
                      </a:r>
                      <a:endParaRPr lang="zh-CN" altLang="en-US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effectLst/>
                          <a:latin typeface="+mn-lt"/>
                          <a:ea typeface="+mn-ea"/>
                        </a:rPr>
                        <a:t>过保，设备科支持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信息科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8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 smtClean="0">
                          <a:effectLst/>
                        </a:rPr>
                        <a:t>设备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超声科、内镜中心影像</a:t>
                      </a:r>
                      <a:r>
                        <a:rPr lang="zh-CN" altLang="en-US" sz="1600" u="none" strike="noStrike" dirty="0" smtClean="0">
                          <a:effectLst/>
                        </a:rPr>
                        <a:t>设备，对接</a:t>
                      </a:r>
                      <a:r>
                        <a:rPr lang="zh-CN" altLang="en-US" sz="1600" u="none" strike="noStrike" dirty="0">
                          <a:effectLst/>
                        </a:rPr>
                        <a:t>协调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2018</a:t>
                      </a:r>
                      <a:r>
                        <a:rPr lang="zh-CN" altLang="en-US" sz="1600" dirty="0" smtClean="0"/>
                        <a:t>年</a:t>
                      </a:r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月</a:t>
                      </a:r>
                      <a:r>
                        <a:rPr lang="en-US" altLang="zh-CN" sz="1600" dirty="0" smtClean="0"/>
                        <a:t>15</a:t>
                      </a:r>
                      <a:r>
                        <a:rPr lang="zh-CN" altLang="en-US" sz="1600" dirty="0" smtClean="0"/>
                        <a:t>日</a:t>
                      </a:r>
                      <a:endParaRPr lang="zh-CN" altLang="en-US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effectLst/>
                          <a:latin typeface="+mn-lt"/>
                          <a:ea typeface="+mn-ea"/>
                        </a:rPr>
                        <a:t>设备科支持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信息科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</a:rPr>
                        <a:t>9</a:t>
                      </a:r>
                      <a:endParaRPr lang="en-US" altLang="zh-CN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设备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病理科设备对接协调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2018</a:t>
                      </a:r>
                      <a:r>
                        <a:rPr lang="zh-CN" altLang="en-US" sz="1600" dirty="0" smtClean="0"/>
                        <a:t>年</a:t>
                      </a:r>
                      <a:r>
                        <a:rPr lang="en-US" altLang="zh-CN" sz="1600" dirty="0" smtClean="0"/>
                        <a:t>3</a:t>
                      </a:r>
                      <a:r>
                        <a:rPr lang="zh-CN" altLang="en-US" sz="1600" dirty="0" smtClean="0"/>
                        <a:t>月</a:t>
                      </a:r>
                      <a:r>
                        <a:rPr lang="en-US" altLang="zh-CN" sz="1600" dirty="0" smtClean="0"/>
                        <a:t>15</a:t>
                      </a:r>
                      <a:r>
                        <a:rPr lang="zh-CN" altLang="en-US" sz="1600" dirty="0" smtClean="0"/>
                        <a:t>日</a:t>
                      </a:r>
                      <a:endParaRPr lang="zh-CN" altLang="en-US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 dirty="0">
                          <a:effectLst/>
                        </a:rPr>
                        <a:t>　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信息科</a:t>
                      </a:r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27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u="none" strike="noStrike">
                          <a:effectLst/>
                        </a:rPr>
                        <a:t>　</a:t>
                      </a:r>
                      <a:endParaRPr lang="zh-CN" altLang="en-US" sz="16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8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5375</TotalTime>
  <Words>1386</Words>
  <Application>Microsoft Office PowerPoint</Application>
  <PresentationFormat>宽屏</PresentationFormat>
  <Paragraphs>343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黑体</vt:lpstr>
      <vt:lpstr>楷体</vt:lpstr>
      <vt:lpstr>楷体_GB2312</vt:lpstr>
      <vt:lpstr>宋体</vt:lpstr>
      <vt:lpstr>宋体</vt:lpstr>
      <vt:lpstr>微软雅黑</vt:lpstr>
      <vt:lpstr>微软雅黑 Light</vt:lpstr>
      <vt:lpstr>Arial</vt:lpstr>
      <vt:lpstr>Calibri</vt:lpstr>
      <vt:lpstr>Calibri Light</vt:lpstr>
      <vt:lpstr>Times New Roman</vt:lpstr>
      <vt:lpstr>Wingdings</vt:lpstr>
      <vt:lpstr>Office 主题</vt:lpstr>
      <vt:lpstr>Microsoft Visio 绘图</vt:lpstr>
      <vt:lpstr>酒泉市人民医院PACS项目 项目启动会议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wyd</dc:creator>
  <cp:lastModifiedBy>章果</cp:lastModifiedBy>
  <cp:revision>292</cp:revision>
  <dcterms:created xsi:type="dcterms:W3CDTF">2015-06-30T01:24:33Z</dcterms:created>
  <dcterms:modified xsi:type="dcterms:W3CDTF">2018-03-07T08:03:46Z</dcterms:modified>
</cp:coreProperties>
</file>