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62" r:id="rId6"/>
    <p:sldId id="260" r:id="rId7"/>
    <p:sldId id="258" r:id="rId8"/>
    <p:sldId id="259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hoe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hoe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hoe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hoe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hoe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hoe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hoe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3" name="Rechthoe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hoe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hoe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hoe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hoe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Tijdelijke aanduiding voor inhou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inhou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5" name="Ova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hoe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hoe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hoe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0" name="Ova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Rechthoe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 verbindingslijn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hoe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hoe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22" name="Rechthoe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A2FF51-0340-461E-B845-3928E5AC6B7C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B8E10A1-BF9E-4558-A79D-E5E6E195F284}" type="slidenum">
              <a:rPr lang="nl-NL" smtClean="0"/>
              <a:t>‹nr.›</a:t>
            </a:fld>
            <a:endParaRPr lang="nl-NL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136904" cy="864096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/>
              <a:t>Dutch</a:t>
            </a:r>
          </a:p>
          <a:p>
            <a:endParaRPr lang="nl-NL" dirty="0" smtClean="0"/>
          </a:p>
          <a:p>
            <a:r>
              <a:rPr lang="nl-NL" dirty="0" smtClean="0"/>
              <a:t>DUTCH BELONGS TO THE GERMANIC LANGUAGES WHICH IS PART OF THE INDO EUROPEAN LANGUAGES</a:t>
            </a:r>
            <a:endParaRPr lang="nl-NL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5976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  <p:pic>
        <p:nvPicPr>
          <p:cNvPr id="20482" name="Picture 2" descr="Afbeeldingsresultaat voor germanic langu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8568952" cy="2592288"/>
          </a:xfrm>
          <a:prstGeom prst="rect">
            <a:avLst/>
          </a:prstGeom>
          <a:noFill/>
        </p:spPr>
      </p:pic>
      <p:sp>
        <p:nvSpPr>
          <p:cNvPr id="6" name="Tekstvak 5"/>
          <p:cNvSpPr txBox="1"/>
          <p:nvPr/>
        </p:nvSpPr>
        <p:spPr>
          <a:xfrm>
            <a:off x="1115616" y="55892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</a:t>
            </a:r>
            <a:r>
              <a:rPr lang="nl-NL" dirty="0" err="1" smtClean="0"/>
              <a:t>anguage</a:t>
            </a:r>
            <a:r>
              <a:rPr lang="nl-NL" dirty="0" smtClean="0"/>
              <a:t> tree of </a:t>
            </a:r>
            <a:r>
              <a:rPr lang="nl-NL" dirty="0" err="1" smtClean="0"/>
              <a:t>Germanic</a:t>
            </a:r>
            <a:r>
              <a:rPr lang="nl-NL" dirty="0" smtClean="0"/>
              <a:t> </a:t>
            </a:r>
            <a:r>
              <a:rPr lang="nl-NL" dirty="0" err="1" smtClean="0"/>
              <a:t>languages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5536" y="1700808"/>
            <a:ext cx="8352928" cy="648072"/>
          </a:xfrm>
        </p:spPr>
        <p:txBody>
          <a:bodyPr>
            <a:normAutofit fontScale="77500" lnSpcReduction="20000"/>
          </a:bodyPr>
          <a:lstStyle/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Holland was </a:t>
            </a:r>
            <a:r>
              <a:rPr lang="nl-NL" dirty="0" err="1" smtClean="0"/>
              <a:t>richer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was </a:t>
            </a:r>
            <a:r>
              <a:rPr lang="nl-NL" dirty="0" err="1" smtClean="0"/>
              <a:t>nearer</a:t>
            </a:r>
            <a:r>
              <a:rPr lang="nl-NL" dirty="0" smtClean="0"/>
              <a:t> to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colonies</a:t>
            </a:r>
            <a:endParaRPr lang="nl-NL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7579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  <p:sp>
        <p:nvSpPr>
          <p:cNvPr id="5124" name="AutoShape 4" descr="Afbeeldingsresultaat voor seven united provinces"/>
          <p:cNvSpPr>
            <a:spLocks noChangeAspect="1" noChangeArrowheads="1"/>
          </p:cNvSpPr>
          <p:nvPr/>
        </p:nvSpPr>
        <p:spPr bwMode="auto">
          <a:xfrm>
            <a:off x="611560" y="2924944"/>
            <a:ext cx="7848872" cy="32403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3554" name="Picture 2" descr="https://upload.wikimedia.org/wikipedia/commons/9/93/DutchEmpire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81537"/>
            <a:ext cx="9041645" cy="4176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5536" y="1700808"/>
            <a:ext cx="8352928" cy="648072"/>
          </a:xfrm>
        </p:spPr>
        <p:txBody>
          <a:bodyPr>
            <a:normAutofit fontScale="77500" lnSpcReduction="20000"/>
          </a:bodyPr>
          <a:lstStyle/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Holland </a:t>
            </a:r>
            <a:r>
              <a:rPr lang="nl-NL" dirty="0" err="1" smtClean="0"/>
              <a:t>also</a:t>
            </a:r>
            <a:r>
              <a:rPr lang="nl-NL" dirty="0" smtClean="0"/>
              <a:t> had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powerful</a:t>
            </a:r>
            <a:r>
              <a:rPr lang="nl-NL" dirty="0" smtClean="0"/>
              <a:t> </a:t>
            </a:r>
            <a:r>
              <a:rPr lang="nl-NL" dirty="0" err="1" smtClean="0"/>
              <a:t>admirality</a:t>
            </a:r>
            <a:r>
              <a:rPr lang="nl-NL" dirty="0" smtClean="0"/>
              <a:t> and </a:t>
            </a:r>
            <a:r>
              <a:rPr lang="nl-NL" dirty="0" err="1" smtClean="0"/>
              <a:t>stadtholder</a:t>
            </a:r>
            <a:endParaRPr lang="nl-NL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7579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  <p:sp>
        <p:nvSpPr>
          <p:cNvPr id="5124" name="AutoShape 4" descr="Afbeeldingsresultaat voor seven united provinces"/>
          <p:cNvSpPr>
            <a:spLocks noChangeAspect="1" noChangeArrowheads="1"/>
          </p:cNvSpPr>
          <p:nvPr/>
        </p:nvSpPr>
        <p:spPr bwMode="auto">
          <a:xfrm>
            <a:off x="611560" y="2924944"/>
            <a:ext cx="7848872" cy="32403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4578" name="Picture 2" descr="File:Van Soest, Attack on the Medw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81249"/>
            <a:ext cx="5112568" cy="4476751"/>
          </a:xfrm>
          <a:prstGeom prst="rect">
            <a:avLst/>
          </a:prstGeom>
          <a:noFill/>
        </p:spPr>
      </p:pic>
      <p:pic>
        <p:nvPicPr>
          <p:cNvPr id="24580" name="Picture 4" descr="File:Michiel Jansz van Mierevelt - Maurits prins van Oranj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420888"/>
            <a:ext cx="3614167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136904" cy="936104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Dutch</a:t>
            </a:r>
          </a:p>
          <a:p>
            <a:endParaRPr lang="nl-NL" dirty="0" smtClean="0"/>
          </a:p>
          <a:p>
            <a:r>
              <a:rPr lang="nl-NL" dirty="0" smtClean="0"/>
              <a:t>DUTCH BELONGS TO THE GERMANIC LANGUAGES WHICH IS PART OF THE INDO EUROPEAN LANGUAGES</a:t>
            </a:r>
            <a:endParaRPr lang="nl-NL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81575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  <p:pic>
        <p:nvPicPr>
          <p:cNvPr id="20484" name="Picture 4" descr="Afbeeldingsresultaat voor germanic langu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8784976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3568" y="2492896"/>
            <a:ext cx="7776864" cy="3888432"/>
          </a:xfrm>
        </p:spPr>
        <p:txBody>
          <a:bodyPr/>
          <a:lstStyle/>
          <a:p>
            <a:r>
              <a:rPr lang="nl-NL" dirty="0" smtClean="0"/>
              <a:t>Dutch</a:t>
            </a:r>
          </a:p>
          <a:p>
            <a:endParaRPr lang="nl-NL" dirty="0" smtClean="0"/>
          </a:p>
          <a:p>
            <a:r>
              <a:rPr lang="nl-NL" u="sng" dirty="0" err="1" smtClean="0"/>
              <a:t>Etymology</a:t>
            </a:r>
            <a:r>
              <a:rPr lang="nl-NL" dirty="0" smtClean="0"/>
              <a:t>:</a:t>
            </a:r>
          </a:p>
          <a:p>
            <a:endParaRPr lang="nl-NL" dirty="0" smtClean="0"/>
          </a:p>
          <a:p>
            <a:r>
              <a:rPr lang="nl-NL" dirty="0" smtClean="0"/>
              <a:t>-The HIGH </a:t>
            </a:r>
            <a:r>
              <a:rPr lang="nl-NL" dirty="0" err="1" smtClean="0"/>
              <a:t>German</a:t>
            </a:r>
            <a:r>
              <a:rPr lang="nl-NL" dirty="0" smtClean="0"/>
              <a:t> word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German</a:t>
            </a:r>
            <a:r>
              <a:rPr lang="nl-NL" dirty="0" smtClean="0"/>
              <a:t> is DEUTSCH</a:t>
            </a:r>
          </a:p>
          <a:p>
            <a:endParaRPr lang="nl-NL" dirty="0" smtClean="0"/>
          </a:p>
          <a:p>
            <a:r>
              <a:rPr lang="nl-NL" dirty="0" smtClean="0"/>
              <a:t>-THE LOW OR MIDDLE GERMAN WORD FOR LOW GERMAN SPEECH is DIETS</a:t>
            </a:r>
          </a:p>
          <a:p>
            <a:endParaRPr lang="nl-NL" dirty="0" smtClean="0"/>
          </a:p>
          <a:p>
            <a:r>
              <a:rPr lang="nl-NL" dirty="0" smtClean="0"/>
              <a:t>-THE MEANING OF the WORD DEUTSCH OR DIETS OR DUTCH is ‘</a:t>
            </a:r>
            <a:r>
              <a:rPr lang="nl-NL" dirty="0" err="1" smtClean="0"/>
              <a:t>people</a:t>
            </a:r>
            <a:r>
              <a:rPr lang="nl-NL" dirty="0" smtClean="0"/>
              <a:t>’ </a:t>
            </a:r>
            <a:r>
              <a:rPr lang="nl-NL" dirty="0" err="1" smtClean="0"/>
              <a:t>or</a:t>
            </a:r>
            <a:r>
              <a:rPr lang="nl-NL" dirty="0" smtClean="0"/>
              <a:t> plural ‘</a:t>
            </a:r>
            <a:r>
              <a:rPr lang="nl-NL" dirty="0" err="1" smtClean="0"/>
              <a:t>peoples</a:t>
            </a:r>
            <a:r>
              <a:rPr lang="nl-NL" dirty="0" smtClean="0"/>
              <a:t>’</a:t>
            </a:r>
          </a:p>
          <a:p>
            <a:endParaRPr lang="nl-NL" dirty="0" smtClean="0"/>
          </a:p>
          <a:p>
            <a:r>
              <a:rPr lang="nl-NL" dirty="0" smtClean="0"/>
              <a:t>-HENCE DUTCH is LANGUAGE OF THE PEOPLES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7579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23528" y="2492896"/>
            <a:ext cx="8424936" cy="3744416"/>
          </a:xfrm>
        </p:spPr>
        <p:txBody>
          <a:bodyPr/>
          <a:lstStyle/>
          <a:p>
            <a:r>
              <a:rPr lang="nl-NL" dirty="0" smtClean="0"/>
              <a:t>Dutch A FOREIGN COMPARISON:</a:t>
            </a:r>
          </a:p>
          <a:p>
            <a:endParaRPr lang="nl-NL" dirty="0" smtClean="0"/>
          </a:p>
          <a:p>
            <a:r>
              <a:rPr lang="nl-NL" dirty="0" smtClean="0"/>
              <a:t>-IN THE </a:t>
            </a:r>
            <a:r>
              <a:rPr lang="nl-NL" u="sng" dirty="0" smtClean="0"/>
              <a:t>ENGLISH</a:t>
            </a:r>
            <a:r>
              <a:rPr lang="nl-NL" dirty="0" smtClean="0"/>
              <a:t> LANGUAGE </a:t>
            </a:r>
            <a:r>
              <a:rPr lang="nl-NL" dirty="0" err="1" smtClean="0"/>
              <a:t>THOsE</a:t>
            </a:r>
            <a:r>
              <a:rPr lang="nl-NL" dirty="0" smtClean="0"/>
              <a:t> WHO SPOKE LOW GERMAN CAME TO BE KNOWN AS DUTCH</a:t>
            </a:r>
          </a:p>
          <a:p>
            <a:endParaRPr lang="nl-NL" dirty="0" smtClean="0"/>
          </a:p>
          <a:p>
            <a:r>
              <a:rPr lang="nl-NL" dirty="0" smtClean="0"/>
              <a:t>-WHILE IN </a:t>
            </a:r>
            <a:r>
              <a:rPr lang="nl-NL" u="sng" dirty="0" smtClean="0"/>
              <a:t>FRENCH</a:t>
            </a:r>
            <a:r>
              <a:rPr lang="nl-NL" dirty="0" smtClean="0"/>
              <a:t> The LANGUAGE is ‘NEERLANDAIS’ (</a:t>
            </a:r>
            <a:r>
              <a:rPr lang="nl-NL" dirty="0" err="1" smtClean="0"/>
              <a:t>after</a:t>
            </a:r>
            <a:r>
              <a:rPr lang="nl-NL" dirty="0" smtClean="0"/>
              <a:t> the </a:t>
            </a:r>
            <a:r>
              <a:rPr lang="nl-NL" dirty="0" err="1" smtClean="0"/>
              <a:t>netherlands</a:t>
            </a:r>
            <a:r>
              <a:rPr lang="nl-NL" dirty="0" smtClean="0"/>
              <a:t>, the </a:t>
            </a:r>
            <a:r>
              <a:rPr lang="nl-NL" dirty="0" err="1" smtClean="0"/>
              <a:t>region</a:t>
            </a:r>
            <a:r>
              <a:rPr lang="nl-NL" dirty="0" smtClean="0"/>
              <a:t>) AND The COUNTRY ‘LES PAYS </a:t>
            </a:r>
            <a:r>
              <a:rPr lang="nl-NL" dirty="0" err="1" smtClean="0"/>
              <a:t>BAs</a:t>
            </a:r>
            <a:r>
              <a:rPr lang="nl-NL" dirty="0" smtClean="0"/>
              <a:t>’ (LITERALLY THE LOW COUNTRIES)</a:t>
            </a:r>
          </a:p>
          <a:p>
            <a:endParaRPr lang="nl-NL" dirty="0" smtClean="0"/>
          </a:p>
          <a:p>
            <a:r>
              <a:rPr lang="nl-NL" dirty="0" smtClean="0"/>
              <a:t>-</a:t>
            </a:r>
            <a:r>
              <a:rPr lang="nl-NL" smtClean="0"/>
              <a:t>AND in FRENCH GERMANY </a:t>
            </a:r>
            <a:r>
              <a:rPr lang="nl-NL" dirty="0" smtClean="0"/>
              <a:t>IS KNOWN AS ‘ALEMAGNE’ NAMED AFTER </a:t>
            </a:r>
            <a:r>
              <a:rPr lang="nl-NL" dirty="0" err="1" smtClean="0"/>
              <a:t>tHE</a:t>
            </a:r>
            <a:r>
              <a:rPr lang="nl-NL" dirty="0" smtClean="0"/>
              <a:t> ALEMANNI TRIBE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7579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1700808"/>
            <a:ext cx="6400800" cy="720080"/>
          </a:xfrm>
        </p:spPr>
        <p:txBody>
          <a:bodyPr/>
          <a:lstStyle/>
          <a:p>
            <a:r>
              <a:rPr lang="nl-NL" dirty="0" smtClean="0"/>
              <a:t>Dutch</a:t>
            </a:r>
          </a:p>
          <a:p>
            <a:r>
              <a:rPr lang="nl-NL" dirty="0" smtClean="0"/>
              <a:t>WHO WERE THESE </a:t>
            </a:r>
            <a:r>
              <a:rPr lang="nl-NL" dirty="0" err="1" smtClean="0"/>
              <a:t>TRIBEs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7579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  <p:pic>
        <p:nvPicPr>
          <p:cNvPr id="2050" name="Picture 2" descr="Afbeeldingsresultaat voor germanic trib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564904"/>
            <a:ext cx="5400600" cy="381642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1979712" y="63093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Germanic</a:t>
            </a:r>
            <a:r>
              <a:rPr lang="nl-NL" dirty="0" smtClean="0"/>
              <a:t> Tribes, 1st </a:t>
            </a:r>
            <a:r>
              <a:rPr lang="nl-NL" dirty="0" err="1" smtClean="0"/>
              <a:t>century</a:t>
            </a:r>
            <a:r>
              <a:rPr lang="nl-NL" dirty="0" smtClean="0"/>
              <a:t> A.D.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283968" y="2492896"/>
            <a:ext cx="4320480" cy="3744416"/>
          </a:xfrm>
        </p:spPr>
        <p:txBody>
          <a:bodyPr>
            <a:normAutofit/>
          </a:bodyPr>
          <a:lstStyle/>
          <a:p>
            <a:r>
              <a:rPr lang="nl-NL" dirty="0" err="1" smtClean="0"/>
              <a:t>Netherlands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IT LITERALLY MEANS</a:t>
            </a:r>
          </a:p>
          <a:p>
            <a:r>
              <a:rPr lang="nl-NL" dirty="0" smtClean="0"/>
              <a:t> ‘The LOW COUNTRIES’</a:t>
            </a:r>
          </a:p>
          <a:p>
            <a:endParaRPr lang="nl-NL" dirty="0" smtClean="0"/>
          </a:p>
          <a:p>
            <a:r>
              <a:rPr lang="nl-NL" dirty="0" smtClean="0"/>
              <a:t>WHY THE LOW COUNTRIES?</a:t>
            </a:r>
          </a:p>
          <a:p>
            <a:endParaRPr lang="nl-NL" dirty="0" smtClean="0"/>
          </a:p>
          <a:p>
            <a:r>
              <a:rPr lang="nl-NL" dirty="0" err="1" smtClean="0"/>
              <a:t>DoWN</a:t>
            </a:r>
            <a:r>
              <a:rPr lang="nl-NL" dirty="0" smtClean="0"/>
              <a:t> STREAM OF MAJOR RIVERS LIKE THE</a:t>
            </a:r>
          </a:p>
          <a:p>
            <a:r>
              <a:rPr lang="nl-NL" dirty="0" smtClean="0"/>
              <a:t> ‘RHINE’ OR ‘MEUSE’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7579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  <p:pic>
        <p:nvPicPr>
          <p:cNvPr id="4098" name="Picture 2" descr="Afbeeldingsresultaat voor germania inferior superi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4007188" cy="3600400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23528" y="630932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Roman Empire, </a:t>
            </a:r>
            <a:r>
              <a:rPr lang="nl-NL" dirty="0" err="1" smtClean="0"/>
              <a:t>Germania</a:t>
            </a:r>
            <a:r>
              <a:rPr lang="nl-NL" dirty="0" smtClean="0"/>
              <a:t> 1st </a:t>
            </a:r>
            <a:r>
              <a:rPr lang="nl-NL" dirty="0" err="1" smtClean="0"/>
              <a:t>century</a:t>
            </a:r>
            <a:r>
              <a:rPr lang="nl-NL" dirty="0" smtClean="0"/>
              <a:t> A.D.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44008" y="2492896"/>
            <a:ext cx="4176464" cy="3312368"/>
          </a:xfrm>
        </p:spPr>
        <p:txBody>
          <a:bodyPr>
            <a:normAutofit/>
          </a:bodyPr>
          <a:lstStyle/>
          <a:p>
            <a:r>
              <a:rPr lang="nl-NL" dirty="0" err="1" smtClean="0"/>
              <a:t>Etymology</a:t>
            </a:r>
            <a:r>
              <a:rPr lang="nl-NL" dirty="0" smtClean="0"/>
              <a:t> of Holland</a:t>
            </a:r>
          </a:p>
          <a:p>
            <a:endParaRPr lang="nl-NL" dirty="0" smtClean="0"/>
          </a:p>
          <a:p>
            <a:r>
              <a:rPr lang="nl-NL" dirty="0" smtClean="0"/>
              <a:t>‘HOL’ is </a:t>
            </a:r>
            <a:r>
              <a:rPr lang="nl-NL" dirty="0" err="1" smtClean="0"/>
              <a:t>an</a:t>
            </a:r>
            <a:r>
              <a:rPr lang="nl-NL" dirty="0" smtClean="0"/>
              <a:t> OLD GERMANIC WORD FOR ‘</a:t>
            </a:r>
            <a:r>
              <a:rPr lang="nl-NL" dirty="0" err="1" smtClean="0"/>
              <a:t>WoOD</a:t>
            </a:r>
            <a:r>
              <a:rPr lang="nl-NL" dirty="0" smtClean="0"/>
              <a:t>’</a:t>
            </a:r>
          </a:p>
          <a:p>
            <a:endParaRPr lang="nl-NL" dirty="0" smtClean="0"/>
          </a:p>
          <a:p>
            <a:r>
              <a:rPr lang="nl-NL" dirty="0" smtClean="0"/>
              <a:t>SO HOLLAND LITERALLY MEANS ‘WOODLAND’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7579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  <p:sp>
        <p:nvSpPr>
          <p:cNvPr id="6146" name="AutoShape 2" descr="Afbeeldingsresultaat voor dutch for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8" name="Picture 4" descr="Afbeeldingsresultaat voor dutch for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4176464" cy="3699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932040" y="2420888"/>
            <a:ext cx="3816424" cy="3960440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WHY HOLLAND?</a:t>
            </a:r>
          </a:p>
          <a:p>
            <a:endParaRPr lang="nl-NL" dirty="0" smtClean="0"/>
          </a:p>
          <a:p>
            <a:r>
              <a:rPr lang="nl-NL" u="sng" dirty="0" smtClean="0"/>
              <a:t>Holland</a:t>
            </a:r>
            <a:r>
              <a:rPr lang="nl-NL" dirty="0" smtClean="0"/>
              <a:t> WAS THE </a:t>
            </a:r>
            <a:r>
              <a:rPr lang="nl-NL" u="sng" dirty="0" smtClean="0"/>
              <a:t>RICHEST</a:t>
            </a:r>
            <a:r>
              <a:rPr lang="nl-NL" dirty="0" smtClean="0"/>
              <a:t> AND </a:t>
            </a:r>
            <a:r>
              <a:rPr lang="nl-NL" u="sng" dirty="0" smtClean="0"/>
              <a:t>MOST</a:t>
            </a:r>
            <a:r>
              <a:rPr lang="nl-NL" dirty="0" smtClean="0"/>
              <a:t> </a:t>
            </a:r>
            <a:r>
              <a:rPr lang="nl-NL" u="sng" dirty="0" smtClean="0"/>
              <a:t>POWERFUL</a:t>
            </a:r>
            <a:r>
              <a:rPr lang="nl-NL" dirty="0" smtClean="0"/>
              <a:t> OF the SEVEN UNITED PROVINCES</a:t>
            </a:r>
          </a:p>
          <a:p>
            <a:endParaRPr lang="nl-NL" dirty="0" smtClean="0"/>
          </a:p>
          <a:p>
            <a:r>
              <a:rPr lang="nl-NL" dirty="0" smtClean="0"/>
              <a:t>The </a:t>
            </a:r>
            <a:r>
              <a:rPr lang="nl-NL" dirty="0" err="1" smtClean="0"/>
              <a:t>seven</a:t>
            </a:r>
            <a:r>
              <a:rPr lang="nl-NL" dirty="0" smtClean="0"/>
              <a:t> </a:t>
            </a:r>
            <a:r>
              <a:rPr lang="nl-NL" dirty="0" err="1" smtClean="0"/>
              <a:t>f</a:t>
            </a:r>
            <a:r>
              <a:rPr lang="nl-NL" dirty="0" err="1" smtClean="0"/>
              <a:t>ought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indepedence</a:t>
            </a:r>
            <a:r>
              <a:rPr lang="nl-NL" dirty="0" smtClean="0"/>
              <a:t> </a:t>
            </a:r>
            <a:r>
              <a:rPr lang="nl-NL" dirty="0" err="1" smtClean="0"/>
              <a:t>against</a:t>
            </a:r>
            <a:r>
              <a:rPr lang="nl-NL" dirty="0" smtClean="0"/>
              <a:t> the </a:t>
            </a:r>
            <a:r>
              <a:rPr lang="nl-NL" dirty="0" err="1" smtClean="0"/>
              <a:t>king</a:t>
            </a:r>
            <a:r>
              <a:rPr lang="nl-NL" dirty="0" smtClean="0"/>
              <a:t> of </a:t>
            </a:r>
            <a:r>
              <a:rPr lang="nl-NL" dirty="0" err="1" smtClean="0"/>
              <a:t>Habsburg</a:t>
            </a:r>
            <a:r>
              <a:rPr lang="nl-NL" dirty="0" smtClean="0"/>
              <a:t> </a:t>
            </a:r>
            <a:r>
              <a:rPr lang="nl-NL" dirty="0" err="1" smtClean="0"/>
              <a:t>spain</a:t>
            </a:r>
            <a:r>
              <a:rPr lang="nl-NL" dirty="0" smtClean="0"/>
              <a:t> in the 16th </a:t>
            </a:r>
            <a:r>
              <a:rPr lang="nl-NL" dirty="0" err="1" smtClean="0"/>
              <a:t>century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Its</a:t>
            </a:r>
            <a:r>
              <a:rPr lang="nl-NL" dirty="0" smtClean="0"/>
              <a:t> different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calling</a:t>
            </a:r>
            <a:r>
              <a:rPr lang="nl-NL" dirty="0" smtClean="0"/>
              <a:t> </a:t>
            </a:r>
            <a:r>
              <a:rPr lang="nl-NL" dirty="0" err="1" smtClean="0"/>
              <a:t>china</a:t>
            </a:r>
            <a:r>
              <a:rPr lang="nl-NL" dirty="0" smtClean="0"/>
              <a:t> land of </a:t>
            </a:r>
            <a:r>
              <a:rPr lang="nl-NL" dirty="0" err="1" smtClean="0"/>
              <a:t>qin</a:t>
            </a:r>
            <a:r>
              <a:rPr lang="nl-NL" dirty="0" smtClean="0"/>
              <a:t>, even </a:t>
            </a:r>
            <a:r>
              <a:rPr lang="nl-NL" dirty="0" err="1" smtClean="0"/>
              <a:t>though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wei, </a:t>
            </a:r>
            <a:r>
              <a:rPr lang="nl-NL" dirty="0" err="1" smtClean="0"/>
              <a:t>chu</a:t>
            </a:r>
            <a:r>
              <a:rPr lang="nl-NL" dirty="0" smtClean="0"/>
              <a:t>, </a:t>
            </a:r>
            <a:r>
              <a:rPr lang="nl-NL" dirty="0" err="1" smtClean="0"/>
              <a:t>qi</a:t>
            </a:r>
            <a:r>
              <a:rPr lang="nl-NL" dirty="0" smtClean="0"/>
              <a:t>, </a:t>
            </a:r>
            <a:r>
              <a:rPr lang="nl-NL" dirty="0" err="1" smtClean="0"/>
              <a:t>yan</a:t>
            </a:r>
            <a:r>
              <a:rPr lang="nl-NL" dirty="0" smtClean="0"/>
              <a:t>, </a:t>
            </a:r>
            <a:r>
              <a:rPr lang="nl-NL" dirty="0" err="1" smtClean="0"/>
              <a:t>zhao</a:t>
            </a:r>
            <a:r>
              <a:rPr lang="nl-NL" dirty="0" smtClean="0"/>
              <a:t>, </a:t>
            </a:r>
            <a:r>
              <a:rPr lang="nl-NL" dirty="0" err="1" smtClean="0"/>
              <a:t>han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7579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  <p:sp>
        <p:nvSpPr>
          <p:cNvPr id="5122" name="AutoShape 2" descr="Afbeeldingsresultaat voor seven united provinces"/>
          <p:cNvSpPr>
            <a:spLocks noChangeAspect="1" noChangeArrowheads="1"/>
          </p:cNvSpPr>
          <p:nvPr/>
        </p:nvSpPr>
        <p:spPr bwMode="auto">
          <a:xfrm>
            <a:off x="155575" y="-2620963"/>
            <a:ext cx="4829175" cy="5467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124" name="AutoShape 4" descr="Afbeeldingsresultaat voor seven united provinces"/>
          <p:cNvSpPr>
            <a:spLocks noChangeAspect="1" noChangeArrowheads="1"/>
          </p:cNvSpPr>
          <p:nvPr/>
        </p:nvSpPr>
        <p:spPr bwMode="auto">
          <a:xfrm>
            <a:off x="155575" y="-2620963"/>
            <a:ext cx="4829175" cy="5467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126" name="Picture 6" descr="https://upload.wikimedia.org/wikipedia/commons/thumb/7/7b/Republiek_der_Zeven_Verenigde_Nederlanden.svg/800px-Republiek_der_Zeven_Verenigde_Nederland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65716"/>
            <a:ext cx="4464496" cy="4392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9512" y="6381328"/>
            <a:ext cx="8712968" cy="288032"/>
          </a:xfrm>
        </p:spPr>
        <p:txBody>
          <a:bodyPr>
            <a:normAutofit fontScale="92500" lnSpcReduction="20000"/>
          </a:bodyPr>
          <a:lstStyle/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5976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Dutch, Holland &amp; The </a:t>
            </a:r>
            <a:r>
              <a:rPr lang="nl-NL" dirty="0" err="1" smtClean="0"/>
              <a:t>Netherlands</a:t>
            </a:r>
            <a:endParaRPr lang="nl-NL" dirty="0"/>
          </a:p>
        </p:txBody>
      </p:sp>
      <p:sp>
        <p:nvSpPr>
          <p:cNvPr id="5122" name="AutoShape 2" descr="Afbeeldingsresultaat voor seven united provinces"/>
          <p:cNvSpPr>
            <a:spLocks noChangeAspect="1" noChangeArrowheads="1"/>
          </p:cNvSpPr>
          <p:nvPr/>
        </p:nvSpPr>
        <p:spPr bwMode="auto">
          <a:xfrm>
            <a:off x="155575" y="-2620963"/>
            <a:ext cx="4829175" cy="5467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124" name="AutoShape 4" descr="Afbeeldingsresultaat voor seven united provinces"/>
          <p:cNvSpPr>
            <a:spLocks noChangeAspect="1" noChangeArrowheads="1"/>
          </p:cNvSpPr>
          <p:nvPr/>
        </p:nvSpPr>
        <p:spPr bwMode="auto">
          <a:xfrm>
            <a:off x="155575" y="-2620963"/>
            <a:ext cx="4829175" cy="5467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2530" name="Picture 2" descr="https://upload.wikimedia.org/wikipedia/commons/7/7a/Habsburg_Map_15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704856" cy="5302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el">
  <a:themeElements>
    <a:clrScheme name="Civie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e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</TotalTime>
  <Words>369</Words>
  <Application>Microsoft Office PowerPoint</Application>
  <PresentationFormat>Diavoorstelling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Civiel</vt:lpstr>
      <vt:lpstr>Dutch, Holland &amp; The Netherlands</vt:lpstr>
      <vt:lpstr>Dutch, Holland &amp; The Netherlands</vt:lpstr>
      <vt:lpstr>Dutch, Holland &amp; The Netherlands</vt:lpstr>
      <vt:lpstr>Dutch, Holland &amp; The Netherlands</vt:lpstr>
      <vt:lpstr>Dutch, Holland &amp; The Netherlands</vt:lpstr>
      <vt:lpstr>Dutch, Holland &amp; The Netherlands</vt:lpstr>
      <vt:lpstr>Dutch, Holland &amp; The Netherlands</vt:lpstr>
      <vt:lpstr>Dutch, Holland &amp; The Netherlands</vt:lpstr>
      <vt:lpstr>Dutch, Holland &amp; The Netherlands</vt:lpstr>
      <vt:lpstr>Dutch, Holland &amp; The Netherlands</vt:lpstr>
      <vt:lpstr>Dutch, Holland &amp; The Netherlands</vt:lpstr>
    </vt:vector>
  </TitlesOfParts>
  <Company>quote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Dutch, Holland &amp; The Netherlands</dc:title>
  <dc:creator>de Boer</dc:creator>
  <cp:lastModifiedBy>de Boer</cp:lastModifiedBy>
  <cp:revision>10</cp:revision>
  <dcterms:created xsi:type="dcterms:W3CDTF">2017-05-08T15:30:03Z</dcterms:created>
  <dcterms:modified xsi:type="dcterms:W3CDTF">2017-05-08T16:57:45Z</dcterms:modified>
</cp:coreProperties>
</file>