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  <p:sldId id="257" r:id="rId5"/>
    <p:sldId id="258" r:id="rId6"/>
    <p:sldId id="259" r:id="rId7"/>
    <p:sldId id="270" r:id="rId8"/>
    <p:sldId id="271" r:id="rId9"/>
    <p:sldId id="260" r:id="rId10"/>
    <p:sldId id="261" r:id="rId11"/>
    <p:sldId id="272" r:id="rId12"/>
    <p:sldId id="262" r:id="rId13"/>
    <p:sldId id="269" r:id="rId14"/>
    <p:sldId id="263" r:id="rId15"/>
    <p:sldId id="264" r:id="rId16"/>
    <p:sldId id="265" r:id="rId17"/>
    <p:sldId id="274" r:id="rId18"/>
    <p:sldId id="275" r:id="rId19"/>
    <p:sldId id="266" r:id="rId20"/>
    <p:sldId id="273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575C-D90B-4770-818A-E571835772F3}" type="datetimeFigureOut">
              <a:rPr lang="nl-NL" smtClean="0"/>
              <a:t>5-2-2018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F958-3C69-48BA-92CC-CF02F0E69EB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68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575C-D90B-4770-818A-E571835772F3}" type="datetimeFigureOut">
              <a:rPr lang="nl-NL" smtClean="0"/>
              <a:t>5-2-2018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F958-3C69-48BA-92CC-CF02F0E69EB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483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575C-D90B-4770-818A-E571835772F3}" type="datetimeFigureOut">
              <a:rPr lang="nl-NL" smtClean="0"/>
              <a:t>5-2-2018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F958-3C69-48BA-92CC-CF02F0E69EB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582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575C-D90B-4770-818A-E571835772F3}" type="datetimeFigureOut">
              <a:rPr lang="nl-NL" smtClean="0"/>
              <a:t>5-2-2018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F958-3C69-48BA-92CC-CF02F0E69EB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245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575C-D90B-4770-818A-E571835772F3}" type="datetimeFigureOut">
              <a:rPr lang="nl-NL" smtClean="0"/>
              <a:t>5-2-2018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F958-3C69-48BA-92CC-CF02F0E69EB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947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575C-D90B-4770-818A-E571835772F3}" type="datetimeFigureOut">
              <a:rPr lang="nl-NL" smtClean="0"/>
              <a:t>5-2-2018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F958-3C69-48BA-92CC-CF02F0E69EB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345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575C-D90B-4770-818A-E571835772F3}" type="datetimeFigureOut">
              <a:rPr lang="nl-NL" smtClean="0"/>
              <a:t>5-2-2018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F958-3C69-48BA-92CC-CF02F0E69EB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93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575C-D90B-4770-818A-E571835772F3}" type="datetimeFigureOut">
              <a:rPr lang="nl-NL" smtClean="0"/>
              <a:t>5-2-2018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F958-3C69-48BA-92CC-CF02F0E69EB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093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575C-D90B-4770-818A-E571835772F3}" type="datetimeFigureOut">
              <a:rPr lang="nl-NL" smtClean="0"/>
              <a:t>5-2-2018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F958-3C69-48BA-92CC-CF02F0E69EB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20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575C-D90B-4770-818A-E571835772F3}" type="datetimeFigureOut">
              <a:rPr lang="nl-NL" smtClean="0"/>
              <a:t>5-2-2018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F958-3C69-48BA-92CC-CF02F0E69EB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965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575C-D90B-4770-818A-E571835772F3}" type="datetimeFigureOut">
              <a:rPr lang="nl-NL" smtClean="0"/>
              <a:t>5-2-2018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F958-3C69-48BA-92CC-CF02F0E69EB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598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0575C-D90B-4770-818A-E571835772F3}" type="datetimeFigureOut">
              <a:rPr lang="nl-NL" smtClean="0"/>
              <a:t>5-2-2018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5F958-3C69-48BA-92CC-CF02F0E69EB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911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Praktijkles 1 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Ms-Access 2016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2429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l="-5454" t="-11353" r="28396" b="54390"/>
          <a:stretch/>
        </p:blipFill>
        <p:spPr>
          <a:xfrm>
            <a:off x="838200" y="622299"/>
            <a:ext cx="8673738" cy="4111625"/>
          </a:xfrm>
          <a:prstGeom prst="rect">
            <a:avLst/>
          </a:prstGeom>
        </p:spPr>
      </p:pic>
      <p:sp>
        <p:nvSpPr>
          <p:cNvPr id="5" name="Pijl-links 4"/>
          <p:cNvSpPr/>
          <p:nvPr/>
        </p:nvSpPr>
        <p:spPr>
          <a:xfrm>
            <a:off x="7658100" y="3838575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Pijl-links 5"/>
          <p:cNvSpPr/>
          <p:nvPr/>
        </p:nvSpPr>
        <p:spPr>
          <a:xfrm rot="20313899">
            <a:off x="3895725" y="2547715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Pijl-links 6"/>
          <p:cNvSpPr/>
          <p:nvPr/>
        </p:nvSpPr>
        <p:spPr>
          <a:xfrm rot="5400000">
            <a:off x="1781759" y="4540876"/>
            <a:ext cx="978408" cy="543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1395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VERWIJDEREN VAN EEN TABEL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DROP TABLE  tabelnaam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94077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l="-6425" t="-10432" r="41626" b="44482"/>
          <a:stretch/>
        </p:blipFill>
        <p:spPr>
          <a:xfrm>
            <a:off x="256631" y="92686"/>
            <a:ext cx="9266191" cy="5302276"/>
          </a:xfrm>
          <a:prstGeom prst="rect">
            <a:avLst/>
          </a:prstGeom>
        </p:spPr>
      </p:pic>
      <p:sp>
        <p:nvSpPr>
          <p:cNvPr id="5" name="Pijl-links 4"/>
          <p:cNvSpPr/>
          <p:nvPr/>
        </p:nvSpPr>
        <p:spPr>
          <a:xfrm rot="20313899">
            <a:off x="8154217" y="3354645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Pijl-links 5"/>
          <p:cNvSpPr/>
          <p:nvPr/>
        </p:nvSpPr>
        <p:spPr>
          <a:xfrm rot="5400000">
            <a:off x="1586299" y="4133896"/>
            <a:ext cx="1086219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Pijl-links 6"/>
          <p:cNvSpPr/>
          <p:nvPr/>
        </p:nvSpPr>
        <p:spPr>
          <a:xfrm>
            <a:off x="2371725" y="151584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1241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VULLEN VAN EEN TABEL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ALLE GEGEVENS INKLOPPEN of</a:t>
            </a:r>
          </a:p>
          <a:p>
            <a:pPr marL="0" indent="0">
              <a:buNone/>
            </a:pPr>
            <a:r>
              <a:rPr lang="nl-NL" dirty="0" smtClean="0"/>
              <a:t>IMPORTEREN MET IMPORTEERFUNCTIE</a:t>
            </a:r>
          </a:p>
        </p:txBody>
      </p:sp>
    </p:spTree>
    <p:extLst>
      <p:ext uri="{BB962C8B-B14F-4D97-AF65-F5344CB8AC3E}">
        <p14:creationId xmlns:p14="http://schemas.microsoft.com/office/powerpoint/2010/main" val="2481640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r="19666" b="5735"/>
          <a:stretch/>
        </p:blipFill>
        <p:spPr>
          <a:xfrm>
            <a:off x="365656" y="137885"/>
            <a:ext cx="10186230" cy="6720115"/>
          </a:xfrm>
          <a:prstGeom prst="rect">
            <a:avLst/>
          </a:prstGeom>
        </p:spPr>
      </p:pic>
      <p:sp>
        <p:nvSpPr>
          <p:cNvPr id="5" name="Pijl-links 4"/>
          <p:cNvSpPr/>
          <p:nvPr/>
        </p:nvSpPr>
        <p:spPr>
          <a:xfrm rot="10800000">
            <a:off x="1021896" y="365125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Pijl-links 5"/>
          <p:cNvSpPr/>
          <p:nvPr/>
        </p:nvSpPr>
        <p:spPr>
          <a:xfrm rot="10800000">
            <a:off x="2000304" y="4334782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Pijl-links 6"/>
          <p:cNvSpPr/>
          <p:nvPr/>
        </p:nvSpPr>
        <p:spPr>
          <a:xfrm rot="10800000">
            <a:off x="2248353" y="2734917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Pijl-links 7"/>
          <p:cNvSpPr/>
          <p:nvPr/>
        </p:nvSpPr>
        <p:spPr>
          <a:xfrm>
            <a:off x="4480363" y="54327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Pijl-links 8"/>
          <p:cNvSpPr/>
          <p:nvPr/>
        </p:nvSpPr>
        <p:spPr>
          <a:xfrm rot="10800000">
            <a:off x="6621507" y="6275165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395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r="18967" b="5652"/>
          <a:stretch/>
        </p:blipFill>
        <p:spPr>
          <a:xfrm>
            <a:off x="164892" y="153883"/>
            <a:ext cx="9983449" cy="6593121"/>
          </a:xfrm>
          <a:prstGeom prst="rect">
            <a:avLst/>
          </a:prstGeom>
        </p:spPr>
      </p:pic>
      <p:sp>
        <p:nvSpPr>
          <p:cNvPr id="5" name="Pijl-links 4"/>
          <p:cNvSpPr/>
          <p:nvPr/>
        </p:nvSpPr>
        <p:spPr>
          <a:xfrm rot="10800000">
            <a:off x="1543815" y="246509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Pijl-links 5"/>
          <p:cNvSpPr/>
          <p:nvPr/>
        </p:nvSpPr>
        <p:spPr>
          <a:xfrm rot="10800000">
            <a:off x="6415619" y="5977351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8482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r="21390" b="5482"/>
          <a:stretch/>
        </p:blipFill>
        <p:spPr>
          <a:xfrm>
            <a:off x="145061" y="0"/>
            <a:ext cx="10228132" cy="6914213"/>
          </a:xfrm>
          <a:prstGeom prst="rect">
            <a:avLst/>
          </a:prstGeom>
        </p:spPr>
      </p:pic>
      <p:sp>
        <p:nvSpPr>
          <p:cNvPr id="5" name="Pijl-links 4"/>
          <p:cNvSpPr/>
          <p:nvPr/>
        </p:nvSpPr>
        <p:spPr>
          <a:xfrm rot="10800000">
            <a:off x="6612567" y="6176963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Pijl-links 5"/>
          <p:cNvSpPr/>
          <p:nvPr/>
        </p:nvSpPr>
        <p:spPr>
          <a:xfrm rot="10800000">
            <a:off x="2392259" y="254483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Pijl-links 6"/>
          <p:cNvSpPr/>
          <p:nvPr/>
        </p:nvSpPr>
        <p:spPr>
          <a:xfrm rot="5400000">
            <a:off x="6612566" y="352756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6327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IMPORTEREN VAN GEGEVENS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1301"/>
          </a:xfrm>
        </p:spPr>
        <p:txBody>
          <a:bodyPr/>
          <a:lstStyle/>
          <a:p>
            <a:pPr lvl="0"/>
            <a:r>
              <a:rPr lang="nl-NL" dirty="0" smtClean="0"/>
              <a:t>Kijk goed naar het te laden type-bestand (</a:t>
            </a:r>
            <a:r>
              <a:rPr lang="nl-NL" dirty="0" err="1" smtClean="0"/>
              <a:t>txt</a:t>
            </a:r>
            <a:r>
              <a:rPr lang="nl-NL" dirty="0" smtClean="0"/>
              <a:t>, MS </a:t>
            </a:r>
            <a:r>
              <a:rPr lang="nl-NL" dirty="0" err="1" smtClean="0"/>
              <a:t>Excell</a:t>
            </a:r>
            <a:r>
              <a:rPr lang="nl-NL" dirty="0" smtClean="0"/>
              <a:t>)</a:t>
            </a:r>
          </a:p>
          <a:p>
            <a:pPr lvl="0"/>
            <a:r>
              <a:rPr lang="nl-NL" dirty="0" smtClean="0"/>
              <a:t>Denk om het scheidingsteken: / ; , spatie, tab tussen de attributen</a:t>
            </a:r>
          </a:p>
          <a:p>
            <a:pPr lvl="0"/>
            <a:r>
              <a:rPr lang="nl-NL" dirty="0" smtClean="0"/>
              <a:t>Denk om tekstvelden of die met “ “ afgebakend zijn</a:t>
            </a:r>
          </a:p>
          <a:p>
            <a:pPr lvl="0"/>
            <a:r>
              <a:rPr lang="nl-NL" dirty="0" smtClean="0"/>
              <a:t>In </a:t>
            </a:r>
            <a:r>
              <a:rPr lang="nl-NL" dirty="0"/>
              <a:t>bestand “States.txt” zit een scheidingsteken te veel, haal deze er eerst automatisch uit met </a:t>
            </a:r>
            <a:r>
              <a:rPr lang="nl-NL" dirty="0" err="1" smtClean="0"/>
              <a:t>Wordpad</a:t>
            </a:r>
            <a:r>
              <a:rPr lang="nl-NL" dirty="0" smtClean="0"/>
              <a:t> </a:t>
            </a:r>
            <a:r>
              <a:rPr lang="nl-NL" dirty="0" err="1" smtClean="0"/>
              <a:t>oid</a:t>
            </a:r>
            <a:r>
              <a:rPr lang="nl-NL" dirty="0" smtClean="0"/>
              <a:t>, </a:t>
            </a:r>
            <a:r>
              <a:rPr lang="nl-NL" dirty="0"/>
              <a:t>voordat je de gegevens importeert. Bedenk goed wat de velden scheidt! Er staan 3 </a:t>
            </a:r>
            <a:r>
              <a:rPr lang="nl-NL" dirty="0" smtClean="0"/>
              <a:t>attributen </a:t>
            </a:r>
            <a:r>
              <a:rPr lang="nl-NL" dirty="0"/>
              <a:t>in </a:t>
            </a:r>
            <a:r>
              <a:rPr lang="nl-NL" dirty="0" smtClean="0"/>
              <a:t>dit </a:t>
            </a:r>
            <a:r>
              <a:rPr lang="nl-NL" dirty="0"/>
              <a:t>bestand</a:t>
            </a:r>
            <a:r>
              <a:rPr lang="nl-NL" dirty="0" smtClean="0"/>
              <a:t>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9761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HERHAAL DEZE STAPPEN VOOR OVERIGE 6 TABELLEN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Herhaal nu dezelfde stappen voor de overige tabellen</a:t>
            </a:r>
          </a:p>
          <a:p>
            <a:r>
              <a:rPr lang="nl-NL" dirty="0" smtClean="0"/>
              <a:t>Bijv. de tabel PRES_MAR</a:t>
            </a:r>
          </a:p>
          <a:p>
            <a:r>
              <a:rPr lang="nl-NL" dirty="0" smtClean="0"/>
              <a:t>Deze bevat gegevens over het huwelijk van de president</a:t>
            </a:r>
          </a:p>
          <a:p>
            <a:r>
              <a:rPr lang="nl-NL" dirty="0" smtClean="0"/>
              <a:t>Tabel heeft een samengestelde sleutel</a:t>
            </a:r>
          </a:p>
          <a:p>
            <a:pPr marL="0" indent="0">
              <a:buNone/>
            </a:pPr>
            <a:endParaRPr lang="nl-NL" dirty="0" smtClean="0"/>
          </a:p>
          <a:p>
            <a:endParaRPr lang="nl-NL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251889"/>
              </p:ext>
            </p:extLst>
          </p:nvPr>
        </p:nvGraphicFramePr>
        <p:xfrm>
          <a:off x="3543933" y="4040481"/>
          <a:ext cx="4097838" cy="25301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7360">
                  <a:extLst>
                    <a:ext uri="{9D8B030D-6E8A-4147-A177-3AD203B41FA5}">
                      <a16:colId xmlns:a16="http://schemas.microsoft.com/office/drawing/2014/main" val="2389986555"/>
                    </a:ext>
                  </a:extLst>
                </a:gridCol>
                <a:gridCol w="1534677">
                  <a:extLst>
                    <a:ext uri="{9D8B030D-6E8A-4147-A177-3AD203B41FA5}">
                      <a16:colId xmlns:a16="http://schemas.microsoft.com/office/drawing/2014/main" val="536550689"/>
                    </a:ext>
                  </a:extLst>
                </a:gridCol>
                <a:gridCol w="1025801">
                  <a:extLst>
                    <a:ext uri="{9D8B030D-6E8A-4147-A177-3AD203B41FA5}">
                      <a16:colId xmlns:a16="http://schemas.microsoft.com/office/drawing/2014/main" val="295396222"/>
                    </a:ext>
                  </a:extLst>
                </a:gridCol>
              </a:tblGrid>
              <a:tr h="3614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800" u="none" strike="noStrike" kern="0">
                          <a:effectLst/>
                          <a:highlight>
                            <a:srgbClr val="FFFF00"/>
                          </a:highlight>
                        </a:rPr>
                        <a:t>Pres_mar</a:t>
                      </a:r>
                      <a:endParaRPr lang="nl-NL" sz="18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800" u="none" strike="noStrike" kern="0">
                          <a:effectLst/>
                        </a:rPr>
                        <a:t>Type</a:t>
                      </a:r>
                      <a:endParaRPr lang="nl-NL" sz="18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verplicht</a:t>
                      </a:r>
                      <a:endParaRPr lang="nl-NL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490682457"/>
                  </a:ext>
                </a:extLst>
              </a:tr>
              <a:tr h="3614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800" u="sng" kern="0">
                          <a:effectLst/>
                        </a:rPr>
                        <a:t>Pres_name</a:t>
                      </a:r>
                      <a:endParaRPr lang="nl-NL" sz="18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tekst 16</a:t>
                      </a:r>
                      <a:endParaRPr lang="nl-NL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verplicht</a:t>
                      </a:r>
                      <a:endParaRPr lang="nl-NL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148252953"/>
                  </a:ext>
                </a:extLst>
              </a:tr>
              <a:tr h="3614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800" u="sng" kern="0">
                          <a:effectLst/>
                        </a:rPr>
                        <a:t>Sp_name</a:t>
                      </a:r>
                      <a:endParaRPr lang="nl-NL" sz="18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tekst 16</a:t>
                      </a:r>
                      <a:endParaRPr lang="nl-NL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verplicht</a:t>
                      </a:r>
                      <a:endParaRPr lang="nl-NL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223498294"/>
                  </a:ext>
                </a:extLst>
              </a:tr>
              <a:tr h="3614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u="none" strike="noStrike" kern="0">
                          <a:effectLst/>
                        </a:rPr>
                        <a:t>Pres_age</a:t>
                      </a:r>
                      <a:endParaRPr lang="nl-NL" sz="18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800" u="none" strike="noStrike" kern="0">
                          <a:effectLst/>
                        </a:rPr>
                        <a:t>integer</a:t>
                      </a:r>
                      <a:endParaRPr lang="nl-NL" sz="18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verplicht</a:t>
                      </a:r>
                      <a:endParaRPr lang="nl-NL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70161631"/>
                  </a:ext>
                </a:extLst>
              </a:tr>
              <a:tr h="3614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800" u="none" strike="noStrike" kern="0">
                          <a:effectLst/>
                        </a:rPr>
                        <a:t>Sp_age</a:t>
                      </a:r>
                      <a:endParaRPr lang="nl-NL" sz="18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u="none" strike="noStrike" kern="0">
                          <a:effectLst/>
                        </a:rPr>
                        <a:t>integer</a:t>
                      </a:r>
                      <a:endParaRPr lang="nl-NL" sz="18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verplicht</a:t>
                      </a:r>
                      <a:endParaRPr lang="nl-NL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246044420"/>
                  </a:ext>
                </a:extLst>
              </a:tr>
              <a:tr h="3614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u="none" strike="noStrike" kern="0">
                          <a:effectLst/>
                        </a:rPr>
                        <a:t>Nr_child</a:t>
                      </a:r>
                      <a:endParaRPr lang="nl-NL" sz="18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u="none" strike="noStrike" kern="0">
                          <a:effectLst/>
                        </a:rPr>
                        <a:t>integer</a:t>
                      </a:r>
                      <a:endParaRPr lang="nl-NL" sz="18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verplicht</a:t>
                      </a:r>
                      <a:endParaRPr lang="nl-NL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775647751"/>
                  </a:ext>
                </a:extLst>
              </a:tr>
              <a:tr h="3614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u="none" strike="noStrike" kern="0">
                          <a:effectLst/>
                        </a:rPr>
                        <a:t>Mar_year</a:t>
                      </a:r>
                      <a:endParaRPr lang="nl-NL" sz="18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u="none" strike="noStrike" kern="0">
                          <a:effectLst/>
                        </a:rPr>
                        <a:t>integer</a:t>
                      </a:r>
                      <a:endParaRPr lang="nl-NL" sz="18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800" dirty="0">
                          <a:effectLst/>
                        </a:rPr>
                        <a:t>verplicht</a:t>
                      </a:r>
                      <a:endParaRPr lang="nl-NL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08208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317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l="-4186" t="-4980" r="-3011" b="4947"/>
          <a:stretch/>
        </p:blipFill>
        <p:spPr>
          <a:xfrm>
            <a:off x="-409575" y="-228600"/>
            <a:ext cx="13011150" cy="6826348"/>
          </a:xfrm>
          <a:prstGeom prst="rect">
            <a:avLst/>
          </a:prstGeom>
        </p:spPr>
      </p:pic>
      <p:sp>
        <p:nvSpPr>
          <p:cNvPr id="5" name="Pijl-links 4"/>
          <p:cNvSpPr/>
          <p:nvPr/>
        </p:nvSpPr>
        <p:spPr>
          <a:xfrm rot="5400000">
            <a:off x="348996" y="2606915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Pijl-links 5"/>
          <p:cNvSpPr/>
          <p:nvPr/>
        </p:nvSpPr>
        <p:spPr>
          <a:xfrm rot="10800000">
            <a:off x="838200" y="606958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999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55320" y="349521"/>
            <a:ext cx="10515600" cy="628640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nl-NL" sz="6000" b="1" u="sng" dirty="0"/>
              <a:t>DATABASE ONTWERP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sz="4500" dirty="0" smtClean="0"/>
              <a:t>We gaan een database maken met 7 tabellen. De database </a:t>
            </a:r>
            <a:r>
              <a:rPr lang="nl-NL" sz="4500" dirty="0"/>
              <a:t>bevat gegevens over de presidenten van de United </a:t>
            </a:r>
            <a:r>
              <a:rPr lang="nl-NL" sz="4500" dirty="0" err="1"/>
              <a:t>States</a:t>
            </a:r>
            <a:r>
              <a:rPr lang="nl-NL" sz="4500" dirty="0"/>
              <a:t> of America (USA). </a:t>
            </a:r>
            <a:endParaRPr lang="nl-NL" sz="4500" dirty="0" smtClean="0"/>
          </a:p>
          <a:p>
            <a:pPr marL="0" indent="0">
              <a:buNone/>
            </a:pPr>
            <a:endParaRPr lang="nl-NL" sz="4500" dirty="0"/>
          </a:p>
          <a:p>
            <a:pPr marL="0" indent="0">
              <a:buNone/>
            </a:pPr>
            <a:r>
              <a:rPr lang="nl-NL" sz="4500" dirty="0" smtClean="0"/>
              <a:t>Databaseschema staat op de volgende dia.  De sleutels zijn onderstreept.</a:t>
            </a:r>
          </a:p>
          <a:p>
            <a:pPr marL="0" indent="0">
              <a:buNone/>
            </a:pPr>
            <a:r>
              <a:rPr lang="nl-NL" sz="4500" dirty="0"/>
              <a:t>Denk om sleutels met dubbele velden: combinatiesleutel of samengestelde sleutel.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 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6141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LEGGEN VAN RELATIES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ALS ALLE TABELLEN (7) ER ZIJN,</a:t>
            </a:r>
          </a:p>
          <a:p>
            <a:pPr marL="0" indent="0">
              <a:buNone/>
            </a:pPr>
            <a:r>
              <a:rPr lang="nl-NL" dirty="0" smtClean="0"/>
              <a:t>ALLE VERWIJDER QUERY’ S ER ZIJN,</a:t>
            </a:r>
          </a:p>
          <a:p>
            <a:pPr marL="0" indent="0">
              <a:buNone/>
            </a:pPr>
            <a:r>
              <a:rPr lang="nl-NL" dirty="0" smtClean="0"/>
              <a:t>ALLE TABELLEN GEVULD ZIJN: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LEG DE RELATIES MET DE FOREIGN KEYS (VREEMDE SLEUTELS)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7830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LEGGEN VAN EEN RELATIE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COMMANDO:</a:t>
            </a:r>
            <a:br>
              <a:rPr lang="nl-NL" dirty="0" smtClean="0"/>
            </a:br>
            <a:endParaRPr lang="nl-NL" dirty="0" smtClean="0"/>
          </a:p>
          <a:p>
            <a:pPr marL="0" indent="0">
              <a:buNone/>
            </a:pPr>
            <a:r>
              <a:rPr lang="nl-NL" dirty="0"/>
              <a:t>ALTER TABLE tabelnaam ADD FOREIGN KEY (veldnaam) REFERENCES tabelnaam2 (veldnaam)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Je voegt een vreemde sleutel toe aan de ene tabel en je verwijst naar de andere tabel.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86713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LEGGEN VAN EEN RELATIE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nl-NL" u="sng" dirty="0"/>
          </a:p>
          <a:p>
            <a:pPr marL="0" indent="0">
              <a:buNone/>
            </a:pPr>
            <a:r>
              <a:rPr lang="nl-NL" u="sng" dirty="0"/>
              <a:t>Vreemde of refererende sleutels: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Pres_name</a:t>
            </a:r>
            <a:r>
              <a:rPr lang="nl-NL" dirty="0"/>
              <a:t> in </a:t>
            </a:r>
            <a:r>
              <a:rPr lang="nl-NL" dirty="0" err="1"/>
              <a:t>pres_hob</a:t>
            </a:r>
            <a:r>
              <a:rPr lang="nl-NL" dirty="0"/>
              <a:t> verwijst naar </a:t>
            </a:r>
            <a:r>
              <a:rPr lang="nl-NL" dirty="0" err="1"/>
              <a:t>pres_name</a:t>
            </a:r>
            <a:r>
              <a:rPr lang="nl-NL" dirty="0"/>
              <a:t> in pres</a:t>
            </a:r>
          </a:p>
          <a:p>
            <a:r>
              <a:rPr lang="nl-NL" dirty="0" err="1"/>
              <a:t>Pres_name</a:t>
            </a:r>
            <a:r>
              <a:rPr lang="nl-NL" dirty="0"/>
              <a:t> in </a:t>
            </a:r>
            <a:r>
              <a:rPr lang="nl-NL" dirty="0" err="1"/>
              <a:t>adm_pres</a:t>
            </a:r>
            <a:r>
              <a:rPr lang="nl-NL" dirty="0"/>
              <a:t> verwijst naar </a:t>
            </a:r>
            <a:r>
              <a:rPr lang="nl-NL" dirty="0" err="1"/>
              <a:t>pres_name</a:t>
            </a:r>
            <a:r>
              <a:rPr lang="nl-NL" dirty="0"/>
              <a:t> in pres</a:t>
            </a:r>
          </a:p>
          <a:p>
            <a:r>
              <a:rPr lang="nl-NL" dirty="0" err="1"/>
              <a:t>Pres_name</a:t>
            </a:r>
            <a:r>
              <a:rPr lang="nl-NL" dirty="0"/>
              <a:t> in </a:t>
            </a:r>
            <a:r>
              <a:rPr lang="nl-NL" dirty="0" err="1"/>
              <a:t>adm_prvp</a:t>
            </a:r>
            <a:r>
              <a:rPr lang="nl-NL" dirty="0"/>
              <a:t> verwijst naar </a:t>
            </a:r>
            <a:r>
              <a:rPr lang="nl-NL" dirty="0" err="1"/>
              <a:t>pres_name</a:t>
            </a:r>
            <a:r>
              <a:rPr lang="nl-NL" dirty="0"/>
              <a:t> in pres</a:t>
            </a:r>
          </a:p>
          <a:p>
            <a:r>
              <a:rPr lang="nl-NL" dirty="0" err="1"/>
              <a:t>Pres_name</a:t>
            </a:r>
            <a:r>
              <a:rPr lang="nl-NL" dirty="0"/>
              <a:t> in </a:t>
            </a:r>
            <a:r>
              <a:rPr lang="nl-NL" dirty="0" err="1"/>
              <a:t>pres_mar</a:t>
            </a:r>
            <a:r>
              <a:rPr lang="nl-NL" dirty="0"/>
              <a:t> verwijst naar </a:t>
            </a:r>
            <a:r>
              <a:rPr lang="nl-NL" dirty="0" err="1"/>
              <a:t>pres_name</a:t>
            </a:r>
            <a:r>
              <a:rPr lang="nl-NL" dirty="0"/>
              <a:t> in pres</a:t>
            </a:r>
          </a:p>
          <a:p>
            <a:r>
              <a:rPr lang="nl-NL" dirty="0"/>
              <a:t>State-born in pres verwijst naar </a:t>
            </a:r>
            <a:r>
              <a:rPr lang="nl-NL" dirty="0" err="1"/>
              <a:t>state_name</a:t>
            </a:r>
            <a:r>
              <a:rPr lang="nl-NL" dirty="0"/>
              <a:t> in </a:t>
            </a:r>
            <a:r>
              <a:rPr lang="nl-NL" dirty="0" err="1"/>
              <a:t>states</a:t>
            </a:r>
            <a:endParaRPr lang="nl-NL" dirty="0"/>
          </a:p>
          <a:p>
            <a:r>
              <a:rPr lang="nl-NL" dirty="0" err="1"/>
              <a:t>Adm_nr</a:t>
            </a:r>
            <a:r>
              <a:rPr lang="nl-NL" dirty="0"/>
              <a:t> in </a:t>
            </a:r>
            <a:r>
              <a:rPr lang="nl-NL" dirty="0" err="1"/>
              <a:t>adm_prvp</a:t>
            </a:r>
            <a:r>
              <a:rPr lang="nl-NL" dirty="0"/>
              <a:t> verwijst naar </a:t>
            </a:r>
            <a:r>
              <a:rPr lang="nl-NL" dirty="0" err="1"/>
              <a:t>adm_nr</a:t>
            </a:r>
            <a:r>
              <a:rPr lang="nl-NL" dirty="0"/>
              <a:t> in </a:t>
            </a:r>
            <a:r>
              <a:rPr lang="nl-NL" dirty="0" err="1"/>
              <a:t>adm_pres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 </a:t>
            </a:r>
          </a:p>
          <a:p>
            <a:pPr marL="0" indent="0">
              <a:buNone/>
            </a:pPr>
            <a:r>
              <a:rPr lang="nl-NL" dirty="0"/>
              <a:t>De </a:t>
            </a:r>
            <a:r>
              <a:rPr lang="nl-NL" dirty="0" err="1"/>
              <a:t>el_cand</a:t>
            </a:r>
            <a:r>
              <a:rPr lang="nl-NL" dirty="0"/>
              <a:t>-tabel is niet gerelateerd via een vreemde of refererende sleutel, maar staat op zichzelf.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7766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r="23969" b="42589"/>
          <a:stretch/>
        </p:blipFill>
        <p:spPr>
          <a:xfrm>
            <a:off x="666206" y="365125"/>
            <a:ext cx="10801806" cy="4585697"/>
          </a:xfrm>
          <a:prstGeom prst="rect">
            <a:avLst/>
          </a:prstGeom>
        </p:spPr>
      </p:pic>
      <p:sp>
        <p:nvSpPr>
          <p:cNvPr id="6" name="Pijl-links 5"/>
          <p:cNvSpPr/>
          <p:nvPr/>
        </p:nvSpPr>
        <p:spPr>
          <a:xfrm rot="5400000">
            <a:off x="3411162" y="2871405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Pijl-links 6"/>
          <p:cNvSpPr/>
          <p:nvPr/>
        </p:nvSpPr>
        <p:spPr>
          <a:xfrm rot="10800000">
            <a:off x="348996" y="1027906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267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r="24090" b="38916"/>
          <a:stretch/>
        </p:blipFill>
        <p:spPr>
          <a:xfrm>
            <a:off x="1020808" y="798631"/>
            <a:ext cx="10563632" cy="5378331"/>
          </a:xfrm>
          <a:prstGeom prst="rect">
            <a:avLst/>
          </a:prstGeom>
        </p:spPr>
      </p:pic>
      <p:sp>
        <p:nvSpPr>
          <p:cNvPr id="5" name="Pijl-links 4"/>
          <p:cNvSpPr/>
          <p:nvPr/>
        </p:nvSpPr>
        <p:spPr>
          <a:xfrm rot="5400000">
            <a:off x="5156128" y="3901735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Pijl-links 5"/>
          <p:cNvSpPr/>
          <p:nvPr/>
        </p:nvSpPr>
        <p:spPr>
          <a:xfrm rot="10800000">
            <a:off x="2473887" y="1583309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Pijl-links 6"/>
          <p:cNvSpPr/>
          <p:nvPr/>
        </p:nvSpPr>
        <p:spPr>
          <a:xfrm>
            <a:off x="6107580" y="112424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4357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LEGGEN ALLE RELATIES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Herhaal dit voor de alle relaties in deze database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450" y="2806708"/>
            <a:ext cx="5859599" cy="359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8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423749"/>
              </p:ext>
            </p:extLst>
          </p:nvPr>
        </p:nvGraphicFramePr>
        <p:xfrm>
          <a:off x="1645921" y="365740"/>
          <a:ext cx="8647609" cy="6309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3682">
                  <a:extLst>
                    <a:ext uri="{9D8B030D-6E8A-4147-A177-3AD203B41FA5}">
                      <a16:colId xmlns:a16="http://schemas.microsoft.com/office/drawing/2014/main" val="1324207848"/>
                    </a:ext>
                  </a:extLst>
                </a:gridCol>
                <a:gridCol w="1610866">
                  <a:extLst>
                    <a:ext uri="{9D8B030D-6E8A-4147-A177-3AD203B41FA5}">
                      <a16:colId xmlns:a16="http://schemas.microsoft.com/office/drawing/2014/main" val="969296188"/>
                    </a:ext>
                  </a:extLst>
                </a:gridCol>
                <a:gridCol w="1076727">
                  <a:extLst>
                    <a:ext uri="{9D8B030D-6E8A-4147-A177-3AD203B41FA5}">
                      <a16:colId xmlns:a16="http://schemas.microsoft.com/office/drawing/2014/main" val="1144723240"/>
                    </a:ext>
                  </a:extLst>
                </a:gridCol>
                <a:gridCol w="1610866">
                  <a:extLst>
                    <a:ext uri="{9D8B030D-6E8A-4147-A177-3AD203B41FA5}">
                      <a16:colId xmlns:a16="http://schemas.microsoft.com/office/drawing/2014/main" val="1523732027"/>
                    </a:ext>
                  </a:extLst>
                </a:gridCol>
                <a:gridCol w="1610866">
                  <a:extLst>
                    <a:ext uri="{9D8B030D-6E8A-4147-A177-3AD203B41FA5}">
                      <a16:colId xmlns:a16="http://schemas.microsoft.com/office/drawing/2014/main" val="1299627364"/>
                    </a:ext>
                  </a:extLst>
                </a:gridCol>
                <a:gridCol w="1124602">
                  <a:extLst>
                    <a:ext uri="{9D8B030D-6E8A-4147-A177-3AD203B41FA5}">
                      <a16:colId xmlns:a16="http://schemas.microsoft.com/office/drawing/2014/main" val="1201143632"/>
                    </a:ext>
                  </a:extLst>
                </a:gridCol>
              </a:tblGrid>
              <a:tr h="2867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u="none" strike="noStrike" kern="0">
                          <a:effectLst/>
                          <a:highlight>
                            <a:srgbClr val="FFFF00"/>
                          </a:highlight>
                        </a:rPr>
                        <a:t>Pres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u="none" strike="noStrike" kern="0">
                          <a:effectLst/>
                        </a:rPr>
                        <a:t>Type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u="none" strike="noStrike" kern="0">
                          <a:effectLst/>
                        </a:rPr>
                        <a:t>Verplicht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u="none" strike="noStrike" kern="0">
                          <a:effectLst/>
                          <a:highlight>
                            <a:srgbClr val="FFFF00"/>
                          </a:highlight>
                        </a:rPr>
                        <a:t>Pres_hob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u="none" strike="noStrike" kern="0">
                          <a:effectLst/>
                        </a:rPr>
                        <a:t>Type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u="none" strike="noStrike" kern="0">
                          <a:effectLst/>
                        </a:rPr>
                        <a:t>Verplicht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214597986"/>
                  </a:ext>
                </a:extLst>
              </a:tr>
              <a:tr h="2867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u="sng">
                          <a:effectLst/>
                        </a:rPr>
                        <a:t>Pres_name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tekst 16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u="none" strike="noStrike">
                          <a:effectLst/>
                        </a:rPr>
                        <a:t>verplicht</a:t>
                      </a:r>
                      <a:endParaRPr lang="nl-NL" sz="1600" b="1" u="sng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u="sng">
                          <a:effectLst/>
                        </a:rPr>
                        <a:t>Pres_name</a:t>
                      </a:r>
                      <a:endParaRPr lang="nl-NL" sz="1600" b="1" u="sng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Tekst 16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verplicht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267182260"/>
                  </a:ext>
                </a:extLst>
              </a:tr>
              <a:tr h="2867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Birth_year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integer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verplicht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u="sng">
                          <a:effectLst/>
                        </a:rPr>
                        <a:t>Hobby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Tekst 20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verplicht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68337305"/>
                  </a:ext>
                </a:extLst>
              </a:tr>
              <a:tr h="2867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Yrs_serv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integer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verplicht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 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828861290"/>
                  </a:ext>
                </a:extLst>
              </a:tr>
              <a:tr h="2867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Death_age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integer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Niet verpl.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  <a:highlight>
                            <a:srgbClr val="FFFF00"/>
                          </a:highlight>
                        </a:rPr>
                        <a:t>Adm_pres</a:t>
                      </a:r>
                      <a:endParaRPr lang="nl-NL" sz="16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Type</a:t>
                      </a:r>
                      <a:endParaRPr lang="nl-NL" sz="16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 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449663668"/>
                  </a:ext>
                </a:extLst>
              </a:tr>
              <a:tr h="2867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Party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tekst 15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verplicht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nl-NL" sz="1600" u="sng">
                          <a:effectLst/>
                        </a:rPr>
                        <a:t>Adm_nr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Integer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verplicht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189419567"/>
                  </a:ext>
                </a:extLst>
              </a:tr>
              <a:tr h="2867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State_born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tekst 20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Niet verpl.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Pres_name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Tekst 16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verplicht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92492136"/>
                  </a:ext>
                </a:extLst>
              </a:tr>
              <a:tr h="2867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 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 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 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Year_inaug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Integer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verplicht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264757348"/>
                  </a:ext>
                </a:extLst>
              </a:tr>
              <a:tr h="2867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 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 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 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 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 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 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770323158"/>
                  </a:ext>
                </a:extLst>
              </a:tr>
              <a:tr h="2867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u="none" strike="noStrike" kern="0">
                          <a:effectLst/>
                          <a:highlight>
                            <a:srgbClr val="FFFF00"/>
                          </a:highlight>
                        </a:rPr>
                        <a:t>Pres_mar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u="none" strike="noStrike" kern="0">
                          <a:effectLst/>
                        </a:rPr>
                        <a:t>Type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verplicht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u="none" strike="noStrike" kern="0">
                          <a:effectLst/>
                          <a:highlight>
                            <a:srgbClr val="FFFF00"/>
                          </a:highlight>
                        </a:rPr>
                        <a:t>Adm_prvp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u="none" strike="noStrike" kern="0">
                          <a:effectLst/>
                        </a:rPr>
                        <a:t>Type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 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339165174"/>
                  </a:ext>
                </a:extLst>
              </a:tr>
              <a:tr h="2867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u="sng" kern="0">
                          <a:effectLst/>
                        </a:rPr>
                        <a:t>Pres_name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tekst 16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verplicht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u="sng" kern="0">
                          <a:effectLst/>
                        </a:rPr>
                        <a:t>Adm_nr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u="none" strike="noStrike" kern="0">
                          <a:effectLst/>
                        </a:rPr>
                        <a:t>Integer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verplicht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323988891"/>
                  </a:ext>
                </a:extLst>
              </a:tr>
              <a:tr h="2867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u="sng" kern="0">
                          <a:effectLst/>
                        </a:rPr>
                        <a:t>Sp_name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tekst 16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verplicht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u="sng" kern="0">
                          <a:effectLst/>
                        </a:rPr>
                        <a:t>Pres_name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tekst 16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verplicht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194926580"/>
                  </a:ext>
                </a:extLst>
              </a:tr>
              <a:tr h="2867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u="none" strike="noStrike" kern="0">
                          <a:effectLst/>
                        </a:rPr>
                        <a:t>Pres_age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u="none" strike="noStrike" kern="0">
                          <a:effectLst/>
                        </a:rPr>
                        <a:t>integer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verplicht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u="sng" kern="0">
                          <a:effectLst/>
                        </a:rPr>
                        <a:t>Vp_name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tekst 16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verplicht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616549184"/>
                  </a:ext>
                </a:extLst>
              </a:tr>
              <a:tr h="2867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u="none" strike="noStrike" kern="0">
                          <a:effectLst/>
                        </a:rPr>
                        <a:t>Sp_age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u="none" strike="noStrike" kern="0">
                          <a:effectLst/>
                        </a:rPr>
                        <a:t>integer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verplicht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u="none" strike="noStrike" kern="0">
                          <a:effectLst/>
                        </a:rPr>
                        <a:t> 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u="none" strike="noStrike" kern="0">
                          <a:effectLst/>
                        </a:rPr>
                        <a:t> 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 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447384385"/>
                  </a:ext>
                </a:extLst>
              </a:tr>
              <a:tr h="2867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u="none" strike="noStrike" kern="0">
                          <a:effectLst/>
                        </a:rPr>
                        <a:t>Nr_child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u="none" strike="noStrike" kern="0">
                          <a:effectLst/>
                        </a:rPr>
                        <a:t>integer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verplicht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u="none" strike="noStrike" kern="0">
                          <a:effectLst/>
                          <a:highlight>
                            <a:srgbClr val="FFFF00"/>
                          </a:highlight>
                        </a:rPr>
                        <a:t>States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u="none" strike="noStrike" kern="0">
                          <a:effectLst/>
                        </a:rPr>
                        <a:t>Type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 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665421025"/>
                  </a:ext>
                </a:extLst>
              </a:tr>
              <a:tr h="2867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u="none" strike="noStrike" kern="0">
                          <a:effectLst/>
                        </a:rPr>
                        <a:t>Mar_year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u="none" strike="noStrike" kern="0">
                          <a:effectLst/>
                        </a:rPr>
                        <a:t>integer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verplicht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u="sng" kern="0">
                          <a:effectLst/>
                        </a:rPr>
                        <a:t>State_name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tekst 20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verplicht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756022318"/>
                  </a:ext>
                </a:extLst>
              </a:tr>
              <a:tr h="2867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u="none" strike="noStrike" kern="0">
                          <a:effectLst/>
                        </a:rPr>
                        <a:t> 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u="none" strike="noStrike" kern="0">
                          <a:effectLst/>
                        </a:rPr>
                        <a:t> 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 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u="none" strike="noStrike" kern="0">
                          <a:effectLst/>
                        </a:rPr>
                        <a:t>Adm_enter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u="none" strike="noStrike" kern="0">
                          <a:effectLst/>
                        </a:rPr>
                        <a:t>Integer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verplicht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765423158"/>
                  </a:ext>
                </a:extLst>
              </a:tr>
              <a:tr h="2867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u="none" strike="noStrike" kern="0">
                          <a:effectLst/>
                          <a:highlight>
                            <a:srgbClr val="FFFF00"/>
                          </a:highlight>
                        </a:rPr>
                        <a:t>El_cand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u="none" strike="noStrike" kern="0">
                          <a:effectLst/>
                        </a:rPr>
                        <a:t>Type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 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u="none" strike="noStrike" kern="0">
                          <a:effectLst/>
                        </a:rPr>
                        <a:t>Year_enter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u="none" strike="noStrike" kern="0">
                          <a:effectLst/>
                        </a:rPr>
                        <a:t>Integer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verplicht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281108995"/>
                  </a:ext>
                </a:extLst>
              </a:tr>
              <a:tr h="2867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u="sng" kern="0">
                          <a:effectLst/>
                        </a:rPr>
                        <a:t>El_year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u="none" strike="noStrike" kern="0">
                          <a:effectLst/>
                        </a:rPr>
                        <a:t>integer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verplicht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u="none" strike="noStrike" kern="0">
                          <a:effectLst/>
                        </a:rPr>
                        <a:t> 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u="none" strike="noStrike" kern="0">
                          <a:effectLst/>
                        </a:rPr>
                        <a:t> 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u="none" strike="noStrike" kern="0">
                          <a:effectLst/>
                        </a:rPr>
                        <a:t> 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907774727"/>
                  </a:ext>
                </a:extLst>
              </a:tr>
              <a:tr h="2867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u="sng" kern="0">
                          <a:effectLst/>
                        </a:rPr>
                        <a:t>Cand_name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tekst 16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verplicht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u="none" strike="noStrike" kern="0">
                          <a:effectLst/>
                        </a:rPr>
                        <a:t> 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u="none" strike="noStrike" kern="0">
                          <a:effectLst/>
                        </a:rPr>
                        <a:t> 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u="none" strike="noStrike" kern="0">
                          <a:effectLst/>
                        </a:rPr>
                        <a:t> 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364271845"/>
                  </a:ext>
                </a:extLst>
              </a:tr>
              <a:tr h="2867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u="none" strike="noStrike" kern="0">
                          <a:effectLst/>
                        </a:rPr>
                        <a:t>Votes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u="none" strike="noStrike" kern="0">
                          <a:effectLst/>
                        </a:rPr>
                        <a:t>integer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verplicht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u="none" strike="noStrike" kern="0">
                          <a:effectLst/>
                        </a:rPr>
                        <a:t> 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u="none" strike="noStrike" kern="0">
                          <a:effectLst/>
                        </a:rPr>
                        <a:t> 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u="none" strike="noStrike" kern="0">
                          <a:effectLst/>
                        </a:rPr>
                        <a:t> 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92011100"/>
                  </a:ext>
                </a:extLst>
              </a:tr>
              <a:tr h="2867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u="none" strike="noStrike" kern="0">
                          <a:effectLst/>
                        </a:rPr>
                        <a:t>Wl_indic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tekst 1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verplicht</a:t>
                      </a:r>
                      <a:endParaRPr lang="nl-NL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u="none" strike="noStrike" kern="0">
                          <a:effectLst/>
                        </a:rPr>
                        <a:t> 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u="none" strike="noStrike" kern="0">
                          <a:effectLst/>
                        </a:rPr>
                        <a:t> </a:t>
                      </a:r>
                      <a:endParaRPr lang="nl-NL" sz="16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u="none" strike="noStrike" kern="0" dirty="0">
                          <a:effectLst/>
                        </a:rPr>
                        <a:t> </a:t>
                      </a:r>
                      <a:endParaRPr lang="nl-NL" sz="1600" b="1" u="sng" kern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67941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86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b="5452"/>
          <a:stretch/>
        </p:blipFill>
        <p:spPr>
          <a:xfrm>
            <a:off x="550984" y="365125"/>
            <a:ext cx="10538313" cy="5601921"/>
          </a:xfrm>
          <a:prstGeom prst="rect">
            <a:avLst/>
          </a:prstGeom>
        </p:spPr>
      </p:pic>
      <p:sp>
        <p:nvSpPr>
          <p:cNvPr id="5" name="Pijl-links 4"/>
          <p:cNvSpPr/>
          <p:nvPr/>
        </p:nvSpPr>
        <p:spPr>
          <a:xfrm>
            <a:off x="1207478" y="78559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Pijl-links 5"/>
          <p:cNvSpPr/>
          <p:nvPr/>
        </p:nvSpPr>
        <p:spPr>
          <a:xfrm rot="19037093">
            <a:off x="2942494" y="166087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778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b="5621"/>
          <a:stretch/>
        </p:blipFill>
        <p:spPr>
          <a:xfrm>
            <a:off x="487240" y="365126"/>
            <a:ext cx="10866560" cy="5766044"/>
          </a:xfrm>
          <a:prstGeom prst="rect">
            <a:avLst/>
          </a:prstGeom>
        </p:spPr>
      </p:pic>
      <p:sp>
        <p:nvSpPr>
          <p:cNvPr id="6" name="Pijl-links 5"/>
          <p:cNvSpPr/>
          <p:nvPr/>
        </p:nvSpPr>
        <p:spPr>
          <a:xfrm>
            <a:off x="1992923" y="458056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Pijl-links 6"/>
          <p:cNvSpPr/>
          <p:nvPr/>
        </p:nvSpPr>
        <p:spPr>
          <a:xfrm>
            <a:off x="4302369" y="942688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809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b="5538"/>
          <a:stretch/>
        </p:blipFill>
        <p:spPr>
          <a:xfrm>
            <a:off x="493044" y="256960"/>
            <a:ext cx="11205912" cy="5951335"/>
          </a:xfrm>
          <a:prstGeom prst="rect">
            <a:avLst/>
          </a:prstGeom>
        </p:spPr>
      </p:pic>
      <p:sp>
        <p:nvSpPr>
          <p:cNvPr id="6" name="Pijl-links 5"/>
          <p:cNvSpPr/>
          <p:nvPr/>
        </p:nvSpPr>
        <p:spPr>
          <a:xfrm>
            <a:off x="7419703" y="536883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Pijl-links 6"/>
          <p:cNvSpPr/>
          <p:nvPr/>
        </p:nvSpPr>
        <p:spPr>
          <a:xfrm>
            <a:off x="1092926" y="78559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352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Maken van een tabel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11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dirty="0"/>
              <a:t>CREATE TABLE tabelnaam</a:t>
            </a:r>
          </a:p>
          <a:p>
            <a:pPr marL="0" indent="0">
              <a:buNone/>
            </a:pPr>
            <a:r>
              <a:rPr lang="nl-NL" dirty="0"/>
              <a:t>(attribuutnaam typenaam (lengte attribuut) niet leeg aanduiding , attribuutnaam2 typenaam2 (lengte attribuut2) niet leeg aanduiding, ……, PRIMARY KEY(attribuutnaam, ……. ) )</a:t>
            </a:r>
          </a:p>
          <a:p>
            <a:pPr marL="0" indent="0">
              <a:buNone/>
            </a:pPr>
            <a:endParaRPr lang="nl-NL" dirty="0"/>
          </a:p>
          <a:p>
            <a:r>
              <a:rPr lang="en-GB" dirty="0"/>
              <a:t>- </a:t>
            </a:r>
            <a:r>
              <a:rPr lang="en-GB" dirty="0" err="1"/>
              <a:t>attribuutnaam</a:t>
            </a:r>
            <a:r>
              <a:rPr lang="en-GB" dirty="0"/>
              <a:t> = </a:t>
            </a:r>
            <a:r>
              <a:rPr lang="en-GB" dirty="0" err="1"/>
              <a:t>naam</a:t>
            </a:r>
            <a:r>
              <a:rPr lang="en-GB" dirty="0"/>
              <a:t> van het veld  </a:t>
            </a:r>
            <a:endParaRPr lang="nl-NL" dirty="0"/>
          </a:p>
          <a:p>
            <a:r>
              <a:rPr lang="en-GB" dirty="0"/>
              <a:t>- </a:t>
            </a:r>
            <a:r>
              <a:rPr lang="en-GB" dirty="0" err="1"/>
              <a:t>typenaam</a:t>
            </a:r>
            <a:r>
              <a:rPr lang="en-GB" dirty="0"/>
              <a:t> = </a:t>
            </a:r>
            <a:r>
              <a:rPr lang="en-GB" dirty="0" err="1"/>
              <a:t>gegevenstype</a:t>
            </a:r>
            <a:r>
              <a:rPr lang="en-GB" dirty="0"/>
              <a:t> = integer/numeric/char/text/date/varchar/</a:t>
            </a:r>
            <a:r>
              <a:rPr lang="en-GB" dirty="0" err="1"/>
              <a:t>boolean</a:t>
            </a:r>
            <a:r>
              <a:rPr lang="en-GB" dirty="0"/>
              <a:t>/</a:t>
            </a:r>
            <a:endParaRPr lang="nl-NL" dirty="0"/>
          </a:p>
          <a:p>
            <a:r>
              <a:rPr lang="nl-NL" dirty="0"/>
              <a:t>- bij een integer hoeft niet de lengte opgegeven te worden, bij een </a:t>
            </a:r>
            <a:r>
              <a:rPr lang="nl-NL" dirty="0" err="1"/>
              <a:t>text</a:t>
            </a:r>
            <a:r>
              <a:rPr lang="nl-NL" dirty="0"/>
              <a:t>-veld wel. </a:t>
            </a:r>
          </a:p>
          <a:p>
            <a:r>
              <a:rPr lang="nl-NL" dirty="0"/>
              <a:t>- niet leeg aanduiding  = NOT NULL , mag een veldnaam leeg gelaten worden, dan geen NOT NULL opnemen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1111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Pres-tabel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847766"/>
              </p:ext>
            </p:extLst>
          </p:nvPr>
        </p:nvGraphicFramePr>
        <p:xfrm>
          <a:off x="838200" y="2090055"/>
          <a:ext cx="4663894" cy="2599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9724">
                  <a:extLst>
                    <a:ext uri="{9D8B030D-6E8A-4147-A177-3AD203B41FA5}">
                      <a16:colId xmlns:a16="http://schemas.microsoft.com/office/drawing/2014/main" val="2940892372"/>
                    </a:ext>
                  </a:extLst>
                </a:gridCol>
                <a:gridCol w="1746670">
                  <a:extLst>
                    <a:ext uri="{9D8B030D-6E8A-4147-A177-3AD203B41FA5}">
                      <a16:colId xmlns:a16="http://schemas.microsoft.com/office/drawing/2014/main" val="2290943785"/>
                    </a:ext>
                  </a:extLst>
                </a:gridCol>
                <a:gridCol w="1167500">
                  <a:extLst>
                    <a:ext uri="{9D8B030D-6E8A-4147-A177-3AD203B41FA5}">
                      <a16:colId xmlns:a16="http://schemas.microsoft.com/office/drawing/2014/main" val="3431438540"/>
                    </a:ext>
                  </a:extLst>
                </a:gridCol>
              </a:tblGrid>
              <a:tr h="3249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u="none" strike="noStrike" kern="0">
                          <a:effectLst/>
                          <a:highlight>
                            <a:srgbClr val="FFFF00"/>
                          </a:highlight>
                        </a:rPr>
                        <a:t>Pres</a:t>
                      </a:r>
                      <a:endParaRPr lang="nl-NL" sz="20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u="none" strike="noStrike" kern="0">
                          <a:effectLst/>
                        </a:rPr>
                        <a:t>Type</a:t>
                      </a:r>
                      <a:endParaRPr lang="nl-NL" sz="20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2000" u="none" strike="noStrike" kern="0">
                          <a:effectLst/>
                        </a:rPr>
                        <a:t>Verplicht</a:t>
                      </a:r>
                      <a:endParaRPr lang="nl-NL" sz="2000" b="1" u="sng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874816010"/>
                  </a:ext>
                </a:extLst>
              </a:tr>
              <a:tr h="3249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2000" u="sng">
                          <a:effectLst/>
                        </a:rPr>
                        <a:t>Pres_name</a:t>
                      </a:r>
                      <a:endParaRPr lang="nl-N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tekst 16</a:t>
                      </a:r>
                      <a:endParaRPr lang="nl-N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verplicht</a:t>
                      </a:r>
                      <a:endParaRPr lang="nl-NL" sz="2000" b="1" u="sng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146682505"/>
                  </a:ext>
                </a:extLst>
              </a:tr>
              <a:tr h="3249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Birth_year</a:t>
                      </a:r>
                      <a:endParaRPr lang="nl-N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integer</a:t>
                      </a:r>
                      <a:endParaRPr lang="nl-N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verplicht</a:t>
                      </a:r>
                      <a:endParaRPr lang="nl-N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983139705"/>
                  </a:ext>
                </a:extLst>
              </a:tr>
              <a:tr h="3249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Yrs_serv</a:t>
                      </a:r>
                      <a:endParaRPr lang="nl-N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integer</a:t>
                      </a:r>
                      <a:endParaRPr lang="nl-N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verplicht</a:t>
                      </a:r>
                      <a:endParaRPr lang="nl-N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758640289"/>
                  </a:ext>
                </a:extLst>
              </a:tr>
              <a:tr h="3249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Death_age</a:t>
                      </a:r>
                      <a:endParaRPr lang="nl-N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integer</a:t>
                      </a:r>
                      <a:endParaRPr lang="nl-N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Niet verpl.</a:t>
                      </a:r>
                      <a:endParaRPr lang="nl-N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569139543"/>
                  </a:ext>
                </a:extLst>
              </a:tr>
              <a:tr h="3249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Party</a:t>
                      </a:r>
                      <a:endParaRPr lang="nl-N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tekst 15</a:t>
                      </a:r>
                      <a:endParaRPr lang="nl-N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verplicht</a:t>
                      </a:r>
                      <a:endParaRPr lang="nl-N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100779885"/>
                  </a:ext>
                </a:extLst>
              </a:tr>
              <a:tr h="3249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State_born</a:t>
                      </a:r>
                      <a:endParaRPr lang="nl-N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tekst 20</a:t>
                      </a:r>
                      <a:endParaRPr lang="nl-N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Niet verpl.</a:t>
                      </a:r>
                      <a:endParaRPr lang="nl-N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106920460"/>
                  </a:ext>
                </a:extLst>
              </a:tr>
              <a:tr h="3249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 </a:t>
                      </a:r>
                      <a:endParaRPr lang="nl-N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 </a:t>
                      </a:r>
                      <a:endParaRPr lang="nl-N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77733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202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360"/>
          <a:stretch/>
        </p:blipFill>
        <p:spPr>
          <a:xfrm>
            <a:off x="579180" y="365125"/>
            <a:ext cx="10876945" cy="5787481"/>
          </a:xfrm>
          <a:prstGeom prst="rect">
            <a:avLst/>
          </a:prstGeom>
        </p:spPr>
      </p:pic>
      <p:sp>
        <p:nvSpPr>
          <p:cNvPr id="4" name="Pijl-links 3"/>
          <p:cNvSpPr/>
          <p:nvPr/>
        </p:nvSpPr>
        <p:spPr>
          <a:xfrm>
            <a:off x="4005972" y="2040346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Pijl-links 4"/>
          <p:cNvSpPr/>
          <p:nvPr/>
        </p:nvSpPr>
        <p:spPr>
          <a:xfrm>
            <a:off x="1563189" y="88421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Pijl-links 6"/>
          <p:cNvSpPr/>
          <p:nvPr/>
        </p:nvSpPr>
        <p:spPr>
          <a:xfrm rot="5400000">
            <a:off x="879567" y="2640816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318534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554</Words>
  <Application>Microsoft Office PowerPoint</Application>
  <PresentationFormat>Breedbeeld</PresentationFormat>
  <Paragraphs>236</Paragraphs>
  <Slides>25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Kantoorthema</vt:lpstr>
      <vt:lpstr>Praktijkles 1 </vt:lpstr>
      <vt:lpstr>PowerPoint-presentatie</vt:lpstr>
      <vt:lpstr>PowerPoint-presentatie</vt:lpstr>
      <vt:lpstr>PowerPoint-presentatie</vt:lpstr>
      <vt:lpstr>PowerPoint-presentatie</vt:lpstr>
      <vt:lpstr>PowerPoint-presentatie</vt:lpstr>
      <vt:lpstr>Maken van een tabel</vt:lpstr>
      <vt:lpstr>Pres-tabel</vt:lpstr>
      <vt:lpstr>PowerPoint-presentatie</vt:lpstr>
      <vt:lpstr>PowerPoint-presentatie</vt:lpstr>
      <vt:lpstr>VERWIJDEREN VAN EEN TABEL</vt:lpstr>
      <vt:lpstr>PowerPoint-presentatie</vt:lpstr>
      <vt:lpstr>VULLEN VAN EEN TABEL</vt:lpstr>
      <vt:lpstr>PowerPoint-presentatie</vt:lpstr>
      <vt:lpstr>PowerPoint-presentatie</vt:lpstr>
      <vt:lpstr>PowerPoint-presentatie</vt:lpstr>
      <vt:lpstr>IMPORTEREN VAN GEGEVENS</vt:lpstr>
      <vt:lpstr>HERHAAL DEZE STAPPEN VOOR OVERIGE 6 TABELLEN</vt:lpstr>
      <vt:lpstr>PowerPoint-presentatie</vt:lpstr>
      <vt:lpstr>LEGGEN VAN RELATIES</vt:lpstr>
      <vt:lpstr>LEGGEN VAN EEN RELATIE</vt:lpstr>
      <vt:lpstr>LEGGEN VAN EEN RELATIE</vt:lpstr>
      <vt:lpstr>PowerPoint-presentatie</vt:lpstr>
      <vt:lpstr>PowerPoint-presentatie</vt:lpstr>
      <vt:lpstr>LEGGEN ALLE RELATIES</vt:lpstr>
    </vt:vector>
  </TitlesOfParts>
  <Company>NHL Hogeschool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Draaisma, G.P.</dc:creator>
  <cp:lastModifiedBy>Draaisma, G.P.</cp:lastModifiedBy>
  <cp:revision>11</cp:revision>
  <dcterms:created xsi:type="dcterms:W3CDTF">2018-02-04T19:26:56Z</dcterms:created>
  <dcterms:modified xsi:type="dcterms:W3CDTF">2018-02-05T10:01:31Z</dcterms:modified>
</cp:coreProperties>
</file>