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0" r:id="rId2"/>
    <p:sldId id="256" r:id="rId3"/>
    <p:sldId id="301" r:id="rId4"/>
    <p:sldId id="294" r:id="rId5"/>
    <p:sldId id="258" r:id="rId6"/>
    <p:sldId id="259" r:id="rId7"/>
    <p:sldId id="260" r:id="rId8"/>
    <p:sldId id="261" r:id="rId9"/>
    <p:sldId id="262" r:id="rId10"/>
    <p:sldId id="302" r:id="rId11"/>
    <p:sldId id="263" r:id="rId12"/>
    <p:sldId id="264" r:id="rId13"/>
    <p:sldId id="265" r:id="rId14"/>
    <p:sldId id="266" r:id="rId15"/>
    <p:sldId id="267" r:id="rId16"/>
    <p:sldId id="269" r:id="rId17"/>
    <p:sldId id="268" r:id="rId18"/>
    <p:sldId id="270" r:id="rId19"/>
    <p:sldId id="271" r:id="rId20"/>
    <p:sldId id="272" r:id="rId21"/>
    <p:sldId id="295" r:id="rId22"/>
    <p:sldId id="297" r:id="rId23"/>
    <p:sldId id="274" r:id="rId24"/>
    <p:sldId id="278" r:id="rId25"/>
    <p:sldId id="279" r:id="rId26"/>
    <p:sldId id="280" r:id="rId27"/>
    <p:sldId id="304" r:id="rId28"/>
    <p:sldId id="281" r:id="rId29"/>
    <p:sldId id="298" r:id="rId30"/>
    <p:sldId id="283" r:id="rId31"/>
    <p:sldId id="282" r:id="rId32"/>
    <p:sldId id="284" r:id="rId33"/>
    <p:sldId id="286" r:id="rId34"/>
    <p:sldId id="285" r:id="rId35"/>
    <p:sldId id="287" r:id="rId36"/>
    <p:sldId id="288" r:id="rId37"/>
    <p:sldId id="289" r:id="rId38"/>
    <p:sldId id="290" r:id="rId39"/>
    <p:sldId id="291" r:id="rId40"/>
    <p:sldId id="292" r:id="rId41"/>
    <p:sldId id="293" r:id="rId42"/>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79" autoAdjust="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47521F-7F64-4971-A23E-C2C0D282CBED}" type="datetimeFigureOut">
              <a:rPr lang="nl-NL" smtClean="0"/>
              <a:t>2-2-2018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B02CB-40EF-4387-AE36-397D1628E6D2}" type="slidenum">
              <a:rPr lang="nl-NL" smtClean="0"/>
              <a:t>‹nr.›</a:t>
            </a:fld>
            <a:endParaRPr lang="nl-NL"/>
          </a:p>
        </p:txBody>
      </p:sp>
    </p:spTree>
    <p:extLst>
      <p:ext uri="{BB962C8B-B14F-4D97-AF65-F5344CB8AC3E}">
        <p14:creationId xmlns:p14="http://schemas.microsoft.com/office/powerpoint/2010/main" val="237564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Bedrijfsvoering op basis van juiste informatie. Waar is veel vraag naar in de toekomst?</a:t>
            </a:r>
          </a:p>
        </p:txBody>
      </p:sp>
      <p:sp>
        <p:nvSpPr>
          <p:cNvPr id="4" name="Tijdelijke aanduiding voor dianummer 3"/>
          <p:cNvSpPr>
            <a:spLocks noGrp="1"/>
          </p:cNvSpPr>
          <p:nvPr>
            <p:ph type="sldNum" sz="quarter" idx="10"/>
          </p:nvPr>
        </p:nvSpPr>
        <p:spPr/>
        <p:txBody>
          <a:bodyPr/>
          <a:lstStyle/>
          <a:p>
            <a:fld id="{3D4B02CB-40EF-4387-AE36-397D1628E6D2}" type="slidenum">
              <a:rPr lang="nl-NL" smtClean="0"/>
              <a:t>6</a:t>
            </a:fld>
            <a:endParaRPr lang="nl-NL"/>
          </a:p>
        </p:txBody>
      </p:sp>
    </p:spTree>
    <p:extLst>
      <p:ext uri="{BB962C8B-B14F-4D97-AF65-F5344CB8AC3E}">
        <p14:creationId xmlns:p14="http://schemas.microsoft.com/office/powerpoint/2010/main" val="381359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Toegang</a:t>
            </a:r>
            <a:r>
              <a:rPr lang="nl-NL" baseline="0" dirty="0" smtClean="0"/>
              <a:t> nodig tot magazijngegevens.</a:t>
            </a:r>
          </a:p>
          <a:p>
            <a:r>
              <a:rPr lang="nl-NL" baseline="0" dirty="0" smtClean="0"/>
              <a:t>Magazijn is hopelijk netjes geordend.</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smtClean="0"/>
              <a:t>Welke</a:t>
            </a:r>
            <a:r>
              <a:rPr lang="nl-NL" baseline="0" dirty="0" smtClean="0"/>
              <a:t> goederen moet ik inkopen en hoeveel (informatie)</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3D4B02CB-40EF-4387-AE36-397D1628E6D2}" type="slidenum">
              <a:rPr lang="nl-NL" smtClean="0"/>
              <a:t>7</a:t>
            </a:fld>
            <a:endParaRPr lang="nl-NL"/>
          </a:p>
        </p:txBody>
      </p:sp>
    </p:spTree>
    <p:extLst>
      <p:ext uri="{BB962C8B-B14F-4D97-AF65-F5344CB8AC3E}">
        <p14:creationId xmlns:p14="http://schemas.microsoft.com/office/powerpoint/2010/main" val="3642776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Inkoop van goederen,</a:t>
            </a:r>
            <a:r>
              <a:rPr lang="nl-NL" baseline="0" dirty="0" smtClean="0"/>
              <a:t> logistiek</a:t>
            </a:r>
            <a:endParaRPr lang="nl-NL" dirty="0"/>
          </a:p>
        </p:txBody>
      </p:sp>
      <p:sp>
        <p:nvSpPr>
          <p:cNvPr id="4" name="Tijdelijke aanduiding voor dianummer 3"/>
          <p:cNvSpPr>
            <a:spLocks noGrp="1"/>
          </p:cNvSpPr>
          <p:nvPr>
            <p:ph type="sldNum" sz="quarter" idx="10"/>
          </p:nvPr>
        </p:nvSpPr>
        <p:spPr/>
        <p:txBody>
          <a:bodyPr/>
          <a:lstStyle/>
          <a:p>
            <a:fld id="{3D4B02CB-40EF-4387-AE36-397D1628E6D2}" type="slidenum">
              <a:rPr lang="nl-NL" smtClean="0"/>
              <a:t>8</a:t>
            </a:fld>
            <a:endParaRPr lang="nl-NL"/>
          </a:p>
        </p:txBody>
      </p:sp>
    </p:spTree>
    <p:extLst>
      <p:ext uri="{BB962C8B-B14F-4D97-AF65-F5344CB8AC3E}">
        <p14:creationId xmlns:p14="http://schemas.microsoft.com/office/powerpoint/2010/main" val="28029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Uitzetten van</a:t>
            </a:r>
            <a:r>
              <a:rPr lang="nl-NL" baseline="0" dirty="0" smtClean="0"/>
              <a:t> inkooporder -</a:t>
            </a:r>
            <a:r>
              <a:rPr lang="nl-NL" baseline="0" dirty="0" smtClean="0">
                <a:sym typeface="Wingdings" panose="05000000000000000000" pitchFamily="2" charset="2"/>
              </a:rPr>
              <a:t> blijven leveren aan klanten</a:t>
            </a:r>
            <a:endParaRPr lang="nl-NL" dirty="0"/>
          </a:p>
        </p:txBody>
      </p:sp>
      <p:sp>
        <p:nvSpPr>
          <p:cNvPr id="4" name="Tijdelijke aanduiding voor dianummer 3"/>
          <p:cNvSpPr>
            <a:spLocks noGrp="1"/>
          </p:cNvSpPr>
          <p:nvPr>
            <p:ph type="sldNum" sz="quarter" idx="10"/>
          </p:nvPr>
        </p:nvSpPr>
        <p:spPr/>
        <p:txBody>
          <a:bodyPr/>
          <a:lstStyle/>
          <a:p>
            <a:fld id="{3D4B02CB-40EF-4387-AE36-397D1628E6D2}" type="slidenum">
              <a:rPr lang="nl-NL" smtClean="0"/>
              <a:t>9</a:t>
            </a:fld>
            <a:endParaRPr lang="nl-NL"/>
          </a:p>
        </p:txBody>
      </p:sp>
    </p:spTree>
    <p:extLst>
      <p:ext uri="{BB962C8B-B14F-4D97-AF65-F5344CB8AC3E}">
        <p14:creationId xmlns:p14="http://schemas.microsoft.com/office/powerpoint/2010/main" val="306394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300DAEF-45E8-4C1A-B2B9-D1E84330954D}" type="slidenum">
              <a:rPr lang="nl-NL" smtClean="0"/>
              <a:t>30</a:t>
            </a:fld>
            <a:endParaRPr lang="nl-NL"/>
          </a:p>
        </p:txBody>
      </p:sp>
    </p:spTree>
    <p:extLst>
      <p:ext uri="{BB962C8B-B14F-4D97-AF65-F5344CB8AC3E}">
        <p14:creationId xmlns:p14="http://schemas.microsoft.com/office/powerpoint/2010/main" val="325574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300DAEF-45E8-4C1A-B2B9-D1E84330954D}" type="slidenum">
              <a:rPr lang="nl-NL" smtClean="0"/>
              <a:t>31</a:t>
            </a:fld>
            <a:endParaRPr lang="nl-NL"/>
          </a:p>
        </p:txBody>
      </p:sp>
    </p:spTree>
    <p:extLst>
      <p:ext uri="{BB962C8B-B14F-4D97-AF65-F5344CB8AC3E}">
        <p14:creationId xmlns:p14="http://schemas.microsoft.com/office/powerpoint/2010/main" val="325574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Geef voorbeelden</a:t>
            </a:r>
            <a:r>
              <a:rPr lang="nl-NL" baseline="0" dirty="0" smtClean="0"/>
              <a:t> van relaties: </a:t>
            </a:r>
          </a:p>
          <a:p>
            <a:r>
              <a:rPr lang="nl-NL" baseline="0" dirty="0" smtClean="0"/>
              <a:t>factuur -  order 1:1</a:t>
            </a:r>
          </a:p>
          <a:p>
            <a:r>
              <a:rPr lang="nl-NL" baseline="0" dirty="0" smtClean="0"/>
              <a:t>Klant – order  1 : veel</a:t>
            </a:r>
          </a:p>
          <a:p>
            <a:r>
              <a:rPr lang="nl-NL" baseline="0" dirty="0" smtClean="0"/>
              <a:t>Ouder – Kind veel :  1</a:t>
            </a:r>
          </a:p>
          <a:p>
            <a:r>
              <a:rPr lang="nl-NL" baseline="0" dirty="0" smtClean="0"/>
              <a:t>Student – opleiding  </a:t>
            </a:r>
          </a:p>
          <a:p>
            <a:r>
              <a:rPr lang="nl-NL" baseline="0" dirty="0" smtClean="0"/>
              <a:t>Persoon – hobby  veel - Veel</a:t>
            </a:r>
          </a:p>
          <a:p>
            <a:endParaRPr lang="nl-NL" dirty="0"/>
          </a:p>
        </p:txBody>
      </p:sp>
      <p:sp>
        <p:nvSpPr>
          <p:cNvPr id="4" name="Tijdelijke aanduiding voor dianummer 3"/>
          <p:cNvSpPr>
            <a:spLocks noGrp="1"/>
          </p:cNvSpPr>
          <p:nvPr>
            <p:ph type="sldNum" sz="quarter" idx="10"/>
          </p:nvPr>
        </p:nvSpPr>
        <p:spPr/>
        <p:txBody>
          <a:bodyPr/>
          <a:lstStyle/>
          <a:p>
            <a:fld id="{3D4B02CB-40EF-4387-AE36-397D1628E6D2}" type="slidenum">
              <a:rPr lang="nl-NL" smtClean="0"/>
              <a:t>33</a:t>
            </a:fld>
            <a:endParaRPr lang="nl-NL"/>
          </a:p>
        </p:txBody>
      </p:sp>
    </p:spTree>
    <p:extLst>
      <p:ext uri="{BB962C8B-B14F-4D97-AF65-F5344CB8AC3E}">
        <p14:creationId xmlns:p14="http://schemas.microsoft.com/office/powerpoint/2010/main" val="198838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4" name="Tijdelijke aanduiding voor datum 3"/>
          <p:cNvSpPr>
            <a:spLocks noGrp="1"/>
          </p:cNvSpPr>
          <p:nvPr>
            <p:ph type="dt" sz="half" idx="10"/>
          </p:nvPr>
        </p:nvSpPr>
        <p:spPr/>
        <p:txBody>
          <a:bodyPr/>
          <a:lstStyle/>
          <a:p>
            <a:fld id="{3D636C07-7E76-46D3-B86B-6AF7C60E533E}" type="datetimeFigureOut">
              <a:rPr lang="nl-NL" smtClean="0"/>
              <a:t>2-2-2018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3D636C07-7E76-46D3-B86B-6AF7C60E533E}" type="datetimeFigureOut">
              <a:rPr lang="nl-NL" smtClean="0"/>
              <a:t>2-2-2018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3D636C07-7E76-46D3-B86B-6AF7C60E533E}" type="datetimeFigureOut">
              <a:rPr lang="nl-NL" smtClean="0"/>
              <a:t>2-2-2018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3D636C07-7E76-46D3-B86B-6AF7C60E533E}" type="datetimeFigureOut">
              <a:rPr lang="nl-NL" smtClean="0"/>
              <a:t>2-2-2018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3D636C07-7E76-46D3-B86B-6AF7C60E533E}" type="datetimeFigureOut">
              <a:rPr lang="nl-NL" smtClean="0"/>
              <a:t>2-2-2018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3D636C07-7E76-46D3-B86B-6AF7C60E533E}" type="datetimeFigureOut">
              <a:rPr lang="nl-NL" smtClean="0"/>
              <a:t>2-2-2018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3D636C07-7E76-46D3-B86B-6AF7C60E533E}" type="datetimeFigureOut">
              <a:rPr lang="nl-NL" smtClean="0"/>
              <a:t>2-2-2018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3D636C07-7E76-46D3-B86B-6AF7C60E533E}" type="datetimeFigureOut">
              <a:rPr lang="nl-NL" smtClean="0"/>
              <a:t>2-2-2018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3D636C07-7E76-46D3-B86B-6AF7C60E533E}" type="datetimeFigureOut">
              <a:rPr lang="nl-NL" smtClean="0"/>
              <a:t>2-2-2018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3D636C07-7E76-46D3-B86B-6AF7C60E533E}" type="datetimeFigureOut">
              <a:rPr lang="nl-NL" smtClean="0"/>
              <a:t>2-2-2018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3D636C07-7E76-46D3-B86B-6AF7C60E533E}" type="datetimeFigureOut">
              <a:rPr lang="nl-NL" smtClean="0"/>
              <a:t>2-2-2018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8000"/>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36C07-7E76-46D3-B86B-6AF7C60E533E}" type="datetimeFigureOut">
              <a:rPr lang="nl-NL" smtClean="0"/>
              <a:t>2-2-2018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96D49-DAE3-40DE-93E0-41688E0A5016}"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drost@nhl.nl" TargetMode="External"/><Relationship Id="rId2" Type="http://schemas.openxmlformats.org/officeDocument/2006/relationships/hyperlink" Target="mailto:draaisma@nhl.nl"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nl.wikipedia.org/wiki/Database"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youtube.com/watch?v=xNJZYX6tpWU"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476672"/>
            <a:ext cx="7772400" cy="1470025"/>
          </a:xfrm>
        </p:spPr>
        <p:txBody>
          <a:bodyPr>
            <a:normAutofit/>
          </a:bodyPr>
          <a:lstStyle/>
          <a:p>
            <a:r>
              <a:rPr lang="nl-NL" sz="6000" dirty="0" smtClean="0"/>
              <a:t>SQL (en databases)</a:t>
            </a:r>
            <a:endParaRPr lang="nl-NL" sz="6000" dirty="0"/>
          </a:p>
        </p:txBody>
      </p:sp>
      <p:sp>
        <p:nvSpPr>
          <p:cNvPr id="3" name="Ondertitel 2"/>
          <p:cNvSpPr>
            <a:spLocks noGrp="1"/>
          </p:cNvSpPr>
          <p:nvPr>
            <p:ph type="subTitle" idx="1"/>
          </p:nvPr>
        </p:nvSpPr>
        <p:spPr/>
        <p:txBody>
          <a:bodyPr/>
          <a:lstStyle/>
          <a:p>
            <a:endParaRPr lang="nl-NL"/>
          </a:p>
        </p:txBody>
      </p:sp>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2132856"/>
            <a:ext cx="3364639" cy="4137362"/>
          </a:xfrm>
          <a:prstGeom prst="rect">
            <a:avLst/>
          </a:prstGeom>
        </p:spPr>
      </p:pic>
    </p:spTree>
    <p:extLst>
      <p:ext uri="{BB962C8B-B14F-4D97-AF65-F5344CB8AC3E}">
        <p14:creationId xmlns:p14="http://schemas.microsoft.com/office/powerpoint/2010/main" val="101827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Belang SQL (en databases)</a:t>
            </a:r>
            <a:endParaRPr lang="nl-NL" dirty="0"/>
          </a:p>
        </p:txBody>
      </p:sp>
      <p:sp>
        <p:nvSpPr>
          <p:cNvPr id="3" name="Tijdelijke aanduiding voor inhoud 2"/>
          <p:cNvSpPr>
            <a:spLocks noGrp="1"/>
          </p:cNvSpPr>
          <p:nvPr>
            <p:ph idx="1"/>
          </p:nvPr>
        </p:nvSpPr>
        <p:spPr/>
        <p:txBody>
          <a:bodyPr/>
          <a:lstStyle/>
          <a:p>
            <a:r>
              <a:rPr lang="nl-NL" dirty="0" smtClean="0"/>
              <a:t>Zonder database geen gestructureerde opslag</a:t>
            </a:r>
          </a:p>
          <a:p>
            <a:r>
              <a:rPr lang="nl-NL" dirty="0" smtClean="0"/>
              <a:t>Geen snelle toegang tot gegevens</a:t>
            </a:r>
          </a:p>
          <a:p>
            <a:r>
              <a:rPr lang="nl-NL" dirty="0" smtClean="0"/>
              <a:t>Geen actuele of juiste informatie</a:t>
            </a:r>
          </a:p>
          <a:p>
            <a:r>
              <a:rPr lang="nl-NL" dirty="0" smtClean="0"/>
              <a:t>Besluiten op basis van onderbuikgevoel </a:t>
            </a:r>
          </a:p>
          <a:p>
            <a:r>
              <a:rPr lang="nl-NL" dirty="0" smtClean="0"/>
              <a:t>Foutieve beslissingen</a:t>
            </a:r>
          </a:p>
          <a:p>
            <a:r>
              <a:rPr lang="nl-NL" dirty="0" smtClean="0"/>
              <a:t>Negatieve gevolgen </a:t>
            </a:r>
          </a:p>
          <a:p>
            <a:endParaRPr lang="nl-NL" dirty="0"/>
          </a:p>
        </p:txBody>
      </p:sp>
    </p:spTree>
    <p:extLst>
      <p:ext uri="{BB962C8B-B14F-4D97-AF65-F5344CB8AC3E}">
        <p14:creationId xmlns:p14="http://schemas.microsoft.com/office/powerpoint/2010/main" val="54489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Inleiding database (definities)</a:t>
            </a:r>
            <a:endParaRPr lang="nl-NL" dirty="0"/>
          </a:p>
        </p:txBody>
      </p:sp>
      <p:sp>
        <p:nvSpPr>
          <p:cNvPr id="3" name="Tekstvak 2"/>
          <p:cNvSpPr txBox="1"/>
          <p:nvPr/>
        </p:nvSpPr>
        <p:spPr>
          <a:xfrm>
            <a:off x="650095" y="1700808"/>
            <a:ext cx="8748870" cy="4431983"/>
          </a:xfrm>
          <a:prstGeom prst="rect">
            <a:avLst/>
          </a:prstGeom>
          <a:noFill/>
        </p:spPr>
        <p:txBody>
          <a:bodyPr wrap="none" rtlCol="0">
            <a:spAutoFit/>
          </a:bodyPr>
          <a:lstStyle/>
          <a:p>
            <a:r>
              <a:rPr lang="nl-NL" sz="2400" dirty="0" smtClean="0"/>
              <a:t>(</a:t>
            </a:r>
            <a:r>
              <a:rPr lang="nl-NL" sz="2400" b="1" dirty="0" smtClean="0"/>
              <a:t>Ongestructureerde) gegevens</a:t>
            </a:r>
          </a:p>
          <a:p>
            <a:r>
              <a:rPr lang="nl-NL" sz="2400" dirty="0" smtClean="0"/>
              <a:t>Definitie:</a:t>
            </a:r>
          </a:p>
          <a:p>
            <a:r>
              <a:rPr lang="nl-NL" sz="2400" dirty="0"/>
              <a:t>Gegevens </a:t>
            </a:r>
            <a:r>
              <a:rPr lang="nl-NL" sz="2400" dirty="0" smtClean="0"/>
              <a:t>zijn (losse) </a:t>
            </a:r>
            <a:r>
              <a:rPr lang="nl-NL" sz="2400" dirty="0"/>
              <a:t>feiten en begrippen, weergegeven in een vorm </a:t>
            </a:r>
            <a:endParaRPr lang="nl-NL" sz="2400" dirty="0" smtClean="0"/>
          </a:p>
          <a:p>
            <a:r>
              <a:rPr lang="nl-NL" sz="2400" dirty="0" smtClean="0"/>
              <a:t>die geschikt </a:t>
            </a:r>
            <a:r>
              <a:rPr lang="nl-NL" sz="2400" dirty="0"/>
              <a:t>is </a:t>
            </a:r>
            <a:r>
              <a:rPr lang="nl-NL" sz="2400" dirty="0" smtClean="0"/>
              <a:t>voor het </a:t>
            </a:r>
            <a:r>
              <a:rPr lang="nl-NL" sz="2400" dirty="0"/>
              <a:t>communiceren, interpreteren en </a:t>
            </a:r>
            <a:r>
              <a:rPr lang="nl-NL" sz="2400" dirty="0" smtClean="0"/>
              <a:t>verwerken </a:t>
            </a:r>
          </a:p>
          <a:p>
            <a:r>
              <a:rPr lang="nl-NL" sz="2400" dirty="0" smtClean="0"/>
              <a:t>tot </a:t>
            </a:r>
            <a:r>
              <a:rPr lang="nl-NL" sz="2400" dirty="0"/>
              <a:t>informatie, hetzij door de mens, </a:t>
            </a:r>
            <a:r>
              <a:rPr lang="nl-NL" sz="2400" dirty="0" smtClean="0"/>
              <a:t>hetzij </a:t>
            </a:r>
            <a:r>
              <a:rPr lang="nl-NL" sz="2400" dirty="0"/>
              <a:t>door </a:t>
            </a:r>
            <a:r>
              <a:rPr lang="nl-NL" sz="2400" dirty="0" smtClean="0"/>
              <a:t>automatische </a:t>
            </a:r>
          </a:p>
          <a:p>
            <a:r>
              <a:rPr lang="nl-NL" sz="2400" dirty="0" smtClean="0"/>
              <a:t>middelen</a:t>
            </a:r>
            <a:r>
              <a:rPr lang="nl-NL" sz="2400" dirty="0"/>
              <a:t>, dan wel door beide</a:t>
            </a:r>
            <a:r>
              <a:rPr lang="nl-NL" sz="2400" dirty="0" smtClean="0"/>
              <a:t>.</a:t>
            </a:r>
          </a:p>
          <a:p>
            <a:endParaRPr lang="nl-NL" sz="2400" dirty="0" smtClean="0"/>
          </a:p>
          <a:p>
            <a:r>
              <a:rPr lang="nl-NL" sz="2400" dirty="0" smtClean="0"/>
              <a:t>Voorbeeld: doos met postzegels</a:t>
            </a:r>
          </a:p>
          <a:p>
            <a:r>
              <a:rPr lang="nl-NL" sz="2400" dirty="0" smtClean="0"/>
              <a:t>Kenmerken: </a:t>
            </a:r>
          </a:p>
          <a:p>
            <a:pPr marL="342900" indent="-342900">
              <a:buFont typeface="Arial" pitchFamily="34" charset="0"/>
              <a:buChar char="•"/>
            </a:pPr>
            <a:r>
              <a:rPr lang="nl-NL" sz="2400" dirty="0" smtClean="0"/>
              <a:t>analyse lastig te automatiseren.</a:t>
            </a:r>
          </a:p>
          <a:p>
            <a:pPr marL="342900" indent="-342900">
              <a:buFont typeface="Arial" pitchFamily="34" charset="0"/>
              <a:buChar char="•"/>
            </a:pPr>
            <a:r>
              <a:rPr lang="nl-NL" sz="2400" dirty="0" smtClean="0"/>
              <a:t>niet </a:t>
            </a:r>
            <a:r>
              <a:rPr lang="nl-NL" sz="2400" dirty="0" err="1" smtClean="0"/>
              <a:t>koppelbaar</a:t>
            </a:r>
            <a:r>
              <a:rPr lang="nl-NL" sz="2400" dirty="0" smtClean="0"/>
              <a:t> met andere gegevensbronnen.</a:t>
            </a:r>
          </a:p>
          <a:p>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585" y="3645024"/>
            <a:ext cx="2215455" cy="165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131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 (definities)</a:t>
            </a:r>
            <a:endParaRPr lang="nl-NL" dirty="0"/>
          </a:p>
        </p:txBody>
      </p:sp>
      <p:sp>
        <p:nvSpPr>
          <p:cNvPr id="5" name="Rechthoek 4"/>
          <p:cNvSpPr/>
          <p:nvPr/>
        </p:nvSpPr>
        <p:spPr>
          <a:xfrm>
            <a:off x="539552" y="1556792"/>
            <a:ext cx="8424936" cy="4524315"/>
          </a:xfrm>
          <a:prstGeom prst="rect">
            <a:avLst/>
          </a:prstGeom>
        </p:spPr>
        <p:txBody>
          <a:bodyPr wrap="square">
            <a:spAutoFit/>
          </a:bodyPr>
          <a:lstStyle/>
          <a:p>
            <a:r>
              <a:rPr lang="nl-NL" sz="2400" b="1" dirty="0"/>
              <a:t>Gestructureerde gegevens(data</a:t>
            </a:r>
            <a:r>
              <a:rPr lang="nl-NL" sz="2400" b="1" dirty="0" smtClean="0"/>
              <a:t>)</a:t>
            </a:r>
          </a:p>
          <a:p>
            <a:r>
              <a:rPr lang="nl-NL" sz="2400" dirty="0" smtClean="0"/>
              <a:t>Bij gestructureerde gegevens wordt het volgende aan de definitie van gegevens toegevoegd:</a:t>
            </a:r>
          </a:p>
          <a:p>
            <a:pPr lvl="1"/>
            <a:r>
              <a:rPr lang="nl-NL" sz="2400" dirty="0" smtClean="0"/>
              <a:t>Bij </a:t>
            </a:r>
            <a:r>
              <a:rPr lang="nl-NL" sz="2400" dirty="0"/>
              <a:t>gestructureerde </a:t>
            </a:r>
            <a:r>
              <a:rPr lang="nl-NL" sz="2400" dirty="0" smtClean="0"/>
              <a:t>gegevens, </a:t>
            </a:r>
            <a:r>
              <a:rPr lang="nl-NL" sz="2400" dirty="0"/>
              <a:t>bevatten alle </a:t>
            </a:r>
            <a:r>
              <a:rPr lang="nl-NL" sz="2400" dirty="0" smtClean="0"/>
              <a:t>gegevens </a:t>
            </a:r>
            <a:r>
              <a:rPr lang="nl-NL" sz="2400" dirty="0"/>
              <a:t>een gestructureerd formaat. Er bestaat een concept definitie en </a:t>
            </a:r>
            <a:r>
              <a:rPr lang="nl-NL" sz="2400" dirty="0" smtClean="0"/>
              <a:t>gegevenstype </a:t>
            </a:r>
            <a:r>
              <a:rPr lang="nl-NL" sz="2400" dirty="0"/>
              <a:t>beschrijving van de </a:t>
            </a:r>
            <a:r>
              <a:rPr lang="nl-NL" sz="2400" dirty="0" smtClean="0"/>
              <a:t>data. </a:t>
            </a:r>
            <a:r>
              <a:rPr lang="nl-NL" sz="2400" dirty="0"/>
              <a:t>Naast </a:t>
            </a:r>
            <a:r>
              <a:rPr lang="nl-NL" sz="2400" dirty="0" smtClean="0"/>
              <a:t>dit </a:t>
            </a:r>
            <a:r>
              <a:rPr lang="nl-NL" sz="2400" dirty="0"/>
              <a:t>zijn de relaties tussen de </a:t>
            </a:r>
            <a:r>
              <a:rPr lang="nl-NL" sz="2400" dirty="0" smtClean="0"/>
              <a:t>gegevens </a:t>
            </a:r>
            <a:r>
              <a:rPr lang="nl-NL" sz="2400" dirty="0"/>
              <a:t>bekend. </a:t>
            </a:r>
            <a:endParaRPr lang="nl-NL" sz="2400" dirty="0" smtClean="0"/>
          </a:p>
          <a:p>
            <a:endParaRPr lang="nl-NL" sz="2400" dirty="0" smtClean="0"/>
          </a:p>
          <a:p>
            <a:r>
              <a:rPr lang="nl-NL" sz="2400" dirty="0" smtClean="0"/>
              <a:t>Voorbeeld: </a:t>
            </a:r>
            <a:r>
              <a:rPr lang="nl-NL" sz="2400" dirty="0" smtClean="0"/>
              <a:t>Postzegelalbum</a:t>
            </a:r>
            <a:endParaRPr lang="nl-NL" sz="2400" dirty="0" smtClean="0"/>
          </a:p>
          <a:p>
            <a:r>
              <a:rPr lang="nl-NL" sz="2400" dirty="0" smtClean="0"/>
              <a:t>Kenmerken:</a:t>
            </a:r>
          </a:p>
          <a:p>
            <a:pPr marL="342900" indent="-342900">
              <a:buFont typeface="Arial" pitchFamily="34" charset="0"/>
              <a:buChar char="•"/>
            </a:pPr>
            <a:r>
              <a:rPr lang="nl-NL" sz="2400" dirty="0" err="1" smtClean="0"/>
              <a:t>koppelbaar</a:t>
            </a:r>
            <a:r>
              <a:rPr lang="nl-NL" sz="2400" dirty="0" smtClean="0"/>
              <a:t> met andere gegevensbronnen.</a:t>
            </a:r>
          </a:p>
          <a:p>
            <a:pPr marL="342900" indent="-342900">
              <a:buFont typeface="Arial" pitchFamily="34" charset="0"/>
              <a:buChar char="•"/>
            </a:pPr>
            <a:r>
              <a:rPr lang="nl-NL" sz="2400" dirty="0" smtClean="0"/>
              <a:t>analyse makkelijk te automatiseren.</a:t>
            </a:r>
            <a:endParaRPr lang="nl-NL"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176" y="4546995"/>
            <a:ext cx="2376264" cy="158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811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databases (definities)</a:t>
            </a:r>
            <a:endParaRPr lang="nl-NL" dirty="0"/>
          </a:p>
        </p:txBody>
      </p:sp>
      <p:sp>
        <p:nvSpPr>
          <p:cNvPr id="3" name="Tekstvak 2"/>
          <p:cNvSpPr txBox="1"/>
          <p:nvPr/>
        </p:nvSpPr>
        <p:spPr>
          <a:xfrm>
            <a:off x="107504" y="1484784"/>
            <a:ext cx="8942769" cy="2215991"/>
          </a:xfrm>
          <a:prstGeom prst="rect">
            <a:avLst/>
          </a:prstGeom>
          <a:noFill/>
        </p:spPr>
        <p:txBody>
          <a:bodyPr wrap="none" rtlCol="0">
            <a:spAutoFit/>
          </a:bodyPr>
          <a:lstStyle/>
          <a:p>
            <a:r>
              <a:rPr lang="nl-NL" sz="2400" b="1" dirty="0" smtClean="0"/>
              <a:t>Informatie</a:t>
            </a:r>
          </a:p>
          <a:p>
            <a:r>
              <a:rPr lang="nl-NL" sz="2400" dirty="0"/>
              <a:t>Informatie bestaat uit gegevens </a:t>
            </a:r>
            <a:r>
              <a:rPr lang="nl-NL" sz="2400" dirty="0" smtClean="0"/>
              <a:t>waar </a:t>
            </a:r>
            <a:r>
              <a:rPr lang="nl-NL" sz="2400" dirty="0"/>
              <a:t>een betekenis aan is toegekend. </a:t>
            </a:r>
            <a:endParaRPr lang="nl-NL" sz="2400" dirty="0" smtClean="0"/>
          </a:p>
          <a:p>
            <a:r>
              <a:rPr lang="nl-NL" sz="2400" dirty="0" smtClean="0"/>
              <a:t>Gegevens </a:t>
            </a:r>
            <a:r>
              <a:rPr lang="nl-NL" sz="2400" dirty="0"/>
              <a:t>worden pas informatie als de gegevens een </a:t>
            </a:r>
            <a:r>
              <a:rPr lang="nl-NL" sz="2400" dirty="0" smtClean="0"/>
              <a:t>betekenis of </a:t>
            </a:r>
          </a:p>
          <a:p>
            <a:r>
              <a:rPr lang="nl-NL" sz="2400" dirty="0" smtClean="0"/>
              <a:t>nieuwswaarde hebben voor </a:t>
            </a:r>
            <a:r>
              <a:rPr lang="nl-NL" sz="2400" dirty="0"/>
              <a:t>de ontvanger. </a:t>
            </a:r>
            <a:r>
              <a:rPr lang="nl-NL" sz="2400" dirty="0" smtClean="0"/>
              <a:t> </a:t>
            </a:r>
            <a:endParaRPr lang="nl-NL" sz="2400" dirty="0"/>
          </a:p>
          <a:p>
            <a:endParaRPr lang="nl-NL" sz="2400" dirty="0" smtClean="0"/>
          </a:p>
          <a:p>
            <a:endParaRPr lang="nl-NL" dirty="0"/>
          </a:p>
        </p:txBody>
      </p:sp>
      <p:sp>
        <p:nvSpPr>
          <p:cNvPr id="4" name="Tekstvak 3"/>
          <p:cNvSpPr txBox="1"/>
          <p:nvPr/>
        </p:nvSpPr>
        <p:spPr>
          <a:xfrm>
            <a:off x="107504" y="3318204"/>
            <a:ext cx="8909811" cy="2215991"/>
          </a:xfrm>
          <a:prstGeom prst="rect">
            <a:avLst/>
          </a:prstGeom>
          <a:noFill/>
        </p:spPr>
        <p:txBody>
          <a:bodyPr wrap="none" rtlCol="0">
            <a:spAutoFit/>
          </a:bodyPr>
          <a:lstStyle/>
          <a:p>
            <a:r>
              <a:rPr lang="nl-NL" sz="2400" b="1" dirty="0" smtClean="0"/>
              <a:t>Kennis</a:t>
            </a:r>
          </a:p>
          <a:p>
            <a:r>
              <a:rPr lang="nl-NL" sz="2400" dirty="0"/>
              <a:t>Kennis is </a:t>
            </a:r>
            <a:r>
              <a:rPr lang="nl-NL" sz="2400" dirty="0" smtClean="0"/>
              <a:t>het </a:t>
            </a:r>
            <a:r>
              <a:rPr lang="nl-NL" sz="2400" dirty="0"/>
              <a:t>persoonlijk vermogen dat iemand in staat stelt om te </a:t>
            </a:r>
            <a:endParaRPr lang="nl-NL" sz="2400" dirty="0" smtClean="0"/>
          </a:p>
          <a:p>
            <a:r>
              <a:rPr lang="nl-NL" sz="2400" dirty="0" smtClean="0"/>
              <a:t>handelen</a:t>
            </a:r>
            <a:r>
              <a:rPr lang="nl-NL" sz="2400" dirty="0"/>
              <a:t>. Kennis </a:t>
            </a:r>
            <a:r>
              <a:rPr lang="nl-NL" sz="2400" dirty="0" smtClean="0"/>
              <a:t>is dus </a:t>
            </a:r>
            <a:r>
              <a:rPr lang="nl-NL" sz="2400" dirty="0"/>
              <a:t>een product dat bepaald wordt door de </a:t>
            </a:r>
            <a:endParaRPr lang="nl-NL" sz="2400" dirty="0" smtClean="0"/>
          </a:p>
          <a:p>
            <a:r>
              <a:rPr lang="nl-NL" sz="2400" dirty="0" smtClean="0"/>
              <a:t>informatie</a:t>
            </a:r>
            <a:r>
              <a:rPr lang="nl-NL" sz="2400" dirty="0"/>
              <a:t>, ervaring, vaardigheden </a:t>
            </a:r>
            <a:r>
              <a:rPr lang="nl-NL" sz="2400" dirty="0" smtClean="0"/>
              <a:t>en attitude </a:t>
            </a:r>
            <a:r>
              <a:rPr lang="nl-NL" sz="2400" dirty="0"/>
              <a:t>waarover een persoon </a:t>
            </a:r>
            <a:endParaRPr lang="nl-NL" sz="2400" dirty="0" smtClean="0"/>
          </a:p>
          <a:p>
            <a:r>
              <a:rPr lang="nl-NL" sz="2400" dirty="0" smtClean="0"/>
              <a:t>op </a:t>
            </a:r>
            <a:r>
              <a:rPr lang="nl-NL" sz="2400" dirty="0"/>
              <a:t>een bepaald moment beschikt.  </a:t>
            </a:r>
          </a:p>
          <a:p>
            <a:endParaRPr lang="nl-NL" dirty="0"/>
          </a:p>
        </p:txBody>
      </p:sp>
    </p:spTree>
    <p:extLst>
      <p:ext uri="{BB962C8B-B14F-4D97-AF65-F5344CB8AC3E}">
        <p14:creationId xmlns:p14="http://schemas.microsoft.com/office/powerpoint/2010/main" val="344351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databases (proces)</a:t>
            </a:r>
            <a:endParaRPr lang="nl-NL" dirty="0"/>
          </a:p>
        </p:txBody>
      </p:sp>
      <p:sp>
        <p:nvSpPr>
          <p:cNvPr id="3" name="Stroomdiagram: Magnetische schijf 2"/>
          <p:cNvSpPr/>
          <p:nvPr/>
        </p:nvSpPr>
        <p:spPr>
          <a:xfrm>
            <a:off x="2793633" y="2350474"/>
            <a:ext cx="1224136" cy="153046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solidFill>
                  <a:prstClr val="black"/>
                </a:solidFill>
              </a:rPr>
              <a:t>Gestructureerde</a:t>
            </a:r>
          </a:p>
          <a:p>
            <a:pPr algn="ctr"/>
            <a:r>
              <a:rPr lang="nl-NL" dirty="0" smtClean="0">
                <a:solidFill>
                  <a:prstClr val="black"/>
                </a:solidFill>
              </a:rPr>
              <a:t>gegevens</a:t>
            </a:r>
            <a:endParaRPr lang="nl-NL" dirty="0">
              <a:solidFill>
                <a:prstClr val="black"/>
              </a:solidFill>
            </a:endParaRPr>
          </a:p>
        </p:txBody>
      </p:sp>
      <p:sp>
        <p:nvSpPr>
          <p:cNvPr id="4" name="Stroomdiagram: Proces 3"/>
          <p:cNvSpPr/>
          <p:nvPr/>
        </p:nvSpPr>
        <p:spPr>
          <a:xfrm>
            <a:off x="179512" y="2155290"/>
            <a:ext cx="1152128" cy="4248472"/>
          </a:xfrm>
          <a:prstGeom prst="flowChartProcess">
            <a:avLst/>
          </a:prstGeom>
          <a:ln w="57150">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solidFill>
                  <a:prstClr val="black"/>
                </a:solidFill>
              </a:rPr>
              <a:t>Ongestructureerde</a:t>
            </a:r>
          </a:p>
          <a:p>
            <a:pPr algn="ctr"/>
            <a:r>
              <a:rPr lang="nl-NL" dirty="0" smtClean="0">
                <a:solidFill>
                  <a:prstClr val="black"/>
                </a:solidFill>
              </a:rPr>
              <a:t>gegevens</a:t>
            </a:r>
            <a:endParaRPr lang="nl-NL" dirty="0">
              <a:solidFill>
                <a:prstClr val="black"/>
              </a:solidFill>
            </a:endParaRPr>
          </a:p>
        </p:txBody>
      </p:sp>
      <p:sp>
        <p:nvSpPr>
          <p:cNvPr id="5" name="Stroomdiagram: Proces 4"/>
          <p:cNvSpPr/>
          <p:nvPr/>
        </p:nvSpPr>
        <p:spPr>
          <a:xfrm>
            <a:off x="5382585" y="2113022"/>
            <a:ext cx="576064" cy="4248472"/>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solidFill>
                  <a:prstClr val="black"/>
                </a:solidFill>
              </a:rPr>
              <a:t>Info</a:t>
            </a:r>
          </a:p>
          <a:p>
            <a:pPr algn="ctr"/>
            <a:endParaRPr lang="nl-NL" dirty="0">
              <a:solidFill>
                <a:prstClr val="black"/>
              </a:solidFill>
            </a:endParaRPr>
          </a:p>
        </p:txBody>
      </p:sp>
      <p:sp>
        <p:nvSpPr>
          <p:cNvPr id="6" name="Stroomdiagram: Proces 5"/>
          <p:cNvSpPr/>
          <p:nvPr/>
        </p:nvSpPr>
        <p:spPr>
          <a:xfrm>
            <a:off x="7556616" y="2768712"/>
            <a:ext cx="1296144" cy="69398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solidFill>
                  <a:prstClr val="black"/>
                </a:solidFill>
              </a:rPr>
              <a:t>Kennis</a:t>
            </a:r>
            <a:endParaRPr lang="nl-NL" dirty="0">
              <a:solidFill>
                <a:prstClr val="black"/>
              </a:solidFill>
            </a:endParaRPr>
          </a:p>
        </p:txBody>
      </p:sp>
      <p:sp>
        <p:nvSpPr>
          <p:cNvPr id="8" name="PIJL-RECHTS 7"/>
          <p:cNvSpPr/>
          <p:nvPr/>
        </p:nvSpPr>
        <p:spPr>
          <a:xfrm>
            <a:off x="1352145" y="2873388"/>
            <a:ext cx="149166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prstClr val="white"/>
                </a:solidFill>
              </a:rPr>
              <a:t>Structureren</a:t>
            </a:r>
            <a:endParaRPr lang="nl-NL" dirty="0">
              <a:solidFill>
                <a:prstClr val="white"/>
              </a:solidFill>
            </a:endParaRPr>
          </a:p>
        </p:txBody>
      </p:sp>
      <p:sp>
        <p:nvSpPr>
          <p:cNvPr id="9" name="PIJL-RECHTS 8"/>
          <p:cNvSpPr/>
          <p:nvPr/>
        </p:nvSpPr>
        <p:spPr>
          <a:xfrm>
            <a:off x="4017991" y="2873388"/>
            <a:ext cx="13645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prstClr val="white"/>
                </a:solidFill>
              </a:rPr>
              <a:t>Analyseren</a:t>
            </a:r>
            <a:endParaRPr lang="nl-NL" dirty="0">
              <a:solidFill>
                <a:prstClr val="white"/>
              </a:solidFill>
            </a:endParaRPr>
          </a:p>
        </p:txBody>
      </p:sp>
      <p:sp>
        <p:nvSpPr>
          <p:cNvPr id="10" name="PIJL-RECHTS 9"/>
          <p:cNvSpPr/>
          <p:nvPr/>
        </p:nvSpPr>
        <p:spPr>
          <a:xfrm>
            <a:off x="5966568" y="2873388"/>
            <a:ext cx="1590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prstClr val="white"/>
                </a:solidFill>
              </a:rPr>
              <a:t>Interpreteren</a:t>
            </a:r>
            <a:endParaRPr lang="nl-NL" dirty="0">
              <a:solidFill>
                <a:prstClr val="white"/>
              </a:solidFill>
            </a:endParaRPr>
          </a:p>
        </p:txBody>
      </p:sp>
      <p:sp>
        <p:nvSpPr>
          <p:cNvPr id="12" name="PIJL-RECHTS 11"/>
          <p:cNvSpPr/>
          <p:nvPr/>
        </p:nvSpPr>
        <p:spPr>
          <a:xfrm>
            <a:off x="1352145" y="5264759"/>
            <a:ext cx="403044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prstClr val="white"/>
                </a:solidFill>
              </a:rPr>
              <a:t>Analyseren</a:t>
            </a:r>
            <a:endParaRPr lang="nl-NL" dirty="0">
              <a:solidFill>
                <a:prstClr val="white"/>
              </a:solidFill>
            </a:endParaRPr>
          </a:p>
        </p:txBody>
      </p:sp>
      <p:sp>
        <p:nvSpPr>
          <p:cNvPr id="13" name="Tekstvak 12"/>
          <p:cNvSpPr txBox="1"/>
          <p:nvPr/>
        </p:nvSpPr>
        <p:spPr>
          <a:xfrm>
            <a:off x="251520" y="1412776"/>
            <a:ext cx="8892480" cy="923330"/>
          </a:xfrm>
          <a:prstGeom prst="rect">
            <a:avLst/>
          </a:prstGeom>
          <a:noFill/>
        </p:spPr>
        <p:txBody>
          <a:bodyPr wrap="square" rtlCol="0">
            <a:spAutoFit/>
          </a:bodyPr>
          <a:lstStyle/>
          <a:p>
            <a:r>
              <a:rPr lang="nl-NL" dirty="0" smtClean="0">
                <a:solidFill>
                  <a:prstClr val="black"/>
                </a:solidFill>
              </a:rPr>
              <a:t>                                               + structuur                             + Betekenis                    + Persoonlijk</a:t>
            </a:r>
          </a:p>
          <a:p>
            <a:r>
              <a:rPr lang="nl-NL" dirty="0" smtClean="0">
                <a:solidFill>
                  <a:prstClr val="black"/>
                </a:solidFill>
              </a:rPr>
              <a:t>                                                                                                voor ontvanger                vermogen tot</a:t>
            </a:r>
          </a:p>
          <a:p>
            <a:r>
              <a:rPr lang="nl-NL" dirty="0">
                <a:solidFill>
                  <a:prstClr val="black"/>
                </a:solidFill>
              </a:rPr>
              <a:t> </a:t>
            </a:r>
            <a:r>
              <a:rPr lang="nl-NL" dirty="0" smtClean="0">
                <a:solidFill>
                  <a:prstClr val="black"/>
                </a:solidFill>
              </a:rPr>
              <a:t>                                                                                                                                          handelen         </a:t>
            </a:r>
            <a:endParaRPr lang="nl-NL" dirty="0">
              <a:solidFill>
                <a:prstClr val="black"/>
              </a:solidFill>
            </a:endParaRPr>
          </a:p>
        </p:txBody>
      </p:sp>
      <p:cxnSp>
        <p:nvCxnSpPr>
          <p:cNvPr id="19" name="Gekromde verbindingslijn 18"/>
          <p:cNvCxnSpPr>
            <a:stCxn id="6" idx="3"/>
          </p:cNvCxnSpPr>
          <p:nvPr/>
        </p:nvCxnSpPr>
        <p:spPr>
          <a:xfrm flipH="1">
            <a:off x="7924087" y="3115704"/>
            <a:ext cx="928673" cy="2391371"/>
          </a:xfrm>
          <a:prstGeom prst="curvedConnector4">
            <a:avLst>
              <a:gd name="adj1" fmla="val -24616"/>
              <a:gd name="adj2" fmla="val 5725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197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databases (proces)</a:t>
            </a:r>
            <a:endParaRPr lang="nl-NL" dirty="0"/>
          </a:p>
        </p:txBody>
      </p:sp>
      <p:sp>
        <p:nvSpPr>
          <p:cNvPr id="6" name="Stroomdiagram: Proces 5"/>
          <p:cNvSpPr/>
          <p:nvPr/>
        </p:nvSpPr>
        <p:spPr>
          <a:xfrm>
            <a:off x="323528" y="2768712"/>
            <a:ext cx="1296144" cy="69398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Kennis</a:t>
            </a:r>
            <a:endParaRPr lang="nl-NL" dirty="0"/>
          </a:p>
        </p:txBody>
      </p:sp>
      <p:sp>
        <p:nvSpPr>
          <p:cNvPr id="8" name="PIJL-RECHTS 7"/>
          <p:cNvSpPr/>
          <p:nvPr/>
        </p:nvSpPr>
        <p:spPr>
          <a:xfrm>
            <a:off x="1619672" y="2873388"/>
            <a:ext cx="136815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Kiezen</a:t>
            </a:r>
            <a:endParaRPr lang="nl-NL" dirty="0"/>
          </a:p>
        </p:txBody>
      </p:sp>
      <p:sp>
        <p:nvSpPr>
          <p:cNvPr id="13" name="Tekstvak 12"/>
          <p:cNvSpPr txBox="1"/>
          <p:nvPr/>
        </p:nvSpPr>
        <p:spPr>
          <a:xfrm>
            <a:off x="251520" y="1412776"/>
            <a:ext cx="8892480" cy="923330"/>
          </a:xfrm>
          <a:prstGeom prst="rect">
            <a:avLst/>
          </a:prstGeom>
          <a:noFill/>
        </p:spPr>
        <p:txBody>
          <a:bodyPr wrap="square" rtlCol="0">
            <a:spAutoFit/>
          </a:bodyPr>
          <a:lstStyle/>
          <a:p>
            <a:r>
              <a:rPr lang="nl-NL" dirty="0" smtClean="0"/>
              <a:t> + Persoonlijk                                                                                    + gedrag</a:t>
            </a:r>
          </a:p>
          <a:p>
            <a:r>
              <a:rPr lang="nl-NL" dirty="0" smtClean="0"/>
              <a:t>    vermogen tot</a:t>
            </a:r>
          </a:p>
          <a:p>
            <a:r>
              <a:rPr lang="nl-NL" dirty="0"/>
              <a:t> </a:t>
            </a:r>
            <a:r>
              <a:rPr lang="nl-NL" dirty="0" smtClean="0"/>
              <a:t>   handelen         </a:t>
            </a:r>
            <a:endParaRPr lang="nl-NL" dirty="0"/>
          </a:p>
        </p:txBody>
      </p:sp>
      <p:sp>
        <p:nvSpPr>
          <p:cNvPr id="7" name="Rechthoek 6"/>
          <p:cNvSpPr/>
          <p:nvPr/>
        </p:nvSpPr>
        <p:spPr>
          <a:xfrm>
            <a:off x="3007794" y="2658504"/>
            <a:ext cx="142019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Besluit</a:t>
            </a:r>
            <a:endParaRPr lang="nl-NL" dirty="0"/>
          </a:p>
        </p:txBody>
      </p:sp>
      <p:sp>
        <p:nvSpPr>
          <p:cNvPr id="14" name="PIJL-RECHTS 13"/>
          <p:cNvSpPr/>
          <p:nvPr/>
        </p:nvSpPr>
        <p:spPr>
          <a:xfrm>
            <a:off x="4427984" y="2873388"/>
            <a:ext cx="158417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handelen</a:t>
            </a:r>
            <a:endParaRPr lang="nl-NL" dirty="0"/>
          </a:p>
        </p:txBody>
      </p:sp>
      <p:sp>
        <p:nvSpPr>
          <p:cNvPr id="15" name="Rechthoek 14"/>
          <p:cNvSpPr/>
          <p:nvPr/>
        </p:nvSpPr>
        <p:spPr>
          <a:xfrm>
            <a:off x="6012160" y="2653605"/>
            <a:ext cx="1440160" cy="914400"/>
          </a:xfrm>
          <a:prstGeom prst="rect">
            <a:avLst/>
          </a:prstGeom>
          <a:ln w="57150">
            <a:solidFill>
              <a:schemeClr val="accent3">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nl-NL" dirty="0" smtClean="0"/>
              <a:t>Verandering</a:t>
            </a:r>
            <a:endParaRPr lang="nl-NL" dirty="0"/>
          </a:p>
        </p:txBody>
      </p:sp>
    </p:spTree>
    <p:extLst>
      <p:ext uri="{BB962C8B-B14F-4D97-AF65-F5344CB8AC3E}">
        <p14:creationId xmlns:p14="http://schemas.microsoft.com/office/powerpoint/2010/main" val="1763115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Inleiding databases (positie cursus)</a:t>
            </a:r>
            <a:endParaRPr lang="nl-NL" dirty="0"/>
          </a:p>
        </p:txBody>
      </p:sp>
      <p:sp>
        <p:nvSpPr>
          <p:cNvPr id="3" name="Stroomdiagram: Magnetische schijf 2"/>
          <p:cNvSpPr/>
          <p:nvPr/>
        </p:nvSpPr>
        <p:spPr>
          <a:xfrm>
            <a:off x="2843807" y="2350474"/>
            <a:ext cx="1173961" cy="153046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Gestructureerde</a:t>
            </a:r>
          </a:p>
          <a:p>
            <a:pPr algn="ctr"/>
            <a:r>
              <a:rPr lang="nl-NL" dirty="0" smtClean="0"/>
              <a:t>gegevens</a:t>
            </a:r>
            <a:endParaRPr lang="nl-NL" dirty="0"/>
          </a:p>
        </p:txBody>
      </p:sp>
      <p:sp>
        <p:nvSpPr>
          <p:cNvPr id="4" name="Stroomdiagram: Proces 3"/>
          <p:cNvSpPr/>
          <p:nvPr/>
        </p:nvSpPr>
        <p:spPr>
          <a:xfrm>
            <a:off x="179512" y="2155290"/>
            <a:ext cx="1152128" cy="3594101"/>
          </a:xfrm>
          <a:prstGeom prst="flowChartProcess">
            <a:avLst/>
          </a:prstGeom>
          <a:ln w="57150">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Ongestructureerde</a:t>
            </a:r>
          </a:p>
          <a:p>
            <a:pPr algn="ctr"/>
            <a:r>
              <a:rPr lang="nl-NL" dirty="0" smtClean="0"/>
              <a:t>gegevens</a:t>
            </a:r>
            <a:endParaRPr lang="nl-NL" dirty="0"/>
          </a:p>
        </p:txBody>
      </p:sp>
      <p:sp>
        <p:nvSpPr>
          <p:cNvPr id="5" name="Stroomdiagram: Proces 4"/>
          <p:cNvSpPr/>
          <p:nvPr/>
        </p:nvSpPr>
        <p:spPr>
          <a:xfrm>
            <a:off x="5382585" y="2113022"/>
            <a:ext cx="576064" cy="363636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Info</a:t>
            </a:r>
          </a:p>
          <a:p>
            <a:pPr algn="ctr"/>
            <a:endParaRPr lang="nl-NL" dirty="0"/>
          </a:p>
        </p:txBody>
      </p:sp>
      <p:sp>
        <p:nvSpPr>
          <p:cNvPr id="6" name="Stroomdiagram: Proces 5"/>
          <p:cNvSpPr/>
          <p:nvPr/>
        </p:nvSpPr>
        <p:spPr>
          <a:xfrm>
            <a:off x="7556616" y="2768712"/>
            <a:ext cx="1296144" cy="69398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nl-NL" dirty="0" smtClean="0"/>
              <a:t>Kennis</a:t>
            </a:r>
            <a:endParaRPr lang="nl-NL" dirty="0"/>
          </a:p>
        </p:txBody>
      </p:sp>
      <p:sp>
        <p:nvSpPr>
          <p:cNvPr id="8" name="PIJL-RECHTS 7"/>
          <p:cNvSpPr/>
          <p:nvPr/>
        </p:nvSpPr>
        <p:spPr>
          <a:xfrm>
            <a:off x="1352145" y="2873388"/>
            <a:ext cx="149166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Structureren</a:t>
            </a:r>
            <a:endParaRPr lang="nl-NL" dirty="0"/>
          </a:p>
        </p:txBody>
      </p:sp>
      <p:sp>
        <p:nvSpPr>
          <p:cNvPr id="9" name="PIJL-RECHTS 8"/>
          <p:cNvSpPr/>
          <p:nvPr/>
        </p:nvSpPr>
        <p:spPr>
          <a:xfrm>
            <a:off x="4017991" y="2873388"/>
            <a:ext cx="13645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Analyseren</a:t>
            </a:r>
            <a:endParaRPr lang="nl-NL" dirty="0"/>
          </a:p>
        </p:txBody>
      </p:sp>
      <p:sp>
        <p:nvSpPr>
          <p:cNvPr id="10" name="PIJL-RECHTS 9"/>
          <p:cNvSpPr/>
          <p:nvPr/>
        </p:nvSpPr>
        <p:spPr>
          <a:xfrm>
            <a:off x="5966568" y="2873388"/>
            <a:ext cx="1590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Interpreteren</a:t>
            </a:r>
            <a:endParaRPr lang="nl-NL" dirty="0"/>
          </a:p>
        </p:txBody>
      </p:sp>
      <p:sp>
        <p:nvSpPr>
          <p:cNvPr id="12" name="PIJL-RECHTS 11"/>
          <p:cNvSpPr/>
          <p:nvPr/>
        </p:nvSpPr>
        <p:spPr>
          <a:xfrm>
            <a:off x="1352145" y="5264759"/>
            <a:ext cx="403044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Analyseren</a:t>
            </a:r>
            <a:endParaRPr lang="nl-NL" dirty="0"/>
          </a:p>
        </p:txBody>
      </p:sp>
      <p:sp>
        <p:nvSpPr>
          <p:cNvPr id="13" name="Tekstvak 12"/>
          <p:cNvSpPr txBox="1"/>
          <p:nvPr/>
        </p:nvSpPr>
        <p:spPr>
          <a:xfrm>
            <a:off x="251520" y="1412776"/>
            <a:ext cx="8892480" cy="923330"/>
          </a:xfrm>
          <a:prstGeom prst="rect">
            <a:avLst/>
          </a:prstGeom>
          <a:noFill/>
        </p:spPr>
        <p:txBody>
          <a:bodyPr wrap="square" rtlCol="0">
            <a:spAutoFit/>
          </a:bodyPr>
          <a:lstStyle/>
          <a:p>
            <a:r>
              <a:rPr lang="nl-NL" dirty="0" smtClean="0"/>
              <a:t>                                               + structuur                             + Betekenis                    + Persoonlijk</a:t>
            </a:r>
          </a:p>
          <a:p>
            <a:r>
              <a:rPr lang="nl-NL" dirty="0" smtClean="0"/>
              <a:t>                                                                                                voor ontvanger                vermogen tot</a:t>
            </a:r>
          </a:p>
          <a:p>
            <a:r>
              <a:rPr lang="nl-NL" dirty="0"/>
              <a:t> </a:t>
            </a:r>
            <a:r>
              <a:rPr lang="nl-NL" dirty="0" smtClean="0"/>
              <a:t>                                                                                                                                          handelen         </a:t>
            </a:r>
            <a:endParaRPr lang="nl-NL" dirty="0"/>
          </a:p>
        </p:txBody>
      </p:sp>
      <p:cxnSp>
        <p:nvCxnSpPr>
          <p:cNvPr id="19" name="Gekromde verbindingslijn 18"/>
          <p:cNvCxnSpPr>
            <a:stCxn id="6" idx="3"/>
          </p:cNvCxnSpPr>
          <p:nvPr/>
        </p:nvCxnSpPr>
        <p:spPr>
          <a:xfrm flipH="1">
            <a:off x="7924087" y="3115704"/>
            <a:ext cx="928673" cy="2391371"/>
          </a:xfrm>
          <a:prstGeom prst="curvedConnector4">
            <a:avLst>
              <a:gd name="adj1" fmla="val -24616"/>
              <a:gd name="adj2" fmla="val 57255"/>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Explosie 2 21"/>
          <p:cNvSpPr/>
          <p:nvPr/>
        </p:nvSpPr>
        <p:spPr>
          <a:xfrm>
            <a:off x="1979712" y="3656504"/>
            <a:ext cx="2592288" cy="1046424"/>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nl-NL" dirty="0" smtClean="0"/>
              <a:t>Database</a:t>
            </a:r>
          </a:p>
          <a:p>
            <a:pPr algn="ctr"/>
            <a:r>
              <a:rPr lang="nl-NL" dirty="0" smtClean="0"/>
              <a:t>systeem</a:t>
            </a:r>
            <a:endParaRPr lang="nl-NL" dirty="0"/>
          </a:p>
        </p:txBody>
      </p:sp>
      <p:sp>
        <p:nvSpPr>
          <p:cNvPr id="23" name="Explosie 1 22"/>
          <p:cNvSpPr/>
          <p:nvPr/>
        </p:nvSpPr>
        <p:spPr>
          <a:xfrm>
            <a:off x="4139952" y="2224997"/>
            <a:ext cx="1760240" cy="9144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nl-NL" dirty="0" smtClean="0"/>
              <a:t>SQL</a:t>
            </a:r>
            <a:endParaRPr lang="nl-NL" dirty="0"/>
          </a:p>
        </p:txBody>
      </p:sp>
      <p:sp>
        <p:nvSpPr>
          <p:cNvPr id="24" name="Tekstvak 23"/>
          <p:cNvSpPr txBox="1"/>
          <p:nvPr/>
        </p:nvSpPr>
        <p:spPr>
          <a:xfrm>
            <a:off x="254048" y="5805264"/>
            <a:ext cx="8892480" cy="923330"/>
          </a:xfrm>
          <a:prstGeom prst="rect">
            <a:avLst/>
          </a:prstGeom>
          <a:noFill/>
        </p:spPr>
        <p:txBody>
          <a:bodyPr wrap="square" rtlCol="0">
            <a:spAutoFit/>
          </a:bodyPr>
          <a:lstStyle/>
          <a:p>
            <a:r>
              <a:rPr lang="nl-NL" dirty="0" smtClean="0"/>
              <a:t>Deze cursus gaat over: </a:t>
            </a:r>
          </a:p>
          <a:p>
            <a:r>
              <a:rPr lang="nl-NL" dirty="0" smtClean="0"/>
              <a:t>Maken/vullen van een structuur voor gegevens, een databasesysteem)</a:t>
            </a:r>
          </a:p>
          <a:p>
            <a:r>
              <a:rPr lang="nl-NL" dirty="0" smtClean="0"/>
              <a:t>Opvragen/automatiseren van de informatie vraag, de vraagtaal SQL)</a:t>
            </a:r>
            <a:endParaRPr lang="nl-NL" dirty="0"/>
          </a:p>
        </p:txBody>
      </p:sp>
    </p:spTree>
    <p:extLst>
      <p:ext uri="{BB962C8B-B14F-4D97-AF65-F5344CB8AC3E}">
        <p14:creationId xmlns:p14="http://schemas.microsoft.com/office/powerpoint/2010/main" val="283985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databases</a:t>
            </a:r>
            <a:endParaRPr lang="nl-NL"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412774"/>
            <a:ext cx="7632848" cy="50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147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507288" cy="1143000"/>
          </a:xfrm>
        </p:spPr>
        <p:txBody>
          <a:bodyPr>
            <a:normAutofit/>
          </a:bodyPr>
          <a:lstStyle/>
          <a:p>
            <a:r>
              <a:rPr lang="nl-NL" dirty="0" smtClean="0"/>
              <a:t>Inleiding databases (database)</a:t>
            </a:r>
            <a:endParaRPr lang="nl-NL"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4461557"/>
            <a:ext cx="2269964" cy="239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hthoek 2"/>
          <p:cNvSpPr/>
          <p:nvPr/>
        </p:nvSpPr>
        <p:spPr>
          <a:xfrm>
            <a:off x="323528" y="1484784"/>
            <a:ext cx="8532440" cy="2308324"/>
          </a:xfrm>
          <a:prstGeom prst="rect">
            <a:avLst/>
          </a:prstGeom>
        </p:spPr>
        <p:txBody>
          <a:bodyPr wrap="square">
            <a:spAutoFit/>
          </a:bodyPr>
          <a:lstStyle/>
          <a:p>
            <a:r>
              <a:rPr lang="nl-NL" sz="2400" b="1" dirty="0" smtClean="0"/>
              <a:t>Definitie database:</a:t>
            </a:r>
          </a:p>
          <a:p>
            <a:r>
              <a:rPr lang="nl-NL" sz="2400" dirty="0" smtClean="0"/>
              <a:t>Een </a:t>
            </a:r>
            <a:r>
              <a:rPr lang="nl-NL" sz="2400" dirty="0"/>
              <a:t>verzameling gedigitaliseerde gegevens die gestructureerd </a:t>
            </a:r>
            <a:r>
              <a:rPr lang="nl-NL" sz="2400" dirty="0" smtClean="0"/>
              <a:t>zijn opgeslagen en een onderlinge relatie hebben.  </a:t>
            </a:r>
          </a:p>
          <a:p>
            <a:endParaRPr lang="nl-NL" sz="2400" dirty="0"/>
          </a:p>
          <a:p>
            <a:r>
              <a:rPr lang="nl-NL" sz="2400" dirty="0" smtClean="0"/>
              <a:t>Deze </a:t>
            </a:r>
            <a:r>
              <a:rPr lang="nl-NL" sz="2400" dirty="0"/>
              <a:t>gegevens kunnen bestaan uit teksten, bibliografische informatie, statistische gegevens </a:t>
            </a:r>
            <a:r>
              <a:rPr lang="nl-NL" sz="2400" dirty="0" smtClean="0"/>
              <a:t>enz.</a:t>
            </a:r>
            <a:endParaRPr lang="nl-NL" sz="24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4221088"/>
            <a:ext cx="2269964" cy="239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IJL-RECHTS 3"/>
          <p:cNvSpPr/>
          <p:nvPr/>
        </p:nvSpPr>
        <p:spPr>
          <a:xfrm>
            <a:off x="3643232" y="5659271"/>
            <a:ext cx="23689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Relatie</a:t>
            </a:r>
            <a:endParaRPr lang="nl-NL" dirty="0"/>
          </a:p>
        </p:txBody>
      </p:sp>
    </p:spTree>
    <p:extLst>
      <p:ext uri="{BB962C8B-B14F-4D97-AF65-F5344CB8AC3E}">
        <p14:creationId xmlns:p14="http://schemas.microsoft.com/office/powerpoint/2010/main" val="4059420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databases </a:t>
            </a:r>
            <a:r>
              <a:rPr lang="nl-NL" dirty="0" smtClean="0"/>
              <a:t>en SQL</a:t>
            </a:r>
            <a:endParaRPr lang="nl-NL" dirty="0"/>
          </a:p>
        </p:txBody>
      </p:sp>
      <p:sp>
        <p:nvSpPr>
          <p:cNvPr id="3" name="Rectangle 3"/>
          <p:cNvSpPr txBox="1">
            <a:spLocks noChangeArrowheads="1"/>
          </p:cNvSpPr>
          <p:nvPr/>
        </p:nvSpPr>
        <p:spPr>
          <a:xfrm>
            <a:off x="683568" y="1844824"/>
            <a:ext cx="7560840" cy="409887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l-NL" sz="2400" b="1" dirty="0" smtClean="0"/>
              <a:t>Definitie SQL:</a:t>
            </a:r>
          </a:p>
          <a:p>
            <a:r>
              <a:rPr lang="nl-NL" sz="2400" dirty="0" err="1" smtClean="0"/>
              <a:t>Structured</a:t>
            </a:r>
            <a:r>
              <a:rPr lang="nl-NL" sz="2400" dirty="0" smtClean="0"/>
              <a:t> Query </a:t>
            </a:r>
            <a:r>
              <a:rPr lang="nl-NL" sz="2400" dirty="0" smtClean="0"/>
              <a:t>Language</a:t>
            </a:r>
          </a:p>
          <a:p>
            <a:r>
              <a:rPr lang="nl-NL" sz="2400" dirty="0" smtClean="0"/>
              <a:t>Standard Query Language</a:t>
            </a:r>
            <a:endParaRPr lang="nl-NL" sz="2400" dirty="0" smtClean="0"/>
          </a:p>
          <a:p>
            <a:r>
              <a:rPr lang="nl-NL" sz="2400" dirty="0" smtClean="0"/>
              <a:t>Vraagtaal om informatie uit een database te halen.</a:t>
            </a:r>
          </a:p>
          <a:p>
            <a:endParaRPr lang="nl-NL" sz="2400" dirty="0"/>
          </a:p>
          <a:p>
            <a:endParaRPr lang="nl-NL" sz="2400" dirty="0" smtClean="0"/>
          </a:p>
          <a:p>
            <a:r>
              <a:rPr lang="nl-NL" sz="2400" dirty="0" smtClean="0"/>
              <a:t>Zet het op je CV.</a:t>
            </a:r>
          </a:p>
        </p:txBody>
      </p:sp>
    </p:spTree>
    <p:extLst>
      <p:ext uri="{BB962C8B-B14F-4D97-AF65-F5344CB8AC3E}">
        <p14:creationId xmlns:p14="http://schemas.microsoft.com/office/powerpoint/2010/main" val="3672682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Inleiding (voorstellen</a:t>
            </a:r>
            <a:r>
              <a:rPr lang="nl-NL" dirty="0" smtClean="0"/>
              <a:t>)</a:t>
            </a:r>
            <a:endParaRPr lang="nl-NL" dirty="0"/>
          </a:p>
        </p:txBody>
      </p:sp>
      <p:sp>
        <p:nvSpPr>
          <p:cNvPr id="3" name="Text Box 5"/>
          <p:cNvSpPr txBox="1">
            <a:spLocks/>
          </p:cNvSpPr>
          <p:nvPr/>
        </p:nvSpPr>
        <p:spPr bwMode="auto">
          <a:xfrm>
            <a:off x="761624" y="1412776"/>
            <a:ext cx="7344222" cy="433965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nl-NL" sz="2400" dirty="0" smtClean="0"/>
              <a:t>Docenten: </a:t>
            </a:r>
          </a:p>
          <a:p>
            <a:pPr>
              <a:spcBef>
                <a:spcPct val="50000"/>
              </a:spcBef>
            </a:pPr>
            <a:r>
              <a:rPr lang="nl-NL" sz="2400" dirty="0" smtClean="0"/>
              <a:t>Gert </a:t>
            </a:r>
            <a:r>
              <a:rPr lang="nl-NL" sz="2400" dirty="0"/>
              <a:t>Draaisma </a:t>
            </a:r>
            <a:r>
              <a:rPr lang="nl-NL" sz="2400" dirty="0" smtClean="0">
                <a:hlinkClick r:id="rId2"/>
              </a:rPr>
              <a:t>draaisma@nhl.nl</a:t>
            </a:r>
            <a:endParaRPr lang="nl-NL" sz="2400" dirty="0" smtClean="0"/>
          </a:p>
          <a:p>
            <a:pPr marL="342900" indent="-342900">
              <a:spcBef>
                <a:spcPct val="50000"/>
              </a:spcBef>
              <a:buFont typeface="Arial" pitchFamily="34" charset="0"/>
              <a:buChar char="•"/>
            </a:pPr>
            <a:r>
              <a:rPr lang="nl-NL" sz="2400" dirty="0" smtClean="0"/>
              <a:t>Afgestudeerd HTS – Informatica</a:t>
            </a:r>
          </a:p>
          <a:p>
            <a:pPr marL="342900" indent="-342900">
              <a:spcBef>
                <a:spcPct val="50000"/>
              </a:spcBef>
              <a:buFont typeface="Arial" pitchFamily="34" charset="0"/>
              <a:buChar char="•"/>
            </a:pPr>
            <a:r>
              <a:rPr lang="nl-NL" sz="2400" dirty="0" smtClean="0"/>
              <a:t>Meer dan 10 jaar werkzaam in de </a:t>
            </a:r>
            <a:r>
              <a:rPr lang="nl-NL" sz="2400" dirty="0" smtClean="0"/>
              <a:t>IT o.a. KPN Telecom</a:t>
            </a:r>
            <a:endParaRPr lang="nl-NL" sz="2400" dirty="0" smtClean="0"/>
          </a:p>
          <a:p>
            <a:pPr>
              <a:spcBef>
                <a:spcPct val="50000"/>
              </a:spcBef>
            </a:pPr>
            <a:r>
              <a:rPr lang="nl-NL" sz="2400" dirty="0" smtClean="0"/>
              <a:t>Greta Schaafsma</a:t>
            </a:r>
            <a:r>
              <a:rPr lang="nl-NL" sz="2400" dirty="0" smtClean="0"/>
              <a:t> </a:t>
            </a:r>
            <a:r>
              <a:rPr lang="nl-NL" sz="2400" dirty="0" smtClean="0">
                <a:hlinkClick r:id="rId3"/>
              </a:rPr>
              <a:t>g.schaafsma@nhl.nl</a:t>
            </a:r>
            <a:endParaRPr lang="nl-NL" sz="2400" dirty="0" smtClean="0"/>
          </a:p>
          <a:p>
            <a:pPr>
              <a:spcBef>
                <a:spcPct val="50000"/>
              </a:spcBef>
            </a:pPr>
            <a:endParaRPr lang="nl-NL" sz="2400" dirty="0" smtClean="0"/>
          </a:p>
          <a:p>
            <a:pPr>
              <a:spcBef>
                <a:spcPct val="50000"/>
              </a:spcBef>
            </a:pPr>
            <a:r>
              <a:rPr lang="nl-NL" sz="2400" dirty="0" smtClean="0"/>
              <a:t>ELO</a:t>
            </a:r>
            <a:r>
              <a:rPr lang="nl-NL" sz="2400" dirty="0" smtClean="0"/>
              <a:t>: SOI_HICT_17_89</a:t>
            </a:r>
            <a:endParaRPr lang="nl-NL" sz="2400" dirty="0" smtClean="0"/>
          </a:p>
          <a:p>
            <a:pPr>
              <a:spcBef>
                <a:spcPct val="50000"/>
              </a:spcBef>
            </a:pPr>
            <a:endParaRPr lang="nl-NL" sz="2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3861048"/>
            <a:ext cx="1981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652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Inleiding databases (belang)</a:t>
            </a:r>
            <a:endParaRPr lang="nl-NL" dirty="0"/>
          </a:p>
        </p:txBody>
      </p:sp>
      <p:sp>
        <p:nvSpPr>
          <p:cNvPr id="3" name="Rectangle 2"/>
          <p:cNvSpPr txBox="1">
            <a:spLocks noChangeArrowheads="1"/>
          </p:cNvSpPr>
          <p:nvPr/>
        </p:nvSpPr>
        <p:spPr>
          <a:xfrm>
            <a:off x="523273" y="1988840"/>
            <a:ext cx="7855024" cy="273630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NL" sz="2800" dirty="0" smtClean="0">
                <a:hlinkClick r:id="rId2"/>
              </a:rPr>
              <a:t>http://nl.wikipedia.org/wiki/Database</a:t>
            </a:r>
            <a:endParaRPr lang="nl-NL" sz="2800" dirty="0" smtClean="0"/>
          </a:p>
          <a:p>
            <a:endParaRPr lang="nl-NL" sz="2800" dirty="0" smtClean="0"/>
          </a:p>
          <a:p>
            <a:pPr>
              <a:buFont typeface="Century Gothic" pitchFamily="34" charset="0"/>
              <a:buNone/>
            </a:pPr>
            <a:r>
              <a:rPr lang="nl-NL" sz="2800" b="1" dirty="0" smtClean="0"/>
              <a:t>Belang van databases</a:t>
            </a:r>
          </a:p>
          <a:p>
            <a:r>
              <a:rPr lang="nl-NL" sz="2800" dirty="0" smtClean="0"/>
              <a:t>Databases zijn een essentieel onderdeel van de </a:t>
            </a:r>
            <a:r>
              <a:rPr lang="nl-NL" sz="2800" i="1" dirty="0" smtClean="0"/>
              <a:t>informatiemaatschappij</a:t>
            </a:r>
            <a:r>
              <a:rPr lang="nl-NL" sz="2800" dirty="0" smtClean="0"/>
              <a:t>, steeds meer gegevens worden in een database opgeslagen. Het functioneren van de overheid, bedrijven en wetenschap is tegenwoordig zonder databases ondenkbaar.</a:t>
            </a:r>
          </a:p>
        </p:txBody>
      </p:sp>
    </p:spTree>
    <p:extLst>
      <p:ext uri="{BB962C8B-B14F-4D97-AF65-F5344CB8AC3E}">
        <p14:creationId xmlns:p14="http://schemas.microsoft.com/office/powerpoint/2010/main" val="223323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74638"/>
            <a:ext cx="9144000" cy="1143000"/>
          </a:xfrm>
        </p:spPr>
        <p:txBody>
          <a:bodyPr>
            <a:normAutofit fontScale="90000"/>
          </a:bodyPr>
          <a:lstStyle/>
          <a:p>
            <a:r>
              <a:rPr lang="nl-NL" dirty="0" smtClean="0"/>
              <a:t>Inleiding databases (belang voorbeelden)</a:t>
            </a:r>
            <a:endParaRPr lang="nl-NL" dirty="0"/>
          </a:p>
        </p:txBody>
      </p:sp>
      <p:sp>
        <p:nvSpPr>
          <p:cNvPr id="3" name="Rectangle 2"/>
          <p:cNvSpPr txBox="1">
            <a:spLocks noChangeArrowheads="1"/>
          </p:cNvSpPr>
          <p:nvPr/>
        </p:nvSpPr>
        <p:spPr>
          <a:xfrm>
            <a:off x="179512" y="1340768"/>
            <a:ext cx="7855024"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l-NL" sz="2400" dirty="0" smtClean="0"/>
              <a:t>Voorbeelden van databasesystemen zijn:</a:t>
            </a:r>
          </a:p>
          <a:p>
            <a:r>
              <a:rPr lang="nl-NL" sz="2400" dirty="0" smtClean="0"/>
              <a:t>Studenten-inschrijfsysteem.</a:t>
            </a:r>
          </a:p>
          <a:p>
            <a:r>
              <a:rPr lang="nl-NL" sz="2400" dirty="0" smtClean="0"/>
              <a:t>Studenten-cijferregistratiesysteem.</a:t>
            </a:r>
          </a:p>
          <a:p>
            <a:r>
              <a:rPr lang="nl-NL" sz="2400" dirty="0" smtClean="0"/>
              <a:t>In en verkoop; Bol.com.</a:t>
            </a:r>
          </a:p>
          <a:p>
            <a:r>
              <a:rPr lang="nl-NL" sz="2400" dirty="0" smtClean="0"/>
              <a:t>Registratie voertuigen; RDW.</a:t>
            </a:r>
          </a:p>
          <a:p>
            <a:r>
              <a:rPr lang="nl-NL" sz="2400" dirty="0" smtClean="0"/>
              <a:t>GBA; gemeentelijke basisadministratie persoonsgegevens.</a:t>
            </a:r>
          </a:p>
          <a:p>
            <a:endParaRPr lang="nl-NL" sz="2400" dirty="0" smtClean="0"/>
          </a:p>
          <a:p>
            <a:pPr marL="0" indent="0">
              <a:buNone/>
            </a:pPr>
            <a:r>
              <a:rPr lang="nl-NL" sz="2400" dirty="0" smtClean="0"/>
              <a:t>Vaak zie je het dat het leggen van relaties tussen deze systemen hoog op de politieke agenda komt (denk aan privacy).</a:t>
            </a:r>
            <a:endParaRPr lang="nl-NL" sz="2400" dirty="0"/>
          </a:p>
          <a:p>
            <a:endParaRPr lang="nl-NL" sz="2400" dirty="0" smtClean="0"/>
          </a:p>
          <a:p>
            <a:endParaRPr lang="nl-NL" sz="2800" dirty="0" smtClean="0"/>
          </a:p>
        </p:txBody>
      </p:sp>
    </p:spTree>
    <p:extLst>
      <p:ext uri="{BB962C8B-B14F-4D97-AF65-F5344CB8AC3E}">
        <p14:creationId xmlns:p14="http://schemas.microsoft.com/office/powerpoint/2010/main" val="2637099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894085" y="179710"/>
            <a:ext cx="7358063" cy="1167557"/>
          </a:xfrm>
        </p:spPr>
        <p:txBody>
          <a:bodyPr/>
          <a:lstStyle/>
          <a:p>
            <a:r>
              <a:rPr lang="nl-NL" dirty="0" smtClean="0"/>
              <a:t>Vacature </a:t>
            </a:r>
            <a:r>
              <a:rPr lang="nl-NL" dirty="0" smtClean="0"/>
              <a:t>HBO-ICT</a:t>
            </a:r>
            <a:endParaRPr lang="nl-NL" dirty="0" smtClean="0"/>
          </a:p>
        </p:txBody>
      </p:sp>
      <p:sp>
        <p:nvSpPr>
          <p:cNvPr id="304131" name="Rectangle 3"/>
          <p:cNvSpPr>
            <a:spLocks noGrp="1" noChangeArrowheads="1"/>
          </p:cNvSpPr>
          <p:nvPr>
            <p:ph type="body" idx="1"/>
          </p:nvPr>
        </p:nvSpPr>
        <p:spPr>
          <a:xfrm>
            <a:off x="375047" y="1196752"/>
            <a:ext cx="8322469" cy="5184576"/>
          </a:xfrm>
        </p:spPr>
        <p:txBody>
          <a:bodyPr>
            <a:normAutofit fontScale="47500" lnSpcReduction="20000"/>
          </a:bodyPr>
          <a:lstStyle/>
          <a:p>
            <a:r>
              <a:rPr lang="nl-NL" b="1" dirty="0"/>
              <a:t>Business Intelligence-/ETL specialist (</a:t>
            </a:r>
            <a:r>
              <a:rPr lang="nl-NL" b="1" dirty="0" err="1"/>
              <a:t>medior</a:t>
            </a:r>
            <a:r>
              <a:rPr lang="nl-NL" b="1" dirty="0"/>
              <a:t>)</a:t>
            </a:r>
            <a:endParaRPr lang="nl-NL" sz="1400" dirty="0"/>
          </a:p>
          <a:p>
            <a:r>
              <a:rPr lang="nl-NL" dirty="0"/>
              <a:t>Ben jij op zoek naar een werkgever waar je je als Business Intelligence Specialist verder kunt ontwikkelen? Waar je onderdeel uitmaakt van een team waar je inbreng wordt aangemoedigd en gewaardeerd? Dan zijn wij van </a:t>
            </a:r>
            <a:r>
              <a:rPr lang="nl-NL" dirty="0" err="1"/>
              <a:t>VisionBI</a:t>
            </a:r>
            <a:r>
              <a:rPr lang="nl-NL" dirty="0"/>
              <a:t> (een jong bedrijf dat zich snel aan het ontwikkelen is)  jouw nieuwe werkgever.</a:t>
            </a:r>
            <a:endParaRPr lang="nl-NL" sz="1400" dirty="0"/>
          </a:p>
          <a:p>
            <a:r>
              <a:rPr lang="nl-NL" b="1" dirty="0" smtClean="0"/>
              <a:t>Functieomschrijving </a:t>
            </a:r>
            <a:r>
              <a:rPr lang="nl-NL" b="1" dirty="0"/>
              <a:t>:</a:t>
            </a:r>
            <a:endParaRPr lang="nl-NL" sz="1400" dirty="0"/>
          </a:p>
          <a:p>
            <a:r>
              <a:rPr lang="nl-NL" dirty="0"/>
              <a:t>Binnen deze functie ben je verantwoordelijk voor de ontwikkeling, beheer, en de technische integratie van zowel de </a:t>
            </a:r>
            <a:r>
              <a:rPr lang="nl-NL" dirty="0" err="1"/>
              <a:t>frontend</a:t>
            </a:r>
            <a:r>
              <a:rPr lang="nl-NL" dirty="0"/>
              <a:t> als de backend van het BI landschap voor onze relaties. Concreet ben je aanspreekpunt voor jouw klant als het gaat om nieuwe rapportage en dashboard aanvragen, aanpassingen op bestaande en voor het beheer van de bestaande en nieuwe rapportages. Ook het beheer en ontwikkeling van de technische architectuur van het BI Landschap valt binnen je verantwoordelijkheden. Je neemt initiatief om samen met onze collega consultants en onze relaties de applicaties te verbeteren.</a:t>
            </a:r>
            <a:endParaRPr lang="nl-NL" sz="1400" dirty="0"/>
          </a:p>
          <a:p>
            <a:r>
              <a:rPr lang="nl-NL" b="1" dirty="0"/>
              <a:t>Wij vragen een Business Intelligence Specialist met:</a:t>
            </a:r>
            <a:endParaRPr lang="nl-NL" sz="1400" dirty="0"/>
          </a:p>
          <a:p>
            <a:r>
              <a:rPr lang="nl-NL" dirty="0"/>
              <a:t>Een afgeronde HBO opleiding richting (Bedrijfskundige-) Informatica, Software Engineering, of vergelijkbaar</a:t>
            </a:r>
            <a:endParaRPr lang="nl-NL" sz="1400" dirty="0"/>
          </a:p>
          <a:p>
            <a:r>
              <a:rPr lang="nl-NL" dirty="0"/>
              <a:t>Kennis van SQL, datamodellering, Databases en de laatste mogelijkheden en ontwikkelingen op BI gebied</a:t>
            </a:r>
            <a:endParaRPr lang="nl-NL" sz="1400" dirty="0"/>
          </a:p>
          <a:p>
            <a:r>
              <a:rPr lang="nl-NL" dirty="0"/>
              <a:t>Minimaal 3 jaar werkervaring met ETL en Datawarehouse technieken. Bij voorkeur met de Microsoft BI stack zoals SSIS, maar dit is geen must</a:t>
            </a:r>
            <a:endParaRPr lang="nl-NL" sz="1400" dirty="0"/>
          </a:p>
          <a:p>
            <a:r>
              <a:rPr lang="nl-NL" dirty="0"/>
              <a:t>Ervaring als ontwikkelaar en beheerder van BI omgevingen</a:t>
            </a:r>
            <a:endParaRPr lang="nl-NL" sz="1400" dirty="0"/>
          </a:p>
          <a:p>
            <a:r>
              <a:rPr lang="nl-NL" dirty="0"/>
              <a:t>Enige ervaring met BI front-end applicaties</a:t>
            </a:r>
            <a:endParaRPr lang="nl-NL" sz="1400" dirty="0"/>
          </a:p>
          <a:p>
            <a:r>
              <a:rPr lang="nl-NL" dirty="0"/>
              <a:t>In bezit van een rijbewijs vanwege de mobiliteit van deze functie</a:t>
            </a:r>
            <a:endParaRPr lang="nl-NL" sz="1400" dirty="0"/>
          </a:p>
          <a:p>
            <a:pPr marL="0" indent="0">
              <a:lnSpc>
                <a:spcPct val="80000"/>
              </a:lnSpc>
              <a:buNone/>
            </a:pPr>
            <a:endParaRPr lang="nl-NL" sz="1300" dirty="0"/>
          </a:p>
        </p:txBody>
      </p:sp>
      <p:sp>
        <p:nvSpPr>
          <p:cNvPr id="304132" name="Line 4"/>
          <p:cNvSpPr>
            <a:spLocks noChangeShapeType="1"/>
          </p:cNvSpPr>
          <p:nvPr/>
        </p:nvSpPr>
        <p:spPr bwMode="auto">
          <a:xfrm>
            <a:off x="1979712" y="4725144"/>
            <a:ext cx="1585020" cy="115193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91" tIns="32146" rIns="64291" bIns="32146"/>
          <a:lstStyle/>
          <a:p>
            <a:endParaRPr lang="nl-NL"/>
          </a:p>
        </p:txBody>
      </p:sp>
      <p:sp>
        <p:nvSpPr>
          <p:cNvPr id="304133" name="Line 5"/>
          <p:cNvSpPr>
            <a:spLocks noChangeShapeType="1"/>
          </p:cNvSpPr>
          <p:nvPr/>
        </p:nvSpPr>
        <p:spPr bwMode="auto">
          <a:xfrm>
            <a:off x="4067944" y="4725144"/>
            <a:ext cx="1585020" cy="115193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91" tIns="32146" rIns="64291" bIns="32146"/>
          <a:lstStyle/>
          <a:p>
            <a:endParaRPr lang="nl-NL"/>
          </a:p>
        </p:txBody>
      </p:sp>
    </p:spTree>
    <p:extLst>
      <p:ext uri="{BB962C8B-B14F-4D97-AF65-F5344CB8AC3E}">
        <p14:creationId xmlns:p14="http://schemas.microsoft.com/office/powerpoint/2010/main" val="192308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databases (opdrachten)</a:t>
            </a:r>
            <a:endParaRPr lang="nl-NL" dirty="0"/>
          </a:p>
        </p:txBody>
      </p:sp>
      <p:sp>
        <p:nvSpPr>
          <p:cNvPr id="3" name="Tekstvak 2"/>
          <p:cNvSpPr txBox="1"/>
          <p:nvPr/>
        </p:nvSpPr>
        <p:spPr>
          <a:xfrm>
            <a:off x="899592" y="1772816"/>
            <a:ext cx="6624736" cy="4616648"/>
          </a:xfrm>
          <a:prstGeom prst="rect">
            <a:avLst/>
          </a:prstGeom>
          <a:noFill/>
        </p:spPr>
        <p:txBody>
          <a:bodyPr wrap="square" rtlCol="0">
            <a:spAutoFit/>
          </a:bodyPr>
          <a:lstStyle/>
          <a:p>
            <a:r>
              <a:rPr lang="nl-NL" sz="2400" dirty="0" smtClean="0"/>
              <a:t>Opdracht</a:t>
            </a:r>
          </a:p>
          <a:p>
            <a:r>
              <a:rPr lang="nl-NL" sz="2400" dirty="0" smtClean="0"/>
              <a:t>Tijd: </a:t>
            </a:r>
            <a:r>
              <a:rPr lang="nl-NL" sz="2400" dirty="0"/>
              <a:t>5</a:t>
            </a:r>
            <a:r>
              <a:rPr lang="nl-NL" sz="2400" dirty="0" smtClean="0"/>
              <a:t> </a:t>
            </a:r>
            <a:r>
              <a:rPr lang="nl-NL" sz="2400" dirty="0" smtClean="0"/>
              <a:t>minuten</a:t>
            </a:r>
          </a:p>
          <a:p>
            <a:endParaRPr lang="nl-NL" sz="2400" dirty="0"/>
          </a:p>
          <a:p>
            <a:r>
              <a:rPr lang="nl-NL" sz="2400" dirty="0" smtClean="0"/>
              <a:t>Bedenk samen met je buurman / buurvrouw voorbeelden van </a:t>
            </a:r>
            <a:endParaRPr lang="nl-NL" sz="2400" dirty="0" smtClean="0"/>
          </a:p>
          <a:p>
            <a:endParaRPr lang="nl-NL" sz="2400" dirty="0"/>
          </a:p>
          <a:p>
            <a:pPr marL="285750" indent="-285750">
              <a:buFont typeface="Arial" pitchFamily="34" charset="0"/>
              <a:buChar char="•"/>
            </a:pPr>
            <a:r>
              <a:rPr lang="nl-NL" sz="2400" dirty="0" smtClean="0"/>
              <a:t>Ongestructureerde data.</a:t>
            </a:r>
          </a:p>
          <a:p>
            <a:pPr marL="285750" indent="-285750">
              <a:buFont typeface="Arial" pitchFamily="34" charset="0"/>
              <a:buChar char="•"/>
            </a:pPr>
            <a:r>
              <a:rPr lang="nl-NL" sz="2400" dirty="0" smtClean="0"/>
              <a:t>Gestructureerde data</a:t>
            </a:r>
            <a:r>
              <a:rPr lang="nl-NL" sz="2400" dirty="0" smtClean="0"/>
              <a:t>.</a:t>
            </a:r>
            <a:endParaRPr lang="nl-NL" sz="2400" dirty="0" smtClean="0"/>
          </a:p>
          <a:p>
            <a:pPr marL="285750" indent="-285750">
              <a:buFont typeface="Arial" pitchFamily="34" charset="0"/>
              <a:buChar char="•"/>
            </a:pPr>
            <a:r>
              <a:rPr lang="nl-NL" sz="2400" dirty="0" smtClean="0"/>
              <a:t>Database</a:t>
            </a:r>
            <a:endParaRPr lang="nl-NL" sz="2400" dirty="0" smtClean="0"/>
          </a:p>
          <a:p>
            <a:pPr marL="285750" indent="-285750">
              <a:buFont typeface="Arial" pitchFamily="34" charset="0"/>
              <a:buChar char="•"/>
            </a:pPr>
            <a:r>
              <a:rPr lang="nl-NL" sz="2400" dirty="0" smtClean="0"/>
              <a:t>Informatie</a:t>
            </a:r>
            <a:endParaRPr lang="nl-NL" sz="2400" dirty="0" smtClean="0"/>
          </a:p>
          <a:p>
            <a:endParaRPr lang="nl-NL" dirty="0"/>
          </a:p>
          <a:p>
            <a:endParaRPr lang="nl-NL" dirty="0" smtClean="0"/>
          </a:p>
          <a:p>
            <a:endParaRPr lang="nl-NL" dirty="0"/>
          </a:p>
        </p:txBody>
      </p:sp>
    </p:spTree>
    <p:extLst>
      <p:ext uri="{BB962C8B-B14F-4D97-AF65-F5344CB8AC3E}">
        <p14:creationId xmlns:p14="http://schemas.microsoft.com/office/powerpoint/2010/main" val="2600198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Databases (film)</a:t>
            </a:r>
            <a:endParaRPr lang="nl-NL" dirty="0"/>
          </a:p>
        </p:txBody>
      </p:sp>
      <p:sp>
        <p:nvSpPr>
          <p:cNvPr id="3" name="Tekstvak 2"/>
          <p:cNvSpPr txBox="1"/>
          <p:nvPr/>
        </p:nvSpPr>
        <p:spPr>
          <a:xfrm>
            <a:off x="1691680" y="4005064"/>
            <a:ext cx="4902496" cy="369332"/>
          </a:xfrm>
          <a:prstGeom prst="rect">
            <a:avLst/>
          </a:prstGeom>
          <a:noFill/>
        </p:spPr>
        <p:txBody>
          <a:bodyPr wrap="none" rtlCol="0">
            <a:spAutoFit/>
          </a:bodyPr>
          <a:lstStyle/>
          <a:p>
            <a:r>
              <a:rPr lang="nl-NL" dirty="0" smtClean="0">
                <a:hlinkClick r:id="rId2"/>
              </a:rPr>
              <a:t>http://www.youtube.com/watch?v=xNJZYX6tpWU</a:t>
            </a:r>
            <a:endParaRPr lang="nl-NL" dirty="0"/>
          </a:p>
        </p:txBody>
      </p:sp>
      <p:pic>
        <p:nvPicPr>
          <p:cNvPr id="1026" name="Picture 2" descr="https://encrypted-tbn0.gstatic.com/images?q=tbn:ANd9GcRMKAhb-g4mN_vl9zboledJoZyEDcBQ8ZNCYdQTTeTRg-VMLJW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84784"/>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196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 (begrippen, herhaling)</a:t>
            </a:r>
            <a:endParaRPr lang="nl-NL" dirty="0"/>
          </a:p>
        </p:txBody>
      </p:sp>
      <p:sp>
        <p:nvSpPr>
          <p:cNvPr id="3" name="Tekstvak 2"/>
          <p:cNvSpPr txBox="1"/>
          <p:nvPr/>
        </p:nvSpPr>
        <p:spPr>
          <a:xfrm>
            <a:off x="539552" y="1556792"/>
            <a:ext cx="8174097" cy="3323987"/>
          </a:xfrm>
          <a:prstGeom prst="rect">
            <a:avLst/>
          </a:prstGeom>
          <a:noFill/>
        </p:spPr>
        <p:txBody>
          <a:bodyPr wrap="none" rtlCol="0">
            <a:spAutoFit/>
          </a:bodyPr>
          <a:lstStyle/>
          <a:p>
            <a:r>
              <a:rPr lang="nl-NL" sz="2400" dirty="0" smtClean="0"/>
              <a:t>Gegevens (</a:t>
            </a:r>
            <a:r>
              <a:rPr lang="nl-NL" sz="2400" dirty="0"/>
              <a:t>data):</a:t>
            </a:r>
          </a:p>
          <a:p>
            <a:r>
              <a:rPr lang="nl-NL" sz="2400" dirty="0"/>
              <a:t>Bekende losse feiten die we kunnen vastleggen op een medium.</a:t>
            </a:r>
          </a:p>
          <a:p>
            <a:endParaRPr lang="nl-NL" sz="2400" dirty="0"/>
          </a:p>
          <a:p>
            <a:r>
              <a:rPr lang="nl-NL" sz="2400" dirty="0" smtClean="0"/>
              <a:t>Database:</a:t>
            </a:r>
          </a:p>
          <a:p>
            <a:r>
              <a:rPr lang="nl-NL" sz="2400" dirty="0" smtClean="0"/>
              <a:t>Een verzameling van aan elkaar gerelateerde gegevens(data).</a:t>
            </a:r>
          </a:p>
          <a:p>
            <a:endParaRPr lang="nl-NL" sz="2400" dirty="0" smtClean="0"/>
          </a:p>
          <a:p>
            <a:endParaRPr lang="nl-NL" sz="2400" dirty="0"/>
          </a:p>
          <a:p>
            <a:endParaRPr lang="nl-NL" sz="2400" dirty="0"/>
          </a:p>
          <a:p>
            <a:endParaRPr lang="nl-NL" dirty="0"/>
          </a:p>
        </p:txBody>
      </p:sp>
    </p:spTree>
    <p:extLst>
      <p:ext uri="{BB962C8B-B14F-4D97-AF65-F5344CB8AC3E}">
        <p14:creationId xmlns:p14="http://schemas.microsoft.com/office/powerpoint/2010/main" val="21873838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 (begrippen, herhaling)</a:t>
            </a:r>
            <a:endParaRPr lang="nl-NL" dirty="0"/>
          </a:p>
        </p:txBody>
      </p:sp>
      <p:sp>
        <p:nvSpPr>
          <p:cNvPr id="3" name="Tekstvak 2"/>
          <p:cNvSpPr txBox="1"/>
          <p:nvPr/>
        </p:nvSpPr>
        <p:spPr>
          <a:xfrm>
            <a:off x="434095" y="1628800"/>
            <a:ext cx="8730082" cy="4708981"/>
          </a:xfrm>
          <a:prstGeom prst="rect">
            <a:avLst/>
          </a:prstGeom>
          <a:noFill/>
        </p:spPr>
        <p:txBody>
          <a:bodyPr wrap="none" rtlCol="0">
            <a:spAutoFit/>
          </a:bodyPr>
          <a:lstStyle/>
          <a:p>
            <a:r>
              <a:rPr lang="nl-NL" sz="2400" dirty="0" smtClean="0"/>
              <a:t>Database management systeem(DBMS):</a:t>
            </a:r>
          </a:p>
          <a:p>
            <a:r>
              <a:rPr lang="nl-NL" sz="2400" dirty="0" smtClean="0"/>
              <a:t>Een software systeem geschikt voor het maken en onderhouden</a:t>
            </a:r>
          </a:p>
          <a:p>
            <a:r>
              <a:rPr lang="nl-NL" sz="2400" dirty="0" smtClean="0"/>
              <a:t>van een gedigitaliseerde database. Wij gaan Ms-Acces </a:t>
            </a:r>
            <a:r>
              <a:rPr lang="nl-NL" sz="2400" dirty="0" smtClean="0">
                <a:solidFill>
                  <a:srgbClr val="FF0000"/>
                </a:solidFill>
              </a:rPr>
              <a:t>2016</a:t>
            </a:r>
            <a:r>
              <a:rPr lang="nl-NL" sz="2400" dirty="0" smtClean="0"/>
              <a:t> </a:t>
            </a:r>
            <a:r>
              <a:rPr lang="nl-NL" sz="2400" dirty="0" smtClean="0"/>
              <a:t>hiervoor</a:t>
            </a:r>
          </a:p>
          <a:p>
            <a:r>
              <a:rPr lang="nl-NL" sz="2400" dirty="0" smtClean="0"/>
              <a:t>gebruiken.</a:t>
            </a:r>
          </a:p>
          <a:p>
            <a:endParaRPr lang="nl-NL" sz="2400" dirty="0"/>
          </a:p>
          <a:p>
            <a:r>
              <a:rPr lang="nl-NL" sz="2400" dirty="0" smtClean="0"/>
              <a:t>Database systeem:</a:t>
            </a:r>
          </a:p>
          <a:p>
            <a:r>
              <a:rPr lang="nl-NL" sz="2400" dirty="0" smtClean="0"/>
              <a:t>De DBMS software en database en gegevens bij elkaar, meestal </a:t>
            </a:r>
          </a:p>
          <a:p>
            <a:r>
              <a:rPr lang="nl-NL" sz="2400" dirty="0" smtClean="0"/>
              <a:t>voorzien van een ontworpen applicatie voor het maken en</a:t>
            </a:r>
          </a:p>
          <a:p>
            <a:r>
              <a:rPr lang="nl-NL" sz="2400" dirty="0" smtClean="0"/>
              <a:t>onderhouden van de database.</a:t>
            </a:r>
          </a:p>
          <a:p>
            <a:endParaRPr lang="nl-NL" sz="2400" dirty="0"/>
          </a:p>
          <a:p>
            <a:r>
              <a:rPr lang="nl-NL" sz="2400" dirty="0" smtClean="0"/>
              <a:t>Voorbeelden DMBS: MS-Access, </a:t>
            </a:r>
            <a:r>
              <a:rPr lang="nl-NL" sz="2400" dirty="0" err="1" smtClean="0"/>
              <a:t>MySQL</a:t>
            </a:r>
            <a:r>
              <a:rPr lang="nl-NL" sz="2400" dirty="0" smtClean="0"/>
              <a:t>, MS-SQL-server, Oracle </a:t>
            </a:r>
          </a:p>
          <a:p>
            <a:endParaRPr lang="nl-NL" dirty="0"/>
          </a:p>
          <a:p>
            <a:endParaRPr lang="nl-NL" dirty="0"/>
          </a:p>
        </p:txBody>
      </p:sp>
    </p:spTree>
    <p:extLst>
      <p:ext uri="{BB962C8B-B14F-4D97-AF65-F5344CB8AC3E}">
        <p14:creationId xmlns:p14="http://schemas.microsoft.com/office/powerpoint/2010/main" val="2667851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404664"/>
            <a:ext cx="4896544" cy="5222980"/>
          </a:xfrm>
          <a:prstGeom prst="rect">
            <a:avLst/>
          </a:prstGeom>
        </p:spPr>
      </p:pic>
    </p:spTree>
    <p:extLst>
      <p:ext uri="{BB962C8B-B14F-4D97-AF65-F5344CB8AC3E}">
        <p14:creationId xmlns:p14="http://schemas.microsoft.com/office/powerpoint/2010/main" val="2122987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Database (begrippen, herhaling)</a:t>
            </a:r>
            <a:endParaRPr lang="nl-NL" dirty="0"/>
          </a:p>
        </p:txBody>
      </p:sp>
      <p:sp>
        <p:nvSpPr>
          <p:cNvPr id="6" name="Tekstvak 5"/>
          <p:cNvSpPr txBox="1"/>
          <p:nvPr/>
        </p:nvSpPr>
        <p:spPr>
          <a:xfrm>
            <a:off x="539552" y="1690037"/>
            <a:ext cx="8064896" cy="3416320"/>
          </a:xfrm>
          <a:prstGeom prst="rect">
            <a:avLst/>
          </a:prstGeom>
          <a:noFill/>
        </p:spPr>
        <p:txBody>
          <a:bodyPr wrap="square" rtlCol="0">
            <a:spAutoFit/>
          </a:bodyPr>
          <a:lstStyle/>
          <a:p>
            <a:r>
              <a:rPr lang="nl-NL" sz="2400" dirty="0" smtClean="0"/>
              <a:t>Een database is een verzameling data, welke een onderlinge relatie hebben.</a:t>
            </a:r>
          </a:p>
          <a:p>
            <a:endParaRPr lang="nl-NL" sz="2400" dirty="0" smtClean="0"/>
          </a:p>
          <a:p>
            <a:pPr marL="285750" indent="-285750">
              <a:buFont typeface="Arial" pitchFamily="34" charset="0"/>
              <a:buChar char="•"/>
            </a:pPr>
            <a:r>
              <a:rPr lang="nl-NL" sz="2400" dirty="0" smtClean="0"/>
              <a:t>Het is een logische samenhangende verzameling van data.</a:t>
            </a:r>
          </a:p>
          <a:p>
            <a:pPr marL="285750" indent="-285750">
              <a:buFont typeface="Arial" pitchFamily="34" charset="0"/>
              <a:buChar char="•"/>
            </a:pPr>
            <a:r>
              <a:rPr lang="nl-NL" sz="2400" dirty="0" smtClean="0"/>
              <a:t>Het laat aspecten van de echte wereld zien.</a:t>
            </a:r>
          </a:p>
          <a:p>
            <a:pPr marL="285750" indent="-285750">
              <a:buFont typeface="Arial" pitchFamily="34" charset="0"/>
              <a:buChar char="•"/>
            </a:pPr>
            <a:r>
              <a:rPr lang="nl-NL" sz="2400" dirty="0" smtClean="0"/>
              <a:t>Het is ontworpen voor  een specifiek doel en beoogde gebruikers.</a:t>
            </a:r>
          </a:p>
          <a:p>
            <a:pPr marL="285750" indent="-285750">
              <a:buFont typeface="Arial" pitchFamily="34" charset="0"/>
              <a:buChar char="•"/>
            </a:pPr>
            <a:r>
              <a:rPr lang="nl-NL" sz="2400" dirty="0" smtClean="0"/>
              <a:t>Het kan in grootte en complexiteit variëren.</a:t>
            </a:r>
          </a:p>
          <a:p>
            <a:endParaRPr lang="nl-NL"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4725144"/>
            <a:ext cx="2160240" cy="162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806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nl-NL" dirty="0" smtClean="0"/>
              <a:t>Database (Voordelen)</a:t>
            </a:r>
            <a:endParaRPr lang="nl-NL" dirty="0"/>
          </a:p>
        </p:txBody>
      </p:sp>
      <p:sp>
        <p:nvSpPr>
          <p:cNvPr id="6" name="Tekstvak 5"/>
          <p:cNvSpPr txBox="1"/>
          <p:nvPr/>
        </p:nvSpPr>
        <p:spPr>
          <a:xfrm>
            <a:off x="539552" y="1690037"/>
            <a:ext cx="8064896" cy="2677656"/>
          </a:xfrm>
          <a:prstGeom prst="rect">
            <a:avLst/>
          </a:prstGeom>
          <a:noFill/>
        </p:spPr>
        <p:txBody>
          <a:bodyPr wrap="square" rtlCol="0">
            <a:spAutoFit/>
          </a:bodyPr>
          <a:lstStyle/>
          <a:p>
            <a:endParaRPr lang="nl-NL" sz="2400" dirty="0" smtClean="0"/>
          </a:p>
          <a:p>
            <a:pPr marL="342900" indent="-342900">
              <a:buFont typeface="Arial" pitchFamily="34" charset="0"/>
              <a:buChar char="•"/>
            </a:pPr>
            <a:r>
              <a:rPr lang="nl-NL" sz="2400" dirty="0"/>
              <a:t>Centrale </a:t>
            </a:r>
            <a:r>
              <a:rPr lang="nl-NL" sz="2400" dirty="0" smtClean="0"/>
              <a:t>opslag</a:t>
            </a:r>
          </a:p>
          <a:p>
            <a:pPr marL="342900" indent="-342900">
              <a:buFont typeface="Arial" pitchFamily="34" charset="0"/>
              <a:buChar char="•"/>
            </a:pPr>
            <a:r>
              <a:rPr lang="nl-NL" sz="2400" dirty="0" smtClean="0"/>
              <a:t>Tegelijk benaderbaar</a:t>
            </a:r>
            <a:endParaRPr lang="nl-NL" sz="2400" dirty="0"/>
          </a:p>
          <a:p>
            <a:pPr marL="342900" indent="-342900">
              <a:buFont typeface="Arial" pitchFamily="34" charset="0"/>
              <a:buChar char="•"/>
            </a:pPr>
            <a:r>
              <a:rPr lang="nl-NL" sz="2400" dirty="0"/>
              <a:t>Eenduidige gegevens</a:t>
            </a:r>
          </a:p>
          <a:p>
            <a:pPr marL="342900" indent="-342900">
              <a:buFont typeface="Arial" pitchFamily="34" charset="0"/>
              <a:buChar char="•"/>
            </a:pPr>
            <a:r>
              <a:rPr lang="nl-NL" sz="2400" dirty="0"/>
              <a:t>Geen dubbele gegevens</a:t>
            </a:r>
          </a:p>
          <a:p>
            <a:pPr marL="342900" indent="-342900">
              <a:buFont typeface="Arial" pitchFamily="34" charset="0"/>
              <a:buChar char="•"/>
            </a:pPr>
            <a:r>
              <a:rPr lang="nl-NL" sz="2400" dirty="0"/>
              <a:t>Snel benaderbaar </a:t>
            </a:r>
          </a:p>
          <a:p>
            <a:endParaRPr lang="nl-NL"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4725144"/>
            <a:ext cx="2160240" cy="162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682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Gert Draaisma</a:t>
            </a:r>
            <a:endParaRPr lang="nl-NL" dirty="0"/>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28800"/>
            <a:ext cx="4320480" cy="2878708"/>
          </a:xfrm>
          <a:prstGeom prst="rect">
            <a:avLst/>
          </a:prstGeom>
        </p:spPr>
      </p:pic>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3645024"/>
            <a:ext cx="4968552" cy="3338491"/>
          </a:xfrm>
          <a:prstGeom prst="rect">
            <a:avLst/>
          </a:prstGeom>
        </p:spPr>
      </p:pic>
      <p:pic>
        <p:nvPicPr>
          <p:cNvPr id="5" name="Afbeelding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5045" y="1383831"/>
            <a:ext cx="2857500" cy="1905000"/>
          </a:xfrm>
          <a:prstGeom prst="rect">
            <a:avLst/>
          </a:prstGeom>
        </p:spPr>
      </p:pic>
    </p:spTree>
    <p:extLst>
      <p:ext uri="{BB962C8B-B14F-4D97-AF65-F5344CB8AC3E}">
        <p14:creationId xmlns:p14="http://schemas.microsoft.com/office/powerpoint/2010/main" val="3624747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Database(structuur)</a:t>
            </a:r>
            <a:endParaRPr lang="nl-NL" dirty="0"/>
          </a:p>
        </p:txBody>
      </p:sp>
      <p:sp>
        <p:nvSpPr>
          <p:cNvPr id="3" name="Tekstvak 2"/>
          <p:cNvSpPr txBox="1"/>
          <p:nvPr/>
        </p:nvSpPr>
        <p:spPr>
          <a:xfrm>
            <a:off x="629661" y="1640259"/>
            <a:ext cx="8280920" cy="1077218"/>
          </a:xfrm>
          <a:prstGeom prst="rect">
            <a:avLst/>
          </a:prstGeom>
          <a:noFill/>
        </p:spPr>
        <p:txBody>
          <a:bodyPr wrap="square" rtlCol="0">
            <a:spAutoFit/>
          </a:bodyPr>
          <a:lstStyle/>
          <a:p>
            <a:r>
              <a:rPr lang="nl-NL" sz="2800" dirty="0" smtClean="0"/>
              <a:t>Een database bestaat uit 1 of meer tabellen. </a:t>
            </a:r>
          </a:p>
          <a:p>
            <a:endParaRPr lang="nl-NL" dirty="0"/>
          </a:p>
          <a:p>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789040"/>
            <a:ext cx="17621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s://encrypted-tbn2.gstatic.com/images?q=tbn:ANd9GcT9yHlq_30feFvpEwL-AdD2jkEKjLLLa24M3_01HLuPs6DWtJItM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71747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R4iPul_Z54g_xjeRDPuA3bVp3KTXUA9d4hTMEB0c32W6OBqYhWw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996" y="2978671"/>
            <a:ext cx="971550" cy="971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1.gstatic.com/images?q=tbn:ANd9GcR4iPul_Z54g_xjeRDPuA3bVp3KTXUA9d4hTMEB0c32W6OBqYhWw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464447"/>
            <a:ext cx="971550" cy="9715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encrypted-tbn1.gstatic.com/images?q=tbn:ANd9GcR4iPul_Z54g_xjeRDPuA3bVp3KTXUA9d4hTMEB0c32W6OBqYhWw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8571" y="3889051"/>
            <a:ext cx="971550" cy="971551"/>
          </a:xfrm>
          <a:prstGeom prst="rect">
            <a:avLst/>
          </a:prstGeom>
          <a:noFill/>
          <a:extLst>
            <a:ext uri="{909E8E84-426E-40DD-AFC4-6F175D3DCCD1}">
              <a14:hiddenFill xmlns:a14="http://schemas.microsoft.com/office/drawing/2010/main">
                <a:solidFill>
                  <a:srgbClr val="FFFFFF"/>
                </a:solidFill>
              </a14:hiddenFill>
            </a:ext>
          </a:extLst>
        </p:spPr>
      </p:pic>
      <p:sp>
        <p:nvSpPr>
          <p:cNvPr id="4" name="PIJL-RECHTS 3"/>
          <p:cNvSpPr/>
          <p:nvPr/>
        </p:nvSpPr>
        <p:spPr>
          <a:xfrm>
            <a:off x="2555776" y="35467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65986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Database(structuur)</a:t>
            </a:r>
            <a:endParaRPr lang="nl-NL" dirty="0"/>
          </a:p>
        </p:txBody>
      </p:sp>
      <p:sp>
        <p:nvSpPr>
          <p:cNvPr id="3" name="Tekstvak 2"/>
          <p:cNvSpPr txBox="1"/>
          <p:nvPr/>
        </p:nvSpPr>
        <p:spPr>
          <a:xfrm>
            <a:off x="395536" y="1268760"/>
            <a:ext cx="8280920" cy="4154984"/>
          </a:xfrm>
          <a:prstGeom prst="rect">
            <a:avLst/>
          </a:prstGeom>
          <a:noFill/>
        </p:spPr>
        <p:txBody>
          <a:bodyPr wrap="square" rtlCol="0">
            <a:spAutoFit/>
          </a:bodyPr>
          <a:lstStyle/>
          <a:p>
            <a:r>
              <a:rPr lang="nl-NL" sz="2400" dirty="0" smtClean="0"/>
              <a:t>We kunnen een aspect van de echte wereld omschrijven met zogenaamde meta-data, dit doen we als volgt:</a:t>
            </a:r>
          </a:p>
          <a:p>
            <a:endParaRPr lang="nl-NL" dirty="0"/>
          </a:p>
          <a:p>
            <a:r>
              <a:rPr lang="nl-NL" dirty="0" smtClean="0"/>
              <a:t>Syntax: </a:t>
            </a:r>
          </a:p>
          <a:p>
            <a:r>
              <a:rPr lang="nl-NL" b="1" dirty="0" smtClean="0"/>
              <a:t>Entiteit(attribuut(1), attribuut(2),…….attribuut(n))</a:t>
            </a:r>
          </a:p>
          <a:p>
            <a:endParaRPr lang="nl-NL" dirty="0"/>
          </a:p>
          <a:p>
            <a:r>
              <a:rPr lang="nl-NL" dirty="0" smtClean="0"/>
              <a:t>Voorbeeld:</a:t>
            </a:r>
          </a:p>
          <a:p>
            <a:r>
              <a:rPr lang="nl-NL" b="1" dirty="0" smtClean="0"/>
              <a:t>Presidenten(Presidentnaam,Geboortejaar,Dienstjaren,Overlijdensjaar.PoltiekePartij,Geboortestaat)</a:t>
            </a:r>
          </a:p>
          <a:p>
            <a:endParaRPr lang="nl-NL" dirty="0"/>
          </a:p>
          <a:p>
            <a:r>
              <a:rPr lang="nl-NL" dirty="0" smtClean="0"/>
              <a:t>We gebruiken vaak afkortingen:</a:t>
            </a:r>
          </a:p>
          <a:p>
            <a:r>
              <a:rPr lang="nl-NL" b="1" dirty="0" smtClean="0"/>
              <a:t>Pres(</a:t>
            </a:r>
            <a:r>
              <a:rPr lang="nl-NL" b="1" dirty="0" err="1" smtClean="0"/>
              <a:t>Pres_name,Birth_yr,Yrs_serv,Death_age,Party,State_born</a:t>
            </a:r>
            <a:r>
              <a:rPr lang="nl-NL" b="1" dirty="0" smtClean="0"/>
              <a:t>)</a:t>
            </a:r>
          </a:p>
          <a:p>
            <a:endParaRPr lang="nl-NL" dirty="0"/>
          </a:p>
          <a:p>
            <a:endParaRPr lang="nl-N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848225"/>
            <a:ext cx="21145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kstvak 3"/>
          <p:cNvSpPr txBox="1"/>
          <p:nvPr/>
        </p:nvSpPr>
        <p:spPr>
          <a:xfrm>
            <a:off x="395536" y="5054412"/>
            <a:ext cx="2829942" cy="369332"/>
          </a:xfrm>
          <a:prstGeom prst="rect">
            <a:avLst/>
          </a:prstGeom>
          <a:noFill/>
        </p:spPr>
        <p:txBody>
          <a:bodyPr wrap="none" rtlCol="0">
            <a:spAutoFit/>
          </a:bodyPr>
          <a:lstStyle/>
          <a:p>
            <a:r>
              <a:rPr lang="nl-NL" dirty="0" smtClean="0"/>
              <a:t>Access laat dit als volgt zien:</a:t>
            </a:r>
            <a:endParaRPr lang="nl-NL"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3789040"/>
            <a:ext cx="176212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64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 (structuur)</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336" y="2608105"/>
            <a:ext cx="55816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kstvak 2"/>
          <p:cNvSpPr txBox="1"/>
          <p:nvPr/>
        </p:nvSpPr>
        <p:spPr>
          <a:xfrm>
            <a:off x="191611" y="1268760"/>
            <a:ext cx="8030660" cy="369332"/>
          </a:xfrm>
          <a:prstGeom prst="rect">
            <a:avLst/>
          </a:prstGeom>
          <a:noFill/>
        </p:spPr>
        <p:txBody>
          <a:bodyPr wrap="none" rtlCol="0">
            <a:spAutoFit/>
          </a:bodyPr>
          <a:lstStyle/>
          <a:p>
            <a:r>
              <a:rPr lang="nl-NL" dirty="0" smtClean="0"/>
              <a:t>Deze meta-data wordt gebruikt voor het maken van de tabellen voor een database.</a:t>
            </a:r>
            <a:endParaRPr lang="nl-NL" dirty="0"/>
          </a:p>
        </p:txBody>
      </p:sp>
      <p:sp>
        <p:nvSpPr>
          <p:cNvPr id="4" name="Tekstvak 3"/>
          <p:cNvSpPr txBox="1"/>
          <p:nvPr/>
        </p:nvSpPr>
        <p:spPr>
          <a:xfrm>
            <a:off x="262533" y="1875599"/>
            <a:ext cx="2539606" cy="369332"/>
          </a:xfrm>
          <a:prstGeom prst="rect">
            <a:avLst/>
          </a:prstGeom>
          <a:noFill/>
        </p:spPr>
        <p:txBody>
          <a:bodyPr wrap="none" rtlCol="0">
            <a:spAutoFit/>
          </a:bodyPr>
          <a:lstStyle/>
          <a:p>
            <a:r>
              <a:rPr lang="nl-NL" dirty="0" smtClean="0"/>
              <a:t>Voorbeeld van een tabel:</a:t>
            </a:r>
            <a:endParaRPr lang="nl-NL" dirty="0"/>
          </a:p>
        </p:txBody>
      </p:sp>
      <p:sp>
        <p:nvSpPr>
          <p:cNvPr id="6" name="PIJL-RECHTS 5"/>
          <p:cNvSpPr/>
          <p:nvPr/>
        </p:nvSpPr>
        <p:spPr>
          <a:xfrm rot="5400000">
            <a:off x="7255676" y="1240056"/>
            <a:ext cx="24620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Kolom(attribuut)</a:t>
            </a:r>
            <a:endParaRPr lang="nl-NL" dirty="0"/>
          </a:p>
        </p:txBody>
      </p:sp>
      <p:sp>
        <p:nvSpPr>
          <p:cNvPr id="7" name="PIJL-RECHTS 6"/>
          <p:cNvSpPr/>
          <p:nvPr/>
        </p:nvSpPr>
        <p:spPr>
          <a:xfrm>
            <a:off x="1156301" y="2471104"/>
            <a:ext cx="24482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Tabelnaam(entiteit)</a:t>
            </a:r>
            <a:endParaRPr lang="nl-NL" dirty="0"/>
          </a:p>
        </p:txBody>
      </p:sp>
      <p:sp>
        <p:nvSpPr>
          <p:cNvPr id="5" name="Tekstvak 4"/>
          <p:cNvSpPr txBox="1"/>
          <p:nvPr/>
        </p:nvSpPr>
        <p:spPr>
          <a:xfrm>
            <a:off x="63940" y="4363070"/>
            <a:ext cx="3320396" cy="2308324"/>
          </a:xfrm>
          <a:prstGeom prst="rect">
            <a:avLst/>
          </a:prstGeom>
          <a:noFill/>
        </p:spPr>
        <p:txBody>
          <a:bodyPr wrap="none" rtlCol="0">
            <a:spAutoFit/>
          </a:bodyPr>
          <a:lstStyle/>
          <a:p>
            <a:r>
              <a:rPr lang="nl-NL" dirty="0" smtClean="0"/>
              <a:t>Primaire sleutel:</a:t>
            </a:r>
          </a:p>
          <a:p>
            <a:r>
              <a:rPr lang="nl-NL" dirty="0" smtClean="0"/>
              <a:t>Het definiëren van een primaire</a:t>
            </a:r>
          </a:p>
          <a:p>
            <a:r>
              <a:rPr lang="nl-NL" dirty="0" smtClean="0"/>
              <a:t>sleutel maakt elke rij uniek.</a:t>
            </a:r>
          </a:p>
          <a:p>
            <a:r>
              <a:rPr lang="nl-NL" dirty="0" smtClean="0"/>
              <a:t>Voor deze tabel is de primaire </a:t>
            </a:r>
          </a:p>
          <a:p>
            <a:r>
              <a:rPr lang="nl-NL" dirty="0" smtClean="0"/>
              <a:t>sleutel, gedefinieerd op de kolom</a:t>
            </a:r>
          </a:p>
          <a:p>
            <a:r>
              <a:rPr lang="nl-NL" dirty="0" err="1" smtClean="0"/>
              <a:t>pres_name</a:t>
            </a:r>
            <a:r>
              <a:rPr lang="nl-NL" dirty="0" smtClean="0"/>
              <a:t>.</a:t>
            </a:r>
          </a:p>
          <a:p>
            <a:r>
              <a:rPr lang="nl-NL" dirty="0" smtClean="0"/>
              <a:t> </a:t>
            </a:r>
          </a:p>
          <a:p>
            <a:endParaRPr lang="nl-NL" dirty="0"/>
          </a:p>
        </p:txBody>
      </p:sp>
      <p:sp>
        <p:nvSpPr>
          <p:cNvPr id="8" name="PIJL-RECHTS 7"/>
          <p:cNvSpPr/>
          <p:nvPr/>
        </p:nvSpPr>
        <p:spPr>
          <a:xfrm>
            <a:off x="286295" y="3831795"/>
            <a:ext cx="30897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Rij (Record, </a:t>
            </a:r>
            <a:r>
              <a:rPr lang="nl-NL" dirty="0" err="1" smtClean="0"/>
              <a:t>tupel</a:t>
            </a:r>
            <a:r>
              <a:rPr lang="nl-NL" dirty="0" smtClean="0"/>
              <a:t>)</a:t>
            </a:r>
            <a:endParaRPr lang="nl-NL" dirty="0"/>
          </a:p>
        </p:txBody>
      </p:sp>
      <p:sp>
        <p:nvSpPr>
          <p:cNvPr id="9" name="PIJL-LINKS 8"/>
          <p:cNvSpPr/>
          <p:nvPr/>
        </p:nvSpPr>
        <p:spPr>
          <a:xfrm rot="1321240">
            <a:off x="4427431" y="3242192"/>
            <a:ext cx="252028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Primaire sleutel</a:t>
            </a:r>
            <a:endParaRPr lang="nl-NL" dirty="0"/>
          </a:p>
        </p:txBody>
      </p:sp>
      <p:sp>
        <p:nvSpPr>
          <p:cNvPr id="11" name="PIJL-RECHTS 10"/>
          <p:cNvSpPr/>
          <p:nvPr/>
        </p:nvSpPr>
        <p:spPr>
          <a:xfrm>
            <a:off x="3794764" y="51669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Veld</a:t>
            </a:r>
            <a:endParaRPr lang="nl-NL" dirty="0"/>
          </a:p>
        </p:txBody>
      </p:sp>
      <p:sp>
        <p:nvSpPr>
          <p:cNvPr id="12" name="Rond enkele hoek rechthoek 11"/>
          <p:cNvSpPr/>
          <p:nvPr/>
        </p:nvSpPr>
        <p:spPr>
          <a:xfrm>
            <a:off x="4773172" y="5301208"/>
            <a:ext cx="914400" cy="216024"/>
          </a:xfrm>
          <a:prstGeom prst="round1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ond enkele hoek rechthoek 13"/>
          <p:cNvSpPr/>
          <p:nvPr/>
        </p:nvSpPr>
        <p:spPr>
          <a:xfrm>
            <a:off x="8029524" y="2849804"/>
            <a:ext cx="914400" cy="3634975"/>
          </a:xfrm>
          <a:prstGeom prst="round1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ond enkele hoek rechthoek 14"/>
          <p:cNvSpPr/>
          <p:nvPr/>
        </p:nvSpPr>
        <p:spPr>
          <a:xfrm>
            <a:off x="3384336" y="3966599"/>
            <a:ext cx="5559588" cy="215025"/>
          </a:xfrm>
          <a:prstGeom prst="round1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ond enkele hoek rechthoek 15"/>
          <p:cNvSpPr/>
          <p:nvPr/>
        </p:nvSpPr>
        <p:spPr>
          <a:xfrm>
            <a:off x="3563888" y="2618670"/>
            <a:ext cx="457200" cy="216024"/>
          </a:xfrm>
          <a:prstGeom prst="round1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ond enkele hoek rechthoek 16"/>
          <p:cNvSpPr/>
          <p:nvPr/>
        </p:nvSpPr>
        <p:spPr>
          <a:xfrm>
            <a:off x="3604573" y="2862163"/>
            <a:ext cx="823932" cy="216024"/>
          </a:xfrm>
          <a:prstGeom prst="round1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21268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Database(relaties)</a:t>
            </a:r>
            <a:endParaRPr lang="nl-N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76" y="1142326"/>
            <a:ext cx="6327025" cy="292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kstvak 2"/>
          <p:cNvSpPr txBox="1"/>
          <p:nvPr/>
        </p:nvSpPr>
        <p:spPr>
          <a:xfrm>
            <a:off x="179511" y="1196752"/>
            <a:ext cx="6395790" cy="1200329"/>
          </a:xfrm>
          <a:prstGeom prst="rect">
            <a:avLst/>
          </a:prstGeom>
          <a:noFill/>
        </p:spPr>
        <p:txBody>
          <a:bodyPr wrap="none" rtlCol="0">
            <a:spAutoFit/>
          </a:bodyPr>
          <a:lstStyle/>
          <a:p>
            <a:r>
              <a:rPr lang="nl-NL" dirty="0" smtClean="0"/>
              <a:t>Twee tabellen, de presidenten en de vrouwen van de presidenten.</a:t>
            </a:r>
          </a:p>
          <a:p>
            <a:endParaRPr lang="nl-NL" dirty="0" smtClean="0"/>
          </a:p>
          <a:p>
            <a:endParaRPr lang="nl-NL" dirty="0" smtClean="0"/>
          </a:p>
          <a:p>
            <a:endParaRPr lang="nl-NL" dirty="0"/>
          </a:p>
        </p:txBody>
      </p:sp>
      <p:sp>
        <p:nvSpPr>
          <p:cNvPr id="4" name="Tekstvak 3"/>
          <p:cNvSpPr txBox="1"/>
          <p:nvPr/>
        </p:nvSpPr>
        <p:spPr>
          <a:xfrm>
            <a:off x="248276" y="3717032"/>
            <a:ext cx="6838026" cy="3693319"/>
          </a:xfrm>
          <a:prstGeom prst="rect">
            <a:avLst/>
          </a:prstGeom>
          <a:noFill/>
        </p:spPr>
        <p:txBody>
          <a:bodyPr wrap="none" rtlCol="0">
            <a:spAutoFit/>
          </a:bodyPr>
          <a:lstStyle/>
          <a:p>
            <a:r>
              <a:rPr lang="nl-NL" dirty="0" smtClean="0"/>
              <a:t>Deze relatie kan gespecificeerd worden, meestal met een werkwoord.</a:t>
            </a:r>
          </a:p>
          <a:p>
            <a:r>
              <a:rPr lang="nl-NL" dirty="0" smtClean="0"/>
              <a:t>In dit geval is het werkwoord trouwen.</a:t>
            </a:r>
          </a:p>
          <a:p>
            <a:r>
              <a:rPr lang="nl-NL" dirty="0" smtClean="0"/>
              <a:t>Een president is getrouwd(geweest) met een presidentsvrouw.</a:t>
            </a:r>
          </a:p>
          <a:p>
            <a:endParaRPr lang="nl-NL" dirty="0"/>
          </a:p>
          <a:p>
            <a:r>
              <a:rPr lang="nl-NL" dirty="0" smtClean="0"/>
              <a:t>In ons voorbeeld spreken we van een 1 op veel relatie, dit betekent dat</a:t>
            </a:r>
          </a:p>
          <a:p>
            <a:r>
              <a:rPr lang="nl-NL" dirty="0" smtClean="0"/>
              <a:t>1 president meerdere keren gehuwd kan zijn geweest.</a:t>
            </a:r>
          </a:p>
          <a:p>
            <a:r>
              <a:rPr lang="nl-NL" dirty="0" smtClean="0"/>
              <a:t>De volgende relaties zijn ook mogelijk: </a:t>
            </a:r>
          </a:p>
          <a:p>
            <a:pPr marL="285750" indent="-285750">
              <a:buFont typeface="Arial" pitchFamily="34" charset="0"/>
              <a:buChar char="•"/>
            </a:pPr>
            <a:r>
              <a:rPr lang="nl-NL" dirty="0" smtClean="0"/>
              <a:t>Veel op veel relaties .</a:t>
            </a:r>
          </a:p>
          <a:p>
            <a:pPr marL="285750" indent="-285750">
              <a:buFont typeface="Arial" pitchFamily="34" charset="0"/>
              <a:buChar char="•"/>
            </a:pPr>
            <a:r>
              <a:rPr lang="nl-NL" dirty="0" smtClean="0"/>
              <a:t>Een op een relaties</a:t>
            </a:r>
          </a:p>
          <a:p>
            <a:pPr marL="285750" indent="-285750">
              <a:buFont typeface="Arial" pitchFamily="34" charset="0"/>
              <a:buChar char="•"/>
            </a:pPr>
            <a:r>
              <a:rPr lang="nl-NL" dirty="0" smtClean="0"/>
              <a:t>Veel op een relaties</a:t>
            </a:r>
          </a:p>
          <a:p>
            <a:endParaRPr lang="nl-NL" dirty="0" smtClean="0"/>
          </a:p>
          <a:p>
            <a:endParaRPr lang="nl-NL" dirty="0"/>
          </a:p>
          <a:p>
            <a:endParaRPr lang="nl-NL" dirty="0"/>
          </a:p>
        </p:txBody>
      </p:sp>
    </p:spTree>
    <p:extLst>
      <p:ext uri="{BB962C8B-B14F-4D97-AF65-F5344CB8AC3E}">
        <p14:creationId xmlns:p14="http://schemas.microsoft.com/office/powerpoint/2010/main" val="1330542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Database(relaties)</a:t>
            </a:r>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65104"/>
            <a:ext cx="6327025" cy="292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kstvak 2"/>
          <p:cNvSpPr txBox="1"/>
          <p:nvPr/>
        </p:nvSpPr>
        <p:spPr>
          <a:xfrm>
            <a:off x="179511" y="1052736"/>
            <a:ext cx="8099012" cy="4524315"/>
          </a:xfrm>
          <a:prstGeom prst="rect">
            <a:avLst/>
          </a:prstGeom>
          <a:noFill/>
        </p:spPr>
        <p:txBody>
          <a:bodyPr wrap="none" rtlCol="0">
            <a:spAutoFit/>
          </a:bodyPr>
          <a:lstStyle/>
          <a:p>
            <a:r>
              <a:rPr lang="nl-NL" dirty="0" smtClean="0"/>
              <a:t>We hebben twee tabellen, de presidenten en de huwelijken van deze president.</a:t>
            </a:r>
          </a:p>
          <a:p>
            <a:endParaRPr lang="nl-NL" dirty="0" smtClean="0"/>
          </a:p>
          <a:p>
            <a:r>
              <a:rPr lang="nl-NL" b="1" dirty="0" smtClean="0"/>
              <a:t>Primaire sleutel:</a:t>
            </a:r>
          </a:p>
          <a:p>
            <a:r>
              <a:rPr lang="nl-NL" dirty="0" smtClean="0"/>
              <a:t>De primaire sleutel van presidenten is </a:t>
            </a:r>
            <a:r>
              <a:rPr lang="nl-NL" dirty="0" err="1" smtClean="0"/>
              <a:t>Pres_name</a:t>
            </a:r>
            <a:r>
              <a:rPr lang="nl-NL" dirty="0"/>
              <a:t>.</a:t>
            </a:r>
            <a:endParaRPr lang="nl-NL" dirty="0" smtClean="0"/>
          </a:p>
          <a:p>
            <a:endParaRPr lang="nl-NL" b="1" dirty="0" smtClean="0"/>
          </a:p>
          <a:p>
            <a:r>
              <a:rPr lang="nl-NL" b="1" dirty="0" smtClean="0"/>
              <a:t>Samengestelde sleutel:</a:t>
            </a:r>
          </a:p>
          <a:p>
            <a:r>
              <a:rPr lang="nl-NL" dirty="0" smtClean="0"/>
              <a:t>De primaire sleutel van </a:t>
            </a:r>
            <a:r>
              <a:rPr lang="nl-NL" dirty="0" err="1" smtClean="0"/>
              <a:t>Pres_mar</a:t>
            </a:r>
            <a:r>
              <a:rPr lang="nl-NL" dirty="0" smtClean="0"/>
              <a:t> is een combinatie van de attributen </a:t>
            </a:r>
            <a:r>
              <a:rPr lang="nl-NL" dirty="0" err="1" smtClean="0"/>
              <a:t>Pres_name</a:t>
            </a:r>
            <a:r>
              <a:rPr lang="nl-NL" dirty="0" smtClean="0"/>
              <a:t> en</a:t>
            </a:r>
          </a:p>
          <a:p>
            <a:r>
              <a:rPr lang="nl-NL" dirty="0" err="1" smtClean="0"/>
              <a:t>SP_name</a:t>
            </a:r>
            <a:r>
              <a:rPr lang="nl-NL" dirty="0" smtClean="0"/>
              <a:t>, we noemen dit een samengestelde sleutel.</a:t>
            </a:r>
          </a:p>
          <a:p>
            <a:endParaRPr lang="nl-NL" b="1" dirty="0" smtClean="0"/>
          </a:p>
          <a:p>
            <a:r>
              <a:rPr lang="nl-NL" b="1" dirty="0" smtClean="0"/>
              <a:t>Vreemde sleutel:</a:t>
            </a:r>
          </a:p>
          <a:p>
            <a:r>
              <a:rPr lang="nl-NL" dirty="0" smtClean="0"/>
              <a:t>Er is een relatie aangebracht tussen Pres en </a:t>
            </a:r>
            <a:r>
              <a:rPr lang="nl-NL" dirty="0" err="1" smtClean="0"/>
              <a:t>Pres_mar</a:t>
            </a:r>
            <a:r>
              <a:rPr lang="nl-NL" dirty="0" smtClean="0"/>
              <a:t>, door het attribuut </a:t>
            </a:r>
            <a:r>
              <a:rPr lang="nl-NL" dirty="0" err="1" smtClean="0"/>
              <a:t>Pres_name</a:t>
            </a:r>
            <a:endParaRPr lang="nl-NL" dirty="0" smtClean="0"/>
          </a:p>
          <a:p>
            <a:r>
              <a:rPr lang="nl-NL" dirty="0" smtClean="0"/>
              <a:t>van Pres te koppelen aan het attribuut </a:t>
            </a:r>
            <a:r>
              <a:rPr lang="nl-NL" dirty="0" err="1" smtClean="0"/>
              <a:t>Pres_name</a:t>
            </a:r>
            <a:r>
              <a:rPr lang="nl-NL" dirty="0" smtClean="0"/>
              <a:t> van </a:t>
            </a:r>
            <a:r>
              <a:rPr lang="nl-NL" dirty="0" err="1" smtClean="0"/>
              <a:t>Pres_Mar</a:t>
            </a:r>
            <a:r>
              <a:rPr lang="nl-NL" dirty="0" smtClean="0"/>
              <a:t>. </a:t>
            </a:r>
          </a:p>
          <a:p>
            <a:r>
              <a:rPr lang="nl-NL" dirty="0" err="1" smtClean="0"/>
              <a:t>Pres_name</a:t>
            </a:r>
            <a:r>
              <a:rPr lang="nl-NL" dirty="0" smtClean="0"/>
              <a:t> van </a:t>
            </a:r>
            <a:r>
              <a:rPr lang="nl-NL" dirty="0" err="1" smtClean="0"/>
              <a:t>Pres_mar</a:t>
            </a:r>
            <a:r>
              <a:rPr lang="nl-NL" dirty="0" smtClean="0"/>
              <a:t> noemen we de vreemde sleutel.</a:t>
            </a:r>
          </a:p>
          <a:p>
            <a:r>
              <a:rPr lang="nl-NL" dirty="0" smtClean="0"/>
              <a:t> </a:t>
            </a:r>
          </a:p>
          <a:p>
            <a:endParaRPr lang="nl-NL" dirty="0" smtClean="0"/>
          </a:p>
          <a:p>
            <a:endParaRPr lang="nl-NL" dirty="0"/>
          </a:p>
        </p:txBody>
      </p:sp>
    </p:spTree>
    <p:extLst>
      <p:ext uri="{BB962C8B-B14F-4D97-AF65-F5344CB8AC3E}">
        <p14:creationId xmlns:p14="http://schemas.microsoft.com/office/powerpoint/2010/main" val="1317742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 en SQL</a:t>
            </a:r>
            <a:endParaRPr lang="nl-NL" dirty="0"/>
          </a:p>
        </p:txBody>
      </p:sp>
      <p:sp>
        <p:nvSpPr>
          <p:cNvPr id="3" name="Rechthoek 2"/>
          <p:cNvSpPr/>
          <p:nvPr/>
        </p:nvSpPr>
        <p:spPr>
          <a:xfrm>
            <a:off x="539552" y="1340768"/>
            <a:ext cx="8136904" cy="5170646"/>
          </a:xfrm>
          <a:prstGeom prst="rect">
            <a:avLst/>
          </a:prstGeom>
        </p:spPr>
        <p:txBody>
          <a:bodyPr wrap="square">
            <a:spAutoFit/>
          </a:bodyPr>
          <a:lstStyle/>
          <a:p>
            <a:r>
              <a:rPr lang="nl-NL" sz="2400" dirty="0" smtClean="0"/>
              <a:t>SQL definitie:</a:t>
            </a:r>
            <a:endParaRPr lang="nl-NL" sz="2400" dirty="0"/>
          </a:p>
          <a:p>
            <a:r>
              <a:rPr lang="nl-NL" sz="2400" dirty="0"/>
              <a:t>Een </a:t>
            </a:r>
            <a:r>
              <a:rPr lang="nl-NL" sz="2400" dirty="0" smtClean="0"/>
              <a:t>(vraag)taal </a:t>
            </a:r>
            <a:r>
              <a:rPr lang="nl-NL" sz="2400" dirty="0"/>
              <a:t>waarmee gegevens uit de database gemanipuleerd (opzoeken, </a:t>
            </a:r>
            <a:r>
              <a:rPr lang="nl-NL" sz="2400" dirty="0" smtClean="0"/>
              <a:t>toevoegen, aanpassen </a:t>
            </a:r>
            <a:r>
              <a:rPr lang="nl-NL" sz="2400" dirty="0"/>
              <a:t>en verwijderen) kunnen worden. </a:t>
            </a:r>
            <a:endParaRPr lang="nl-NL" sz="2400" dirty="0" smtClean="0"/>
          </a:p>
          <a:p>
            <a:endParaRPr lang="nl-NL" sz="2400" dirty="0" smtClean="0"/>
          </a:p>
          <a:p>
            <a:pPr marL="285750" indent="-285750">
              <a:buFont typeface="Arial" pitchFamily="34" charset="0"/>
              <a:buChar char="•"/>
            </a:pPr>
            <a:r>
              <a:rPr lang="nl-NL" sz="2400" dirty="0" smtClean="0"/>
              <a:t>SQL = </a:t>
            </a:r>
            <a:r>
              <a:rPr lang="nl-NL" sz="2400" dirty="0" err="1" smtClean="0"/>
              <a:t>Structured</a:t>
            </a:r>
            <a:r>
              <a:rPr lang="nl-NL" sz="2400" dirty="0" smtClean="0"/>
              <a:t> </a:t>
            </a:r>
            <a:r>
              <a:rPr lang="nl-NL" sz="2400" dirty="0"/>
              <a:t>Query </a:t>
            </a:r>
            <a:r>
              <a:rPr lang="nl-NL" sz="2400" dirty="0" smtClean="0"/>
              <a:t>Language</a:t>
            </a:r>
          </a:p>
          <a:p>
            <a:pPr marL="285750" indent="-285750">
              <a:buFont typeface="Arial" pitchFamily="34" charset="0"/>
              <a:buChar char="•"/>
            </a:pPr>
            <a:r>
              <a:rPr lang="nl-NL" sz="2400" dirty="0" smtClean="0"/>
              <a:t>Dit is een gestandaardiseerde taal, </a:t>
            </a:r>
            <a:r>
              <a:rPr lang="nl-NL" sz="2400" dirty="0" err="1" smtClean="0"/>
              <a:t>d.w.z.elke</a:t>
            </a:r>
            <a:r>
              <a:rPr lang="nl-NL" sz="2400" dirty="0" smtClean="0"/>
              <a:t> DBMS maakt gebruik van deze taal.</a:t>
            </a:r>
          </a:p>
          <a:p>
            <a:pPr marL="285750" indent="-285750">
              <a:buFont typeface="Arial" pitchFamily="34" charset="0"/>
              <a:buChar char="•"/>
            </a:pPr>
            <a:r>
              <a:rPr lang="nl-NL" sz="2400" dirty="0" smtClean="0"/>
              <a:t>Je kunt soms ook je doel bereiken in een DBMS door te klikken en te klakken, dit is per DBMS verschillend, dus niet gestandaardiseerd. Het is niet het hoofddoel van deze cursus om dit te leren. (</a:t>
            </a:r>
            <a:r>
              <a:rPr lang="nl-NL" sz="2400" b="1" dirty="0" smtClean="0"/>
              <a:t>Het Hoofddoel is SQL).</a:t>
            </a:r>
          </a:p>
          <a:p>
            <a:endParaRPr lang="nl-NL" sz="2400" dirty="0" smtClean="0"/>
          </a:p>
          <a:p>
            <a:endParaRPr lang="nl-NL" dirty="0"/>
          </a:p>
        </p:txBody>
      </p:sp>
    </p:spTree>
    <p:extLst>
      <p:ext uri="{BB962C8B-B14F-4D97-AF65-F5344CB8AC3E}">
        <p14:creationId xmlns:p14="http://schemas.microsoft.com/office/powerpoint/2010/main" val="355637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Database </a:t>
            </a:r>
            <a:r>
              <a:rPr lang="nl-NL" dirty="0" smtClean="0"/>
              <a:t>en SQL</a:t>
            </a:r>
            <a:endParaRPr lang="nl-NL" dirty="0"/>
          </a:p>
        </p:txBody>
      </p:sp>
      <p:sp>
        <p:nvSpPr>
          <p:cNvPr id="3" name="Tekstvak 2"/>
          <p:cNvSpPr txBox="1"/>
          <p:nvPr/>
        </p:nvSpPr>
        <p:spPr>
          <a:xfrm>
            <a:off x="231414" y="1305510"/>
            <a:ext cx="8280920" cy="2862322"/>
          </a:xfrm>
          <a:prstGeom prst="rect">
            <a:avLst/>
          </a:prstGeom>
          <a:noFill/>
        </p:spPr>
        <p:txBody>
          <a:bodyPr wrap="square" rtlCol="0">
            <a:spAutoFit/>
          </a:bodyPr>
          <a:lstStyle/>
          <a:p>
            <a:r>
              <a:rPr lang="nl-NL" sz="2000" dirty="0" smtClean="0"/>
              <a:t>Het aanmaken van een tabel doe je met een query, deze heeft de volgende syntax:</a:t>
            </a:r>
          </a:p>
          <a:p>
            <a:endParaRPr lang="nl-NL" sz="2000" dirty="0"/>
          </a:p>
          <a:p>
            <a:r>
              <a:rPr lang="nl-NL" sz="2000" dirty="0" smtClean="0"/>
              <a:t>CREATE TABLE entiteit</a:t>
            </a:r>
          </a:p>
          <a:p>
            <a:r>
              <a:rPr lang="nl-NL" sz="2000" dirty="0" smtClean="0"/>
              <a:t>(attribuutnaam gegevenstype(lengte attribuut) niet leeg aanduiding,</a:t>
            </a:r>
          </a:p>
          <a:p>
            <a:r>
              <a:rPr lang="nl-NL" sz="2000" dirty="0" smtClean="0"/>
              <a:t> attribuutnaam gegevenstype(lengte attribuut niet leeg aanduiding,</a:t>
            </a:r>
          </a:p>
          <a:p>
            <a:r>
              <a:rPr lang="nl-NL" sz="2000" dirty="0" smtClean="0"/>
              <a:t>………………………….,</a:t>
            </a:r>
          </a:p>
          <a:p>
            <a:r>
              <a:rPr lang="nl-NL" sz="2000" dirty="0" smtClean="0"/>
              <a:t>………………………….,</a:t>
            </a:r>
          </a:p>
          <a:p>
            <a:r>
              <a:rPr lang="nl-NL" sz="2000" dirty="0" smtClean="0"/>
              <a:t>PRIMARY KEY(attribuutnaam,……..,…..))</a:t>
            </a:r>
            <a:endParaRPr lang="nl-NL" sz="2000" dirty="0"/>
          </a:p>
        </p:txBody>
      </p:sp>
      <p:sp>
        <p:nvSpPr>
          <p:cNvPr id="4" name="Tekstvak 3"/>
          <p:cNvSpPr txBox="1"/>
          <p:nvPr/>
        </p:nvSpPr>
        <p:spPr>
          <a:xfrm>
            <a:off x="258945" y="4725144"/>
            <a:ext cx="8061566" cy="1754326"/>
          </a:xfrm>
          <a:prstGeom prst="rect">
            <a:avLst/>
          </a:prstGeom>
          <a:noFill/>
        </p:spPr>
        <p:txBody>
          <a:bodyPr wrap="none" rtlCol="0">
            <a:spAutoFit/>
          </a:bodyPr>
          <a:lstStyle/>
          <a:p>
            <a:pPr marL="285750" indent="-285750">
              <a:buFont typeface="Arial" pitchFamily="34" charset="0"/>
              <a:buChar char="•"/>
            </a:pPr>
            <a:r>
              <a:rPr lang="nl-NL" dirty="0" smtClean="0"/>
              <a:t>entiteit=naam van de tabel</a:t>
            </a:r>
          </a:p>
          <a:p>
            <a:pPr marL="285750" indent="-285750">
              <a:buFont typeface="Arial" pitchFamily="34" charset="0"/>
              <a:buChar char="•"/>
            </a:pPr>
            <a:r>
              <a:rPr lang="nl-NL" dirty="0" smtClean="0"/>
              <a:t>attribuutnaam=naam van de kolom(en)</a:t>
            </a:r>
          </a:p>
          <a:p>
            <a:pPr marL="285750" indent="-285750">
              <a:buFont typeface="Arial" pitchFamily="34" charset="0"/>
              <a:buChar char="•"/>
            </a:pPr>
            <a:r>
              <a:rPr lang="nl-NL" dirty="0" smtClean="0"/>
              <a:t>gegevenstype= integer/</a:t>
            </a:r>
            <a:r>
              <a:rPr lang="nl-NL" dirty="0" err="1" smtClean="0"/>
              <a:t>numeric</a:t>
            </a:r>
            <a:r>
              <a:rPr lang="nl-NL" dirty="0" smtClean="0"/>
              <a:t>/</a:t>
            </a:r>
            <a:r>
              <a:rPr lang="nl-NL" dirty="0" err="1" smtClean="0"/>
              <a:t>char</a:t>
            </a:r>
            <a:r>
              <a:rPr lang="nl-NL" dirty="0" smtClean="0"/>
              <a:t>/</a:t>
            </a:r>
            <a:r>
              <a:rPr lang="nl-NL" dirty="0" err="1" smtClean="0"/>
              <a:t>text</a:t>
            </a:r>
            <a:r>
              <a:rPr lang="nl-NL" dirty="0" smtClean="0"/>
              <a:t>/date/</a:t>
            </a:r>
            <a:r>
              <a:rPr lang="nl-NL" dirty="0" err="1" smtClean="0"/>
              <a:t>varchar</a:t>
            </a:r>
            <a:r>
              <a:rPr lang="nl-NL" dirty="0" smtClean="0"/>
              <a:t>/</a:t>
            </a:r>
            <a:r>
              <a:rPr lang="nl-NL" dirty="0" err="1" smtClean="0"/>
              <a:t>boolean</a:t>
            </a:r>
            <a:r>
              <a:rPr lang="nl-NL" dirty="0" smtClean="0"/>
              <a:t>.</a:t>
            </a:r>
          </a:p>
          <a:p>
            <a:r>
              <a:rPr lang="nl-NL" dirty="0" smtClean="0"/>
              <a:t>     (bij een integer hoeft niet de lengte opgegeven te worden, bij een </a:t>
            </a:r>
            <a:r>
              <a:rPr lang="nl-NL" dirty="0" err="1" smtClean="0"/>
              <a:t>text</a:t>
            </a:r>
            <a:r>
              <a:rPr lang="nl-NL" dirty="0" smtClean="0"/>
              <a:t> veld wel.</a:t>
            </a:r>
          </a:p>
          <a:p>
            <a:pPr marL="285750" indent="-285750">
              <a:buFont typeface="Arial" pitchFamily="34" charset="0"/>
              <a:buChar char="•"/>
            </a:pPr>
            <a:r>
              <a:rPr lang="nl-NL" dirty="0" smtClean="0"/>
              <a:t>Niet leeg aanduiding = NOT NULL, mag een kolom leeggelaten worden, dan </a:t>
            </a:r>
          </a:p>
          <a:p>
            <a:r>
              <a:rPr lang="nl-NL" dirty="0" smtClean="0"/>
              <a:t>      geen “NOT NULL” opnemen.</a:t>
            </a:r>
            <a:endParaRPr lang="nl-NL" dirty="0"/>
          </a:p>
        </p:txBody>
      </p:sp>
    </p:spTree>
    <p:extLst>
      <p:ext uri="{BB962C8B-B14F-4D97-AF65-F5344CB8AC3E}">
        <p14:creationId xmlns:p14="http://schemas.microsoft.com/office/powerpoint/2010/main" val="4150954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Database </a:t>
            </a:r>
            <a:r>
              <a:rPr lang="nl-NL" dirty="0" smtClean="0"/>
              <a:t>en SQL</a:t>
            </a:r>
            <a:endParaRPr lang="nl-NL" dirty="0"/>
          </a:p>
        </p:txBody>
      </p:sp>
      <p:sp>
        <p:nvSpPr>
          <p:cNvPr id="3" name="Tekstvak 2"/>
          <p:cNvSpPr txBox="1"/>
          <p:nvPr/>
        </p:nvSpPr>
        <p:spPr>
          <a:xfrm>
            <a:off x="539552" y="1196752"/>
            <a:ext cx="8280920" cy="2554545"/>
          </a:xfrm>
          <a:prstGeom prst="rect">
            <a:avLst/>
          </a:prstGeom>
          <a:noFill/>
        </p:spPr>
        <p:txBody>
          <a:bodyPr wrap="square" rtlCol="0">
            <a:spAutoFit/>
          </a:bodyPr>
          <a:lstStyle/>
          <a:p>
            <a:r>
              <a:rPr lang="nl-NL" sz="2000" dirty="0" smtClean="0"/>
              <a:t>Syntax:</a:t>
            </a:r>
          </a:p>
          <a:p>
            <a:endParaRPr lang="nl-NL" sz="2000" dirty="0"/>
          </a:p>
          <a:p>
            <a:r>
              <a:rPr lang="nl-NL" sz="2000" dirty="0" smtClean="0"/>
              <a:t>CREATE TABLE entiteit</a:t>
            </a:r>
          </a:p>
          <a:p>
            <a:r>
              <a:rPr lang="nl-NL" sz="2000" dirty="0" smtClean="0"/>
              <a:t>(attribuutnaam gegevenstype(lengte attribuut) niet leeg aanduiding,</a:t>
            </a:r>
          </a:p>
          <a:p>
            <a:r>
              <a:rPr lang="nl-NL" sz="2000" dirty="0" smtClean="0"/>
              <a:t> attribuutnaam gegevenstype(lengte attribuut niet leeg aanduiding,</a:t>
            </a:r>
          </a:p>
          <a:p>
            <a:r>
              <a:rPr lang="nl-NL" sz="2000" dirty="0" smtClean="0"/>
              <a:t>………………………….,</a:t>
            </a:r>
          </a:p>
          <a:p>
            <a:r>
              <a:rPr lang="nl-NL" sz="2000" dirty="0" smtClean="0"/>
              <a:t>………………………….,</a:t>
            </a:r>
          </a:p>
          <a:p>
            <a:r>
              <a:rPr lang="nl-NL" sz="2000" dirty="0" smtClean="0"/>
              <a:t>PRIMARY KEY(attribuutnaam,……..,…..))</a:t>
            </a:r>
            <a:endParaRPr lang="nl-NL" sz="2000" dirty="0"/>
          </a:p>
        </p:txBody>
      </p:sp>
      <p:sp>
        <p:nvSpPr>
          <p:cNvPr id="5" name="Rechthoek 4"/>
          <p:cNvSpPr/>
          <p:nvPr/>
        </p:nvSpPr>
        <p:spPr>
          <a:xfrm>
            <a:off x="539552" y="3869533"/>
            <a:ext cx="4572000" cy="2862322"/>
          </a:xfrm>
          <a:prstGeom prst="rect">
            <a:avLst/>
          </a:prstGeom>
        </p:spPr>
        <p:txBody>
          <a:bodyPr>
            <a:spAutoFit/>
          </a:bodyPr>
          <a:lstStyle/>
          <a:p>
            <a:r>
              <a:rPr lang="en-US" dirty="0" err="1" smtClean="0"/>
              <a:t>Voorbeeld</a:t>
            </a:r>
            <a:r>
              <a:rPr lang="en-US" dirty="0" smtClean="0"/>
              <a:t>:</a:t>
            </a:r>
          </a:p>
          <a:p>
            <a:endParaRPr lang="en-US" dirty="0" smtClean="0"/>
          </a:p>
          <a:p>
            <a:r>
              <a:rPr lang="en-US" dirty="0" smtClean="0"/>
              <a:t>CREATE </a:t>
            </a:r>
            <a:r>
              <a:rPr lang="en-US" dirty="0"/>
              <a:t>TABLE </a:t>
            </a:r>
            <a:r>
              <a:rPr lang="en-US" dirty="0" err="1"/>
              <a:t>Pres</a:t>
            </a:r>
            <a:endParaRPr lang="en-US" dirty="0"/>
          </a:p>
          <a:p>
            <a:r>
              <a:rPr lang="en-US" dirty="0"/>
              <a:t>(</a:t>
            </a:r>
            <a:r>
              <a:rPr lang="en-US" dirty="0" err="1"/>
              <a:t>Pres_name</a:t>
            </a:r>
            <a:r>
              <a:rPr lang="en-US" dirty="0"/>
              <a:t> text(16) not null,</a:t>
            </a:r>
          </a:p>
          <a:p>
            <a:r>
              <a:rPr lang="en-US" dirty="0" err="1"/>
              <a:t>Birth_yr</a:t>
            </a:r>
            <a:r>
              <a:rPr lang="en-US" dirty="0"/>
              <a:t> integer not null,</a:t>
            </a:r>
          </a:p>
          <a:p>
            <a:r>
              <a:rPr lang="en-US" dirty="0" err="1"/>
              <a:t>Yrs_serv</a:t>
            </a:r>
            <a:r>
              <a:rPr lang="en-US" dirty="0"/>
              <a:t> integer not null,</a:t>
            </a:r>
          </a:p>
          <a:p>
            <a:r>
              <a:rPr lang="en-US" dirty="0" err="1"/>
              <a:t>Death_age</a:t>
            </a:r>
            <a:r>
              <a:rPr lang="en-US" dirty="0"/>
              <a:t> integer,</a:t>
            </a:r>
          </a:p>
          <a:p>
            <a:r>
              <a:rPr lang="en-US" dirty="0"/>
              <a:t>Party text(15) not null,</a:t>
            </a:r>
          </a:p>
          <a:p>
            <a:r>
              <a:rPr lang="en-US" dirty="0" err="1"/>
              <a:t>State_born</a:t>
            </a:r>
            <a:r>
              <a:rPr lang="en-US" dirty="0"/>
              <a:t> text(20),</a:t>
            </a:r>
          </a:p>
          <a:p>
            <a:r>
              <a:rPr lang="en-US" dirty="0"/>
              <a:t>PRIMARY KEY(</a:t>
            </a:r>
            <a:r>
              <a:rPr lang="en-US" dirty="0" err="1"/>
              <a:t>Pres_name</a:t>
            </a:r>
            <a:r>
              <a:rPr lang="en-US" dirty="0"/>
              <a:t>)) </a:t>
            </a:r>
            <a:endParaRPr lang="nl-NL"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437112"/>
            <a:ext cx="21145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Ingekeepte PIJL-RECHTS 3"/>
          <p:cNvSpPr/>
          <p:nvPr/>
        </p:nvSpPr>
        <p:spPr>
          <a:xfrm>
            <a:off x="3923928" y="5058378"/>
            <a:ext cx="1728192"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Resultaat:</a:t>
            </a:r>
            <a:endParaRPr lang="nl-NL" dirty="0"/>
          </a:p>
        </p:txBody>
      </p:sp>
    </p:spTree>
    <p:extLst>
      <p:ext uri="{BB962C8B-B14F-4D97-AF65-F5344CB8AC3E}">
        <p14:creationId xmlns:p14="http://schemas.microsoft.com/office/powerpoint/2010/main" val="842929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Databases (SQL)</a:t>
            </a:r>
            <a:endParaRPr lang="nl-NL" dirty="0"/>
          </a:p>
        </p:txBody>
      </p:sp>
      <p:sp>
        <p:nvSpPr>
          <p:cNvPr id="3" name="Tekstvak 2"/>
          <p:cNvSpPr txBox="1"/>
          <p:nvPr/>
        </p:nvSpPr>
        <p:spPr>
          <a:xfrm>
            <a:off x="539552" y="1988840"/>
            <a:ext cx="5959965" cy="2523768"/>
          </a:xfrm>
          <a:prstGeom prst="rect">
            <a:avLst/>
          </a:prstGeom>
          <a:noFill/>
        </p:spPr>
        <p:txBody>
          <a:bodyPr wrap="none" rtlCol="0">
            <a:spAutoFit/>
          </a:bodyPr>
          <a:lstStyle/>
          <a:p>
            <a:r>
              <a:rPr lang="nl-NL" sz="2000" dirty="0" smtClean="0"/>
              <a:t>De syntax voor het verwijderen van tabellen is als volgt:</a:t>
            </a:r>
          </a:p>
          <a:p>
            <a:endParaRPr lang="nl-NL" sz="2000" dirty="0"/>
          </a:p>
          <a:p>
            <a:r>
              <a:rPr lang="nl-NL" sz="2000" dirty="0" smtClean="0"/>
              <a:t>DROP TABLE Entiteit</a:t>
            </a:r>
          </a:p>
          <a:p>
            <a:endParaRPr lang="nl-NL" sz="2000" dirty="0"/>
          </a:p>
          <a:p>
            <a:endParaRPr lang="nl-NL" sz="2000" dirty="0" smtClean="0"/>
          </a:p>
          <a:p>
            <a:r>
              <a:rPr lang="nl-NL" sz="2000" dirty="0" smtClean="0"/>
              <a:t>Voorbeeld</a:t>
            </a:r>
          </a:p>
          <a:p>
            <a:r>
              <a:rPr lang="nl-NL" sz="2000" dirty="0" smtClean="0"/>
              <a:t>DROP TABLE Pres</a:t>
            </a:r>
            <a:endParaRPr lang="nl-NL" sz="2000" dirty="0"/>
          </a:p>
          <a:p>
            <a:endParaRPr lang="nl-NL"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259" y="2820578"/>
            <a:ext cx="3107128" cy="2953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Pijl in vier richtingen 5"/>
          <p:cNvSpPr/>
          <p:nvPr/>
        </p:nvSpPr>
        <p:spPr>
          <a:xfrm>
            <a:off x="6084168" y="4178786"/>
            <a:ext cx="1347614" cy="1165560"/>
          </a:xfrm>
          <a:prstGeom prst="quad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81213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Database(SQL)</a:t>
            </a:r>
            <a:endParaRPr lang="nl-NL" dirty="0"/>
          </a:p>
        </p:txBody>
      </p:sp>
      <p:sp>
        <p:nvSpPr>
          <p:cNvPr id="3" name="Tekstvak 2"/>
          <p:cNvSpPr txBox="1"/>
          <p:nvPr/>
        </p:nvSpPr>
        <p:spPr>
          <a:xfrm>
            <a:off x="323343" y="1484784"/>
            <a:ext cx="6963316" cy="3139321"/>
          </a:xfrm>
          <a:prstGeom prst="rect">
            <a:avLst/>
          </a:prstGeom>
          <a:noFill/>
        </p:spPr>
        <p:txBody>
          <a:bodyPr wrap="none" rtlCol="0">
            <a:spAutoFit/>
          </a:bodyPr>
          <a:lstStyle/>
          <a:p>
            <a:r>
              <a:rPr lang="nl-NL" dirty="0" smtClean="0"/>
              <a:t>De syntax voor het aanmaken van een relatie tussen tabellen is als volgt:</a:t>
            </a:r>
          </a:p>
          <a:p>
            <a:endParaRPr lang="nl-NL" dirty="0"/>
          </a:p>
          <a:p>
            <a:r>
              <a:rPr lang="nl-NL" dirty="0" smtClean="0"/>
              <a:t>ALTER TABLE entiteit</a:t>
            </a:r>
          </a:p>
          <a:p>
            <a:r>
              <a:rPr lang="nl-NL" dirty="0" smtClean="0"/>
              <a:t>ADD FOREIGN KEY (attribuut)</a:t>
            </a:r>
          </a:p>
          <a:p>
            <a:r>
              <a:rPr lang="nl-NL" dirty="0" smtClean="0"/>
              <a:t>REFERENCES entiteit (attribuut)</a:t>
            </a:r>
          </a:p>
          <a:p>
            <a:endParaRPr lang="nl-NL" dirty="0"/>
          </a:p>
          <a:p>
            <a:r>
              <a:rPr lang="nl-NL" dirty="0" smtClean="0"/>
              <a:t>Voorbeeld:</a:t>
            </a:r>
          </a:p>
          <a:p>
            <a:r>
              <a:rPr lang="nl-NL" dirty="0" smtClean="0"/>
              <a:t>ALTER TABLE </a:t>
            </a:r>
            <a:r>
              <a:rPr lang="nl-NL" dirty="0" err="1" smtClean="0"/>
              <a:t>Pres_mar</a:t>
            </a:r>
            <a:endParaRPr lang="nl-NL" dirty="0" smtClean="0"/>
          </a:p>
          <a:p>
            <a:r>
              <a:rPr lang="nl-NL" dirty="0" smtClean="0"/>
              <a:t>ADD FOREIGN KEY (</a:t>
            </a:r>
            <a:r>
              <a:rPr lang="nl-NL" dirty="0" err="1" smtClean="0"/>
              <a:t>Pres_Name</a:t>
            </a:r>
            <a:r>
              <a:rPr lang="nl-NL" dirty="0" smtClean="0"/>
              <a:t>)</a:t>
            </a:r>
          </a:p>
          <a:p>
            <a:r>
              <a:rPr lang="nl-NL" dirty="0" smtClean="0"/>
              <a:t>PREFERENCES Pres(</a:t>
            </a:r>
            <a:r>
              <a:rPr lang="nl-NL" dirty="0" err="1" smtClean="0"/>
              <a:t>Pres_name</a:t>
            </a:r>
            <a:r>
              <a:rPr lang="nl-NL" dirty="0" smtClean="0"/>
              <a:t>)</a:t>
            </a:r>
          </a:p>
          <a:p>
            <a:endParaRPr lang="nl-NL"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001" y="3140968"/>
            <a:ext cx="5112568" cy="2367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382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Inleiding </a:t>
            </a:r>
            <a:r>
              <a:rPr lang="nl-NL" dirty="0" smtClean="0"/>
              <a:t>SQL lesverloop geheel</a:t>
            </a:r>
            <a:endParaRPr lang="nl-NL" dirty="0"/>
          </a:p>
        </p:txBody>
      </p:sp>
      <p:sp>
        <p:nvSpPr>
          <p:cNvPr id="5" name="Tekstvak 4"/>
          <p:cNvSpPr txBox="1"/>
          <p:nvPr/>
        </p:nvSpPr>
        <p:spPr>
          <a:xfrm>
            <a:off x="539552" y="1990384"/>
            <a:ext cx="6044475" cy="3416320"/>
          </a:xfrm>
          <a:prstGeom prst="rect">
            <a:avLst/>
          </a:prstGeom>
          <a:noFill/>
        </p:spPr>
        <p:txBody>
          <a:bodyPr wrap="none" rtlCol="0">
            <a:spAutoFit/>
          </a:bodyPr>
          <a:lstStyle/>
          <a:p>
            <a:r>
              <a:rPr lang="nl-NL" sz="2400" dirty="0" smtClean="0"/>
              <a:t>Les vandaag </a:t>
            </a:r>
            <a:r>
              <a:rPr lang="nl-NL" sz="2400" dirty="0" smtClean="0"/>
              <a:t>bestaat </a:t>
            </a:r>
            <a:r>
              <a:rPr lang="nl-NL" sz="2400" dirty="0" smtClean="0"/>
              <a:t>uit</a:t>
            </a:r>
            <a:r>
              <a:rPr lang="nl-NL" sz="2400" dirty="0" smtClean="0"/>
              <a:t>:</a:t>
            </a:r>
          </a:p>
          <a:p>
            <a:endParaRPr lang="nl-NL" sz="2400" dirty="0" smtClean="0"/>
          </a:p>
          <a:p>
            <a:pPr marL="457200" indent="-457200">
              <a:buFont typeface="Arial" pitchFamily="34" charset="0"/>
              <a:buChar char="•"/>
            </a:pPr>
            <a:r>
              <a:rPr lang="nl-NL" sz="2400" dirty="0" smtClean="0"/>
              <a:t>een </a:t>
            </a:r>
            <a:r>
              <a:rPr lang="nl-NL" sz="2400" dirty="0" smtClean="0"/>
              <a:t>inleiding over databases </a:t>
            </a:r>
            <a:r>
              <a:rPr lang="nl-NL" sz="2400" dirty="0" smtClean="0"/>
              <a:t>(30 </a:t>
            </a:r>
            <a:r>
              <a:rPr lang="nl-NL" sz="2400" dirty="0" smtClean="0"/>
              <a:t>min).</a:t>
            </a:r>
          </a:p>
          <a:p>
            <a:pPr marL="457200" indent="-457200">
              <a:buFont typeface="Arial" pitchFamily="34" charset="0"/>
              <a:buChar char="•"/>
            </a:pPr>
            <a:r>
              <a:rPr lang="nl-NL" sz="2400" dirty="0" smtClean="0"/>
              <a:t>Een uitleg over SQL database (30 </a:t>
            </a:r>
            <a:r>
              <a:rPr lang="nl-NL" sz="2400" dirty="0" smtClean="0"/>
              <a:t>min)</a:t>
            </a:r>
          </a:p>
          <a:p>
            <a:pPr marL="457200" indent="-457200">
              <a:buFont typeface="Arial" pitchFamily="34" charset="0"/>
              <a:buChar char="•"/>
            </a:pPr>
            <a:r>
              <a:rPr lang="nl-NL" sz="2400" dirty="0" smtClean="0"/>
              <a:t>Uitleg /start met oefenopdrachten (30 min)</a:t>
            </a:r>
          </a:p>
          <a:p>
            <a:pPr marL="457200" indent="-457200">
              <a:buFont typeface="Arial" pitchFamily="34" charset="0"/>
              <a:buChar char="•"/>
            </a:pPr>
            <a:endParaRPr lang="nl-NL" sz="2400" dirty="0"/>
          </a:p>
          <a:p>
            <a:r>
              <a:rPr lang="nl-NL" sz="2400" dirty="0" smtClean="0"/>
              <a:t>Oefenen en ondersteuning in atelier! </a:t>
            </a:r>
            <a:endParaRPr lang="nl-NL" sz="2400" dirty="0" smtClean="0"/>
          </a:p>
          <a:p>
            <a:pPr marL="457200" indent="-457200">
              <a:buFont typeface="Arial" pitchFamily="34" charset="0"/>
              <a:buChar char="•"/>
            </a:pPr>
            <a:endParaRPr lang="nl-NL" sz="2400" dirty="0"/>
          </a:p>
          <a:p>
            <a:endParaRPr lang="nl-NL" sz="2400" dirty="0" smtClean="0"/>
          </a:p>
        </p:txBody>
      </p:sp>
    </p:spTree>
    <p:extLst>
      <p:ext uri="{BB962C8B-B14F-4D97-AF65-F5344CB8AC3E}">
        <p14:creationId xmlns:p14="http://schemas.microsoft.com/office/powerpoint/2010/main" val="12995074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Database(opdracht)</a:t>
            </a:r>
            <a:endParaRPr lang="nl-NL" dirty="0"/>
          </a:p>
        </p:txBody>
      </p:sp>
      <p:sp>
        <p:nvSpPr>
          <p:cNvPr id="6" name="Tekstvak 5"/>
          <p:cNvSpPr txBox="1"/>
          <p:nvPr/>
        </p:nvSpPr>
        <p:spPr>
          <a:xfrm>
            <a:off x="899592" y="1412776"/>
            <a:ext cx="7632848" cy="5539978"/>
          </a:xfrm>
          <a:prstGeom prst="rect">
            <a:avLst/>
          </a:prstGeom>
          <a:noFill/>
        </p:spPr>
        <p:txBody>
          <a:bodyPr wrap="square" rtlCol="0">
            <a:spAutoFit/>
          </a:bodyPr>
          <a:lstStyle/>
          <a:p>
            <a:r>
              <a:rPr lang="nl-NL" sz="2400" dirty="0" smtClean="0"/>
              <a:t>Opdracht:</a:t>
            </a:r>
          </a:p>
          <a:p>
            <a:endParaRPr lang="nl-NL" sz="2400" dirty="0"/>
          </a:p>
          <a:p>
            <a:pPr marL="285750" indent="-285750">
              <a:buFont typeface="Arial" pitchFamily="34" charset="0"/>
              <a:buChar char="•"/>
            </a:pPr>
            <a:r>
              <a:rPr lang="nl-NL" sz="2400" dirty="0" smtClean="0"/>
              <a:t>Op ELO staan </a:t>
            </a:r>
            <a:r>
              <a:rPr lang="nl-NL" sz="2400" dirty="0" smtClean="0"/>
              <a:t>oefeningen</a:t>
            </a:r>
            <a:r>
              <a:rPr lang="nl-NL" sz="2400" dirty="0" smtClean="0"/>
              <a:t> </a:t>
            </a:r>
            <a:r>
              <a:rPr lang="nl-NL" sz="2400" dirty="0" smtClean="0"/>
              <a:t>klaar.</a:t>
            </a:r>
          </a:p>
          <a:p>
            <a:pPr marL="285750" indent="-285750">
              <a:buFont typeface="Arial" pitchFamily="34" charset="0"/>
              <a:buChar char="•"/>
            </a:pPr>
            <a:r>
              <a:rPr lang="nl-NL" sz="2400" b="1" dirty="0" smtClean="0"/>
              <a:t>Maak deze </a:t>
            </a:r>
            <a:r>
              <a:rPr lang="nl-NL" sz="2400" b="1" dirty="0" smtClean="0"/>
              <a:t>oefeningen</a:t>
            </a:r>
            <a:r>
              <a:rPr lang="nl-NL" sz="2400" b="1" dirty="0" smtClean="0"/>
              <a:t>.</a:t>
            </a:r>
          </a:p>
          <a:p>
            <a:pPr marL="285750" indent="-285750">
              <a:buFont typeface="Arial" pitchFamily="34" charset="0"/>
              <a:buChar char="•"/>
            </a:pPr>
            <a:r>
              <a:rPr lang="nl-NL" sz="2400" b="1" dirty="0" smtClean="0"/>
              <a:t>Ondersteuning in atelier!</a:t>
            </a:r>
            <a:endParaRPr lang="nl-NL" sz="2400" b="1" dirty="0" smtClean="0"/>
          </a:p>
          <a:p>
            <a:endParaRPr lang="nl-NL" sz="2400" dirty="0" smtClean="0"/>
          </a:p>
          <a:p>
            <a:r>
              <a:rPr lang="nl-NL" sz="2400" dirty="0" smtClean="0"/>
              <a:t>Deze opdracht moet klaar zijn voor volgende week.</a:t>
            </a:r>
          </a:p>
          <a:p>
            <a:r>
              <a:rPr lang="nl-NL" sz="2400" dirty="0" smtClean="0"/>
              <a:t>Deze opdracht is voorwaardelijk voor de de theorie en praktijk van volgende week.</a:t>
            </a:r>
          </a:p>
          <a:p>
            <a:endParaRPr lang="nl-NL" sz="2400" dirty="0"/>
          </a:p>
          <a:p>
            <a:endParaRPr lang="nl-NL" sz="2400" dirty="0" smtClean="0"/>
          </a:p>
          <a:p>
            <a:r>
              <a:rPr lang="nl-NL" sz="2400" dirty="0" smtClean="0"/>
              <a:t>Je krijgt dit alleen onder de knie door te oefenen, oefenen en nog eens oefenen. </a:t>
            </a:r>
            <a:endParaRPr lang="nl-NL" sz="2400" dirty="0"/>
          </a:p>
          <a:p>
            <a:endParaRPr lang="nl-NL" sz="2400" dirty="0" smtClean="0"/>
          </a:p>
          <a:p>
            <a:endParaRPr lang="nl-NL" dirty="0"/>
          </a:p>
        </p:txBody>
      </p:sp>
    </p:spTree>
    <p:extLst>
      <p:ext uri="{BB962C8B-B14F-4D97-AF65-F5344CB8AC3E}">
        <p14:creationId xmlns:p14="http://schemas.microsoft.com/office/powerpoint/2010/main" val="910878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Einde </a:t>
            </a:r>
            <a:endParaRPr lang="nl-NL" dirty="0"/>
          </a:p>
        </p:txBody>
      </p:sp>
      <p:pic>
        <p:nvPicPr>
          <p:cNvPr id="1026" name="Picture 2" descr="https://encrypted-tbn2.gstatic.com/images?q=tbn:ANd9GcRqBu_XfTP5Nw-yoUSngfzDtcwz41GKnv-Lp-kbZTFC4ecTzo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72816"/>
            <a:ext cx="5865635" cy="390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657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a:t>
            </a:r>
            <a:r>
              <a:rPr lang="nl-NL" dirty="0" smtClean="0"/>
              <a:t>SQL</a:t>
            </a:r>
            <a:r>
              <a:rPr lang="nl-NL" dirty="0" smtClean="0"/>
              <a:t> </a:t>
            </a:r>
            <a:r>
              <a:rPr lang="nl-NL" dirty="0" smtClean="0"/>
              <a:t>(doel)</a:t>
            </a:r>
            <a:endParaRPr lang="nl-NL" dirty="0"/>
          </a:p>
        </p:txBody>
      </p:sp>
      <p:sp>
        <p:nvSpPr>
          <p:cNvPr id="3" name="Tekstvak 2"/>
          <p:cNvSpPr txBox="1"/>
          <p:nvPr/>
        </p:nvSpPr>
        <p:spPr>
          <a:xfrm>
            <a:off x="611560" y="1484784"/>
            <a:ext cx="8193269" cy="4154984"/>
          </a:xfrm>
          <a:prstGeom prst="rect">
            <a:avLst/>
          </a:prstGeom>
          <a:noFill/>
        </p:spPr>
        <p:txBody>
          <a:bodyPr wrap="none" rtlCol="0">
            <a:spAutoFit/>
          </a:bodyPr>
          <a:lstStyle/>
          <a:p>
            <a:r>
              <a:rPr lang="nl-NL" sz="2400" dirty="0" smtClean="0"/>
              <a:t>De student kan na deze les:</a:t>
            </a:r>
          </a:p>
          <a:p>
            <a:endParaRPr lang="nl-NL" sz="2400" dirty="0" smtClean="0"/>
          </a:p>
          <a:p>
            <a:pPr marL="285750" indent="-285750">
              <a:buFont typeface="Arial" pitchFamily="34" charset="0"/>
              <a:buChar char="•"/>
            </a:pPr>
            <a:r>
              <a:rPr lang="nl-NL" sz="2400" dirty="0" smtClean="0"/>
              <a:t>De begrippen gestructureerde/ongestructureerde data en </a:t>
            </a:r>
          </a:p>
          <a:p>
            <a:r>
              <a:rPr lang="nl-NL" sz="2400" dirty="0"/>
              <a:t> </a:t>
            </a:r>
            <a:r>
              <a:rPr lang="nl-NL" sz="2400" dirty="0" smtClean="0"/>
              <a:t>   informatie uitleggen.</a:t>
            </a:r>
          </a:p>
          <a:p>
            <a:pPr marL="285750" indent="-285750">
              <a:buFont typeface="Arial" pitchFamily="34" charset="0"/>
              <a:buChar char="•"/>
            </a:pPr>
            <a:r>
              <a:rPr lang="nl-NL" sz="2400" dirty="0" smtClean="0"/>
              <a:t>Het </a:t>
            </a:r>
            <a:r>
              <a:rPr lang="nl-NL" sz="2400" dirty="0" smtClean="0"/>
              <a:t>belang aangeven van een database voor de maatschappij</a:t>
            </a:r>
            <a:r>
              <a:rPr lang="nl-NL" sz="2400" dirty="0" smtClean="0"/>
              <a:t>.</a:t>
            </a:r>
          </a:p>
          <a:p>
            <a:pPr marL="285750" indent="-285750">
              <a:buFont typeface="Arial" pitchFamily="34" charset="0"/>
              <a:buChar char="•"/>
            </a:pPr>
            <a:r>
              <a:rPr lang="nl-NL" sz="2400" dirty="0" smtClean="0"/>
              <a:t>Kent de belangrijkste begrippen m.b.t. een database</a:t>
            </a:r>
            <a:endParaRPr lang="nl-NL" sz="2400" dirty="0" smtClean="0"/>
          </a:p>
          <a:p>
            <a:pPr marL="285750" indent="-285750">
              <a:buFont typeface="Arial" pitchFamily="34" charset="0"/>
              <a:buChar char="•"/>
            </a:pPr>
            <a:r>
              <a:rPr lang="nl-NL" sz="2400" dirty="0" smtClean="0"/>
              <a:t>Tabellen maken met behulp van SQL t.b.v. een database</a:t>
            </a:r>
          </a:p>
          <a:p>
            <a:pPr marL="285750" indent="-285750">
              <a:buFont typeface="Arial" pitchFamily="34" charset="0"/>
              <a:buChar char="•"/>
            </a:pPr>
            <a:r>
              <a:rPr lang="nl-NL" sz="2400" dirty="0" smtClean="0"/>
              <a:t>Tabellen verwijderen met behulp van SQL</a:t>
            </a:r>
          </a:p>
          <a:p>
            <a:pPr marL="285750" indent="-285750">
              <a:buFont typeface="Arial" pitchFamily="34" charset="0"/>
              <a:buChar char="•"/>
            </a:pPr>
            <a:r>
              <a:rPr lang="nl-NL" sz="2400" dirty="0" smtClean="0"/>
              <a:t>Relaties leggen tussen tabellen van een database met SQL</a:t>
            </a:r>
          </a:p>
          <a:p>
            <a:pPr marL="285750" indent="-285750">
              <a:buFont typeface="Arial" pitchFamily="34" charset="0"/>
              <a:buChar char="•"/>
            </a:pPr>
            <a:r>
              <a:rPr lang="nl-NL" sz="2400" dirty="0" smtClean="0"/>
              <a:t>Vullen van een tabel met gegevens</a:t>
            </a:r>
            <a:endParaRPr lang="nl-NL" sz="2400" dirty="0" smtClean="0"/>
          </a:p>
          <a:p>
            <a:endParaRPr lang="nl-NL" sz="2400" dirty="0"/>
          </a:p>
        </p:txBody>
      </p:sp>
    </p:spTree>
    <p:extLst>
      <p:ext uri="{BB962C8B-B14F-4D97-AF65-F5344CB8AC3E}">
        <p14:creationId xmlns:p14="http://schemas.microsoft.com/office/powerpoint/2010/main" val="3713714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databases (Informatie)</a:t>
            </a:r>
            <a:endParaRPr lang="nl-NL" dirty="0"/>
          </a:p>
        </p:txBody>
      </p:sp>
      <p:pic>
        <p:nvPicPr>
          <p:cNvPr id="3" name="Picture 2" descr="jhan87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338099" y="1268760"/>
            <a:ext cx="4467801" cy="4828531"/>
          </a:xfrm>
          <a:prstGeom prst="rect">
            <a:avLst/>
          </a:prstGeom>
        </p:spPr>
      </p:pic>
      <p:sp>
        <p:nvSpPr>
          <p:cNvPr id="4" name="Rechthoek 3"/>
          <p:cNvSpPr/>
          <p:nvPr/>
        </p:nvSpPr>
        <p:spPr>
          <a:xfrm>
            <a:off x="6948264" y="2814675"/>
            <a:ext cx="1872208" cy="1569660"/>
          </a:xfrm>
          <a:prstGeom prst="rect">
            <a:avLst/>
          </a:prstGeom>
        </p:spPr>
        <p:txBody>
          <a:bodyPr wrap="square">
            <a:spAutoFit/>
          </a:bodyPr>
          <a:lstStyle/>
          <a:p>
            <a:r>
              <a:rPr lang="nl-NL" sz="2400" dirty="0" smtClean="0"/>
              <a:t>Naar welke goederen is veel vraag in de toekomst?</a:t>
            </a:r>
            <a:endParaRPr lang="nl-NL" sz="2400" dirty="0"/>
          </a:p>
        </p:txBody>
      </p:sp>
    </p:spTree>
    <p:extLst>
      <p:ext uri="{BB962C8B-B14F-4D97-AF65-F5344CB8AC3E}">
        <p14:creationId xmlns:p14="http://schemas.microsoft.com/office/powerpoint/2010/main" val="4161234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Inleiding databases </a:t>
            </a:r>
            <a:r>
              <a:rPr lang="nl-NL" dirty="0" smtClean="0"/>
              <a:t>(</a:t>
            </a:r>
            <a:r>
              <a:rPr lang="nl-NL" dirty="0" smtClean="0"/>
              <a:t>gegevens</a:t>
            </a:r>
            <a:r>
              <a:rPr lang="nl-NL" dirty="0" smtClean="0"/>
              <a:t>)</a:t>
            </a:r>
            <a:endParaRPr lang="nl-NL" dirty="0"/>
          </a:p>
        </p:txBody>
      </p:sp>
      <p:sp>
        <p:nvSpPr>
          <p:cNvPr id="4" name="WordArt 3"/>
          <p:cNvSpPr>
            <a:spLocks noChangeArrowheads="1" noChangeShapeType="1" noTextEdit="1"/>
          </p:cNvSpPr>
          <p:nvPr/>
        </p:nvSpPr>
        <p:spPr bwMode="auto">
          <a:xfrm>
            <a:off x="1972180" y="2276872"/>
            <a:ext cx="4838774" cy="962174"/>
          </a:xfrm>
          <a:prstGeom prst="rect">
            <a:avLst/>
          </a:prstGeom>
          <a:extLst>
            <a:ext uri="{AF507438-7753-43E0-B8FC-AC1667EBCBE1}">
              <a14:hiddenEffects xmlns:a14="http://schemas.microsoft.com/office/drawing/2010/main">
                <a:effectLst/>
              </a14:hiddenEffects>
            </a:ext>
          </a:extLst>
        </p:spPr>
        <p:txBody>
          <a:bodyPr spcFirstLastPara="1" wrap="none" lIns="64288" tIns="32144" rIns="64288" bIns="32144" fromWordArt="1">
            <a:prstTxWarp prst="textArchUp">
              <a:avLst>
                <a:gd name="adj" fmla="val 10800000"/>
              </a:avLst>
            </a:prstTxWarp>
          </a:bodyPr>
          <a:lstStyle/>
          <a:p>
            <a:pPr algn="ctr" fontAlgn="base">
              <a:spcBef>
                <a:spcPct val="0"/>
              </a:spcBef>
              <a:spcAft>
                <a:spcPct val="0"/>
              </a:spcAft>
            </a:pPr>
            <a:r>
              <a:rPr lang="nl-NL" sz="3800" kern="10" dirty="0">
                <a:ln w="9525">
                  <a:solidFill>
                    <a:srgbClr val="000000"/>
                  </a:solidFill>
                  <a:round/>
                  <a:headEnd/>
                  <a:tailEnd/>
                </a:ln>
                <a:solidFill>
                  <a:srgbClr val="000000"/>
                </a:solidFill>
                <a:latin typeface="Arial Black"/>
                <a:ea typeface="ヒラギノ角ゴ ProN W3" charset="-128"/>
                <a:sym typeface="Gill Sans" charset="0"/>
              </a:rPr>
              <a:t>INFORMATIE</a:t>
            </a:r>
          </a:p>
        </p:txBody>
      </p:sp>
      <p:sp>
        <p:nvSpPr>
          <p:cNvPr id="5" name="AutoShape 4"/>
          <p:cNvSpPr>
            <a:spLocks noChangeArrowheads="1"/>
          </p:cNvSpPr>
          <p:nvPr/>
        </p:nvSpPr>
        <p:spPr bwMode="auto">
          <a:xfrm>
            <a:off x="3347864" y="2924944"/>
            <a:ext cx="1656457" cy="1800448"/>
          </a:xfrm>
          <a:prstGeom prst="upArrow">
            <a:avLst>
              <a:gd name="adj1" fmla="val 50000"/>
              <a:gd name="adj2" fmla="val 27173"/>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defTabSz="914098" fontAlgn="base">
              <a:spcBef>
                <a:spcPct val="0"/>
              </a:spcBef>
              <a:spcAft>
                <a:spcPct val="0"/>
              </a:spcAft>
            </a:pPr>
            <a:endParaRPr lang="nl-NL">
              <a:solidFill>
                <a:srgbClr val="000000"/>
              </a:solidFill>
              <a:latin typeface="Arial" charset="0"/>
              <a:ea typeface="ヒラギノ角ゴ ProN W3" charset="-128"/>
              <a:sym typeface="Gill Sans" charset="0"/>
            </a:endParaRPr>
          </a:p>
        </p:txBody>
      </p:sp>
      <p:sp>
        <p:nvSpPr>
          <p:cNvPr id="6" name="WordArt 5"/>
          <p:cNvSpPr>
            <a:spLocks noChangeArrowheads="1" noChangeShapeType="1" noTextEdit="1"/>
          </p:cNvSpPr>
          <p:nvPr/>
        </p:nvSpPr>
        <p:spPr bwMode="auto">
          <a:xfrm>
            <a:off x="2044733" y="5881425"/>
            <a:ext cx="4838775" cy="962174"/>
          </a:xfrm>
          <a:prstGeom prst="rect">
            <a:avLst/>
          </a:prstGeom>
          <a:extLst>
            <a:ext uri="{AF507438-7753-43E0-B8FC-AC1667EBCBE1}">
              <a14:hiddenEffects xmlns:a14="http://schemas.microsoft.com/office/drawing/2010/main">
                <a:effectLst/>
              </a14:hiddenEffects>
            </a:ext>
          </a:extLst>
        </p:spPr>
        <p:txBody>
          <a:bodyPr spcFirstLastPara="1" wrap="none" lIns="64288" tIns="32144" rIns="64288" bIns="32144" fromWordArt="1">
            <a:prstTxWarp prst="textArchUp">
              <a:avLst>
                <a:gd name="adj" fmla="val 10800000"/>
              </a:avLst>
            </a:prstTxWarp>
          </a:bodyPr>
          <a:lstStyle/>
          <a:p>
            <a:pPr algn="ctr" fontAlgn="base">
              <a:spcBef>
                <a:spcPct val="0"/>
              </a:spcBef>
              <a:spcAft>
                <a:spcPct val="0"/>
              </a:spcAft>
            </a:pPr>
            <a:r>
              <a:rPr lang="nl-NL" sz="3800" kern="10" dirty="0">
                <a:ln w="9525">
                  <a:solidFill>
                    <a:srgbClr val="000000"/>
                  </a:solidFill>
                  <a:round/>
                  <a:headEnd/>
                  <a:tailEnd/>
                </a:ln>
                <a:solidFill>
                  <a:srgbClr val="000000"/>
                </a:solidFill>
                <a:latin typeface="Arial Black"/>
                <a:ea typeface="ヒラギノ角ゴ ProN W3" charset="-128"/>
                <a:sym typeface="Gill Sans" charset="0"/>
              </a:rPr>
              <a:t>GEGEVENS</a:t>
            </a:r>
          </a:p>
        </p:txBody>
      </p:sp>
    </p:spTree>
    <p:extLst>
      <p:ext uri="{BB962C8B-B14F-4D97-AF65-F5344CB8AC3E}">
        <p14:creationId xmlns:p14="http://schemas.microsoft.com/office/powerpoint/2010/main" val="3180462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Inleiding databases (Beslissingen)</a:t>
            </a:r>
            <a:endParaRPr lang="nl-NL" dirty="0"/>
          </a:p>
        </p:txBody>
      </p:sp>
      <p:pic>
        <p:nvPicPr>
          <p:cNvPr id="3" name="Afbeelding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341" y="1340768"/>
            <a:ext cx="3871317" cy="5161756"/>
          </a:xfrm>
          <a:prstGeom prst="rect">
            <a:avLst/>
          </a:prstGeom>
        </p:spPr>
      </p:pic>
      <p:sp>
        <p:nvSpPr>
          <p:cNvPr id="5" name="Tijdelijke aanduiding voor inhoud 2"/>
          <p:cNvSpPr txBox="1">
            <a:spLocks/>
          </p:cNvSpPr>
          <p:nvPr/>
        </p:nvSpPr>
        <p:spPr>
          <a:xfrm>
            <a:off x="6865305" y="2420888"/>
            <a:ext cx="2260305" cy="295232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l-NL" dirty="0" smtClean="0"/>
              <a:t>Welke goederen zijn bijna op?</a:t>
            </a:r>
            <a:endParaRPr lang="nl-NL" dirty="0"/>
          </a:p>
        </p:txBody>
      </p:sp>
    </p:spTree>
    <p:extLst>
      <p:ext uri="{BB962C8B-B14F-4D97-AF65-F5344CB8AC3E}">
        <p14:creationId xmlns:p14="http://schemas.microsoft.com/office/powerpoint/2010/main" val="134184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7504" y="274638"/>
            <a:ext cx="8856984" cy="1143000"/>
          </a:xfrm>
        </p:spPr>
        <p:txBody>
          <a:bodyPr>
            <a:normAutofit/>
          </a:bodyPr>
          <a:lstStyle/>
          <a:p>
            <a:r>
              <a:rPr lang="nl-NL" dirty="0" smtClean="0"/>
              <a:t>Inleiding databases </a:t>
            </a:r>
            <a:r>
              <a:rPr lang="nl-NL" dirty="0" smtClean="0"/>
              <a:t>(</a:t>
            </a:r>
            <a:r>
              <a:rPr lang="nl-NL" dirty="0" smtClean="0"/>
              <a:t>handelen</a:t>
            </a:r>
            <a:r>
              <a:rPr lang="nl-NL" dirty="0" smtClean="0"/>
              <a:t>)</a:t>
            </a:r>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700808"/>
            <a:ext cx="4464496" cy="3436778"/>
          </a:xfrm>
          <a:prstGeom prst="rect">
            <a:avLst/>
          </a:prstGeom>
        </p:spPr>
      </p:pic>
      <p:sp>
        <p:nvSpPr>
          <p:cNvPr id="6" name="Tijdelijke aanduiding voor inhoud 2"/>
          <p:cNvSpPr txBox="1">
            <a:spLocks/>
          </p:cNvSpPr>
          <p:nvPr/>
        </p:nvSpPr>
        <p:spPr>
          <a:xfrm>
            <a:off x="727519" y="5301208"/>
            <a:ext cx="8229600" cy="53265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NL" dirty="0" smtClean="0"/>
              <a:t>Plaatsen van Inkooporder bij leverancier</a:t>
            </a:r>
            <a:endParaRPr lang="nl-NL" dirty="0"/>
          </a:p>
        </p:txBody>
      </p:sp>
    </p:spTree>
    <p:extLst>
      <p:ext uri="{BB962C8B-B14F-4D97-AF65-F5344CB8AC3E}">
        <p14:creationId xmlns:p14="http://schemas.microsoft.com/office/powerpoint/2010/main" val="3576795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1745</Words>
  <Application>Microsoft Office PowerPoint</Application>
  <PresentationFormat>Diavoorstelling (4:3)</PresentationFormat>
  <Paragraphs>358</Paragraphs>
  <Slides>41</Slides>
  <Notes>7</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41</vt:i4>
      </vt:variant>
    </vt:vector>
  </HeadingPairs>
  <TitlesOfParts>
    <vt:vector size="49" baseType="lpstr">
      <vt:lpstr>ヒラギノ角ゴ ProN W3</vt:lpstr>
      <vt:lpstr>Arial</vt:lpstr>
      <vt:lpstr>Arial Black</vt:lpstr>
      <vt:lpstr>Calibri</vt:lpstr>
      <vt:lpstr>Century Gothic</vt:lpstr>
      <vt:lpstr>Gill Sans</vt:lpstr>
      <vt:lpstr>Wingdings</vt:lpstr>
      <vt:lpstr>Office-thema</vt:lpstr>
      <vt:lpstr>SQL (en databases)</vt:lpstr>
      <vt:lpstr>Inleiding (voorstellen)</vt:lpstr>
      <vt:lpstr>Gert Draaisma</vt:lpstr>
      <vt:lpstr>Inleiding SQL lesverloop geheel</vt:lpstr>
      <vt:lpstr>Inleiding SQL (doel)</vt:lpstr>
      <vt:lpstr>Inleiding databases (Informatie)</vt:lpstr>
      <vt:lpstr>Inleiding databases (gegevens)</vt:lpstr>
      <vt:lpstr>Inleiding databases (Beslissingen)</vt:lpstr>
      <vt:lpstr>Inleiding databases (handelen)</vt:lpstr>
      <vt:lpstr>Belang SQL (en databases)</vt:lpstr>
      <vt:lpstr>Inleiding database (definities)</vt:lpstr>
      <vt:lpstr>Inleiding database (definities)</vt:lpstr>
      <vt:lpstr>Inleiding databases (definities)</vt:lpstr>
      <vt:lpstr>Inleiding databases (proces)</vt:lpstr>
      <vt:lpstr>Inleiding databases (proces)</vt:lpstr>
      <vt:lpstr>Inleiding databases (positie cursus)</vt:lpstr>
      <vt:lpstr>Inleiding databases</vt:lpstr>
      <vt:lpstr>Inleiding databases (database)</vt:lpstr>
      <vt:lpstr>Inleiding databases en SQL</vt:lpstr>
      <vt:lpstr>Inleiding databases (belang)</vt:lpstr>
      <vt:lpstr>Inleiding databases (belang voorbeelden)</vt:lpstr>
      <vt:lpstr>Vacature HBO-ICT</vt:lpstr>
      <vt:lpstr>Inleiding databases (opdrachten)</vt:lpstr>
      <vt:lpstr>Databases (film)</vt:lpstr>
      <vt:lpstr>Database (begrippen, herhaling)</vt:lpstr>
      <vt:lpstr>Database (begrippen, herhaling)</vt:lpstr>
      <vt:lpstr>PowerPoint-presentatie</vt:lpstr>
      <vt:lpstr>Database (begrippen, herhaling)</vt:lpstr>
      <vt:lpstr>Database (Voordelen)</vt:lpstr>
      <vt:lpstr>Database(structuur)</vt:lpstr>
      <vt:lpstr>Database(structuur)</vt:lpstr>
      <vt:lpstr>Database (structuur)</vt:lpstr>
      <vt:lpstr>Database(relaties)</vt:lpstr>
      <vt:lpstr>Database(relaties)</vt:lpstr>
      <vt:lpstr>Database en SQL</vt:lpstr>
      <vt:lpstr>Database en SQL</vt:lpstr>
      <vt:lpstr>Database en SQL</vt:lpstr>
      <vt:lpstr>Databases (SQL)</vt:lpstr>
      <vt:lpstr>Database(SQL)</vt:lpstr>
      <vt:lpstr>Database(opdracht)</vt:lpstr>
      <vt:lpstr>Einde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Inleiding databases (voorstellen)</dc:title>
  <dc:creator>gosse</dc:creator>
  <cp:lastModifiedBy>Draaisma, G.P.</cp:lastModifiedBy>
  <cp:revision>32</cp:revision>
  <dcterms:created xsi:type="dcterms:W3CDTF">2012-11-05T10:13:50Z</dcterms:created>
  <dcterms:modified xsi:type="dcterms:W3CDTF">2018-02-02T16:46:15Z</dcterms:modified>
</cp:coreProperties>
</file>